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72" r:id="rId3"/>
    <p:sldId id="268" r:id="rId4"/>
    <p:sldId id="269" r:id="rId5"/>
    <p:sldId id="265" r:id="rId6"/>
    <p:sldId id="257" r:id="rId7"/>
    <p:sldId id="259" r:id="rId8"/>
    <p:sldId id="258" r:id="rId9"/>
    <p:sldId id="273" r:id="rId10"/>
    <p:sldId id="274" r:id="rId11"/>
    <p:sldId id="260" r:id="rId12"/>
    <p:sldId id="266"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0193" autoAdjust="0"/>
  </p:normalViewPr>
  <p:slideViewPr>
    <p:cSldViewPr>
      <p:cViewPr>
        <p:scale>
          <a:sx n="106" d="100"/>
          <a:sy n="106" d="100"/>
        </p:scale>
        <p:origin x="-1764" y="-3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4C9C8F-7C9A-4BBB-B72F-9FCDAB1E3183}" type="datetimeFigureOut">
              <a:rPr lang="en-US" smtClean="0"/>
              <a:t>3/14/2013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C7CF62-6BE3-405A-860E-97ABCEE303DB}" type="slidenum">
              <a:rPr lang="en-US" smtClean="0"/>
              <a:t>‹#›</a:t>
            </a:fld>
            <a:endParaRPr lang="en-US"/>
          </a:p>
        </p:txBody>
      </p:sp>
    </p:spTree>
    <p:extLst>
      <p:ext uri="{BB962C8B-B14F-4D97-AF65-F5344CB8AC3E}">
        <p14:creationId xmlns:p14="http://schemas.microsoft.com/office/powerpoint/2010/main" val="3585992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Good</a:t>
            </a:r>
            <a:r>
              <a:rPr lang="en-US" baseline="0" dirty="0" smtClean="0"/>
              <a:t> afternoon. I’m going to speak about particle-in-cell simulation of femtosecond laser pulse propagating in plasma. Basically, we are interested in this little bright dot here.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מציין מיקום של מספר שקופית 3"/>
          <p:cNvSpPr>
            <a:spLocks noGrp="1"/>
          </p:cNvSpPr>
          <p:nvPr>
            <p:ph type="sldNum" sz="quarter" idx="10"/>
          </p:nvPr>
        </p:nvSpPr>
        <p:spPr/>
        <p:txBody>
          <a:bodyPr/>
          <a:lstStyle/>
          <a:p>
            <a:fld id="{82C7CF62-6BE3-405A-860E-97ABCEE303DB}" type="slidenum">
              <a:rPr lang="en-US" smtClean="0"/>
              <a:t>1</a:t>
            </a:fld>
            <a:endParaRPr lang="en-US"/>
          </a:p>
        </p:txBody>
      </p:sp>
    </p:spTree>
    <p:extLst>
      <p:ext uri="{BB962C8B-B14F-4D97-AF65-F5344CB8AC3E}">
        <p14:creationId xmlns:p14="http://schemas.microsoft.com/office/powerpoint/2010/main" val="1181382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smtClean="0"/>
              <a:t>It is common to divide femtosecond pulse propagation air</a:t>
            </a:r>
            <a:r>
              <a:rPr lang="en-US" baseline="0" dirty="0" smtClean="0"/>
              <a:t> into two intensity regimes. The “Low intensity regime” is for intensities in the area of 10^13 w/cm^2. When focusing a laser beam with a long lens, let’s say 2 m, the beam experience two opposing processes. The first is self focusing due to the nonlinear refractive index n2 of the air molecules that tends to focus the beam. The second is plasma defocusing, caused by multiphoton ionization is the process of plasma creation. When the intensity reaches a value where both process are equal in strength the beam propagates in a form of a long filament with almost constant diameter except for small changes in focusing-defocusing cycles.</a:t>
            </a:r>
            <a:endParaRPr lang="en-US" dirty="0"/>
          </a:p>
        </p:txBody>
      </p:sp>
      <p:sp>
        <p:nvSpPr>
          <p:cNvPr id="4" name="מציין מיקום של מספר שקופית 3"/>
          <p:cNvSpPr>
            <a:spLocks noGrp="1"/>
          </p:cNvSpPr>
          <p:nvPr>
            <p:ph type="sldNum" sz="quarter" idx="10"/>
          </p:nvPr>
        </p:nvSpPr>
        <p:spPr/>
        <p:txBody>
          <a:bodyPr/>
          <a:lstStyle/>
          <a:p>
            <a:fld id="{82C7CF62-6BE3-405A-860E-97ABCEE303DB}" type="slidenum">
              <a:rPr lang="en-US" smtClean="0"/>
              <a:t>5</a:t>
            </a:fld>
            <a:endParaRPr lang="en-US"/>
          </a:p>
        </p:txBody>
      </p:sp>
    </p:spTree>
    <p:extLst>
      <p:ext uri="{BB962C8B-B14F-4D97-AF65-F5344CB8AC3E}">
        <p14:creationId xmlns:p14="http://schemas.microsoft.com/office/powerpoint/2010/main" val="986924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sz="1200" dirty="0" smtClean="0">
                <a:latin typeface="Times New Roman" pitchFamily="18" charset="0"/>
                <a:cs typeface="Times New Roman" pitchFamily="18" charset="0"/>
              </a:rPr>
              <a:t>Pulses are lunched on the edges by setting the electric and magnetic</a:t>
            </a:r>
            <a:r>
              <a:rPr lang="en-US" sz="1200" baseline="0" dirty="0" smtClean="0">
                <a:latin typeface="Times New Roman" pitchFamily="18" charset="0"/>
                <a:cs typeface="Times New Roman" pitchFamily="18" charset="0"/>
              </a:rPr>
              <a:t> fields with proper spatial phase. </a:t>
            </a:r>
            <a:r>
              <a:rPr lang="en-US" sz="1200" dirty="0" smtClean="0">
                <a:latin typeface="Times New Roman" pitchFamily="18" charset="0"/>
                <a:cs typeface="Times New Roman" pitchFamily="18" charset="0"/>
              </a:rPr>
              <a:t>All the pulse parameters can be controlled: Pulse</a:t>
            </a:r>
            <a:r>
              <a:rPr lang="en-US" sz="1200" baseline="0" dirty="0" smtClean="0">
                <a:latin typeface="Times New Roman" pitchFamily="18" charset="0"/>
                <a:cs typeface="Times New Roman" pitchFamily="18" charset="0"/>
              </a:rPr>
              <a:t> d</a:t>
            </a:r>
            <a:r>
              <a:rPr lang="en-US" sz="1200" dirty="0" smtClean="0">
                <a:latin typeface="Times New Roman" pitchFamily="18" charset="0"/>
                <a:cs typeface="Times New Roman" pitchFamily="18" charset="0"/>
              </a:rPr>
              <a:t>uration, intensity, spatial and temporal profile, </a:t>
            </a:r>
            <a:r>
              <a:rPr lang="en-US" sz="1200" dirty="0" err="1" smtClean="0">
                <a:latin typeface="Times New Roman" pitchFamily="18" charset="0"/>
                <a:cs typeface="Times New Roman" pitchFamily="18" charset="0"/>
              </a:rPr>
              <a:t>linewidth</a:t>
            </a:r>
            <a:r>
              <a:rPr lang="en-US" sz="1200" dirty="0" smtClean="0">
                <a:latin typeface="Times New Roman" pitchFamily="18" charset="0"/>
                <a:cs typeface="Times New Roman" pitchFamily="18" charset="0"/>
              </a:rPr>
              <a:t>, incident angle, waist diameter</a:t>
            </a:r>
            <a:r>
              <a:rPr lang="en-US" sz="1200" baseline="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and wavelength. Spectral </a:t>
            </a:r>
            <a:r>
              <a:rPr lang="en-US" sz="1200" dirty="0" err="1" smtClean="0">
                <a:latin typeface="Times New Roman" pitchFamily="18" charset="0"/>
                <a:cs typeface="Times New Roman" pitchFamily="18" charset="0"/>
              </a:rPr>
              <a:t>linewidth</a:t>
            </a:r>
            <a:r>
              <a:rPr lang="en-US" sz="1200" dirty="0" smtClean="0">
                <a:latin typeface="Times New Roman" pitchFamily="18" charset="0"/>
                <a:cs typeface="Times New Roman" pitchFamily="18" charset="0"/>
              </a:rPr>
              <a:t> is generated by a superposition of a finite number of pulses with different wavelengths leading to a Gaussian shaped spectrum. On the edges Berenger’s perfectly matched layer absorbs all outgoing waves. Outgoing particles are also neglected. Current density is calculated using </a:t>
            </a:r>
            <a:r>
              <a:rPr lang="en-US" sz="1200" dirty="0" err="1" smtClean="0">
                <a:latin typeface="Times New Roman" pitchFamily="18" charset="0"/>
                <a:cs typeface="Times New Roman" pitchFamily="18" charset="0"/>
              </a:rPr>
              <a:t>Umeda’s</a:t>
            </a:r>
            <a:r>
              <a:rPr lang="en-US" sz="1200" dirty="0" smtClean="0">
                <a:latin typeface="Times New Roman" pitchFamily="18" charset="0"/>
                <a:cs typeface="Times New Roman" pitchFamily="18" charset="0"/>
              </a:rPr>
              <a:t> zigzag scheme which is charge conserving (so we don’t need to solve Poisson equation</a:t>
            </a:r>
            <a:r>
              <a:rPr lang="en-US" sz="1200" baseline="0" dirty="0" smtClean="0">
                <a:latin typeface="Times New Roman" pitchFamily="18" charset="0"/>
                <a:cs typeface="Times New Roman" pitchFamily="18" charset="0"/>
              </a:rPr>
              <a:t> again). </a:t>
            </a:r>
            <a:r>
              <a:rPr lang="en-US" sz="1200" dirty="0" smtClean="0">
                <a:latin typeface="Times New Roman" pitchFamily="18" charset="0"/>
                <a:cs typeface="Times New Roman" pitchFamily="18" charset="0"/>
              </a:rPr>
              <a:t>Particles are pushed using Boris scheme (Which</a:t>
            </a:r>
            <a:r>
              <a:rPr lang="en-US" sz="1200" baseline="0" dirty="0" smtClean="0">
                <a:latin typeface="Times New Roman" pitchFamily="18" charset="0"/>
                <a:cs typeface="Times New Roman" pitchFamily="18" charset="0"/>
              </a:rPr>
              <a:t> is basically half-push , rotation and half push).</a:t>
            </a:r>
            <a:endParaRPr lang="en-US" sz="1200" dirty="0" smtClean="0">
              <a:latin typeface="Times New Roman" pitchFamily="18" charset="0"/>
              <a:cs typeface="Times New Roman" pitchFamily="18" charset="0"/>
            </a:endParaRPr>
          </a:p>
          <a:p>
            <a:r>
              <a:rPr lang="en-US" sz="1200" dirty="0" smtClean="0">
                <a:latin typeface="Times New Roman" pitchFamily="18" charset="0"/>
                <a:cs typeface="Times New Roman" pitchFamily="18" charset="0"/>
              </a:rPr>
              <a:t>Spectrum analysis using Goertzel algorithm that gives better spectral</a:t>
            </a:r>
            <a:r>
              <a:rPr lang="en-US" sz="1200" baseline="0" dirty="0" smtClean="0">
                <a:latin typeface="Times New Roman" pitchFamily="18" charset="0"/>
                <a:cs typeface="Times New Roman" pitchFamily="18" charset="0"/>
              </a:rPr>
              <a:t> resolution that FFT.</a:t>
            </a:r>
            <a:endParaRPr lang="en-US" sz="12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Times New Roman" pitchFamily="18" charset="0"/>
                <a:cs typeface="Times New Roman" pitchFamily="18" charset="0"/>
              </a:rPr>
              <a:t> </a:t>
            </a:r>
            <a:endParaRPr lang="en-US" sz="12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Times New Roman" pitchFamily="18" charset="0"/>
              <a:cs typeface="Times New Roman" pitchFamily="18" charset="0"/>
            </a:endParaRPr>
          </a:p>
          <a:p>
            <a:endParaRPr lang="en-US" dirty="0"/>
          </a:p>
        </p:txBody>
      </p:sp>
      <p:sp>
        <p:nvSpPr>
          <p:cNvPr id="4" name="מציין מיקום של מספר שקופית 3"/>
          <p:cNvSpPr>
            <a:spLocks noGrp="1"/>
          </p:cNvSpPr>
          <p:nvPr>
            <p:ph type="sldNum" sz="quarter" idx="10"/>
          </p:nvPr>
        </p:nvSpPr>
        <p:spPr/>
        <p:txBody>
          <a:bodyPr/>
          <a:lstStyle/>
          <a:p>
            <a:fld id="{82C7CF62-6BE3-405A-860E-97ABCEE303DB}" type="slidenum">
              <a:rPr lang="en-US" smtClean="0"/>
              <a:t>6</a:t>
            </a:fld>
            <a:endParaRPr lang="en-US"/>
          </a:p>
        </p:txBody>
      </p:sp>
    </p:spTree>
    <p:extLst>
      <p:ext uri="{BB962C8B-B14F-4D97-AF65-F5344CB8AC3E}">
        <p14:creationId xmlns:p14="http://schemas.microsoft.com/office/powerpoint/2010/main" val="2494862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smtClean="0"/>
              <a:t>Here we</a:t>
            </a:r>
            <a:r>
              <a:rPr lang="en-US" baseline="0" dirty="0" smtClean="0"/>
              <a:t> tested the code for relativistic self-focusing. Above, you can see the beam propagating in vacuum (we assume long focal distance). </a:t>
            </a:r>
            <a:endParaRPr lang="en-US" dirty="0"/>
          </a:p>
        </p:txBody>
      </p:sp>
      <p:sp>
        <p:nvSpPr>
          <p:cNvPr id="4" name="מציין מיקום של מספר שקופית 3"/>
          <p:cNvSpPr>
            <a:spLocks noGrp="1"/>
          </p:cNvSpPr>
          <p:nvPr>
            <p:ph type="sldNum" sz="quarter" idx="10"/>
          </p:nvPr>
        </p:nvSpPr>
        <p:spPr/>
        <p:txBody>
          <a:bodyPr/>
          <a:lstStyle/>
          <a:p>
            <a:fld id="{82C7CF62-6BE3-405A-860E-97ABCEE303DB}" type="slidenum">
              <a:rPr lang="en-US" smtClean="0"/>
              <a:t>7</a:t>
            </a:fld>
            <a:endParaRPr lang="en-US"/>
          </a:p>
        </p:txBody>
      </p:sp>
    </p:spTree>
    <p:extLst>
      <p:ext uri="{BB962C8B-B14F-4D97-AF65-F5344CB8AC3E}">
        <p14:creationId xmlns:p14="http://schemas.microsoft.com/office/powerpoint/2010/main" val="1645792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t>
            </a:r>
            <a:r>
              <a:rPr lang="en-GB" baseline="0" dirty="0" smtClean="0"/>
              <a:t> tested our numerical kernel for a couple of scenarios to ensure it works properly. The first is called the “Bubble regime”. Here you can see a density plot of the electrons. The pulse position is marked. The pulse pushes the electrons (which are called “blown out” electrons) and create an ion bubble (the electrons on the outside pushes the blown electrons back). The electron void (or ion channel) attracts electrons from behind into the bubble, forming a fast electron beam. The condition for a single bubble formation was formulated in 2007 by Mori and co-workers. </a:t>
            </a:r>
            <a:endParaRPr lang="en-US" dirty="0"/>
          </a:p>
        </p:txBody>
      </p:sp>
      <p:sp>
        <p:nvSpPr>
          <p:cNvPr id="4" name="Slide Number Placeholder 3"/>
          <p:cNvSpPr>
            <a:spLocks noGrp="1"/>
          </p:cNvSpPr>
          <p:nvPr>
            <p:ph type="sldNum" sz="quarter" idx="10"/>
          </p:nvPr>
        </p:nvSpPr>
        <p:spPr/>
        <p:txBody>
          <a:bodyPr/>
          <a:lstStyle/>
          <a:p>
            <a:fld id="{82C7CF62-6BE3-405A-860E-97ABCEE303DB}" type="slidenum">
              <a:rPr lang="en-US" smtClean="0"/>
              <a:t>8</a:t>
            </a:fld>
            <a:endParaRPr lang="en-US"/>
          </a:p>
        </p:txBody>
      </p:sp>
    </p:spTree>
    <p:extLst>
      <p:ext uri="{BB962C8B-B14F-4D97-AF65-F5344CB8AC3E}">
        <p14:creationId xmlns:p14="http://schemas.microsoft.com/office/powerpoint/2010/main" val="3531705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smtClean="0"/>
              <a:t>So</a:t>
            </a:r>
            <a:r>
              <a:rPr lang="en-US" baseline="0" dirty="0" smtClean="0"/>
              <a:t> what is our problem? Let’s say you have a laser pulse with duration of ~50fs, energy of ~1 </a:t>
            </a:r>
            <a:r>
              <a:rPr lang="en-US" baseline="0" dirty="0" err="1" smtClean="0"/>
              <a:t>mJ</a:t>
            </a:r>
            <a:r>
              <a:rPr lang="en-US" baseline="0" dirty="0" smtClean="0"/>
              <a:t> and wavelength of 800nm and you focus it using a short lens (let’s say 10 cm). Near the waist, the laser ionize the air forming a plasma channel (that you can see here, although, for a short lens it is much shorter, less then a mm in length). The laser goes out in the other side of the channel and you find that it changed. It splits into several shorter pulses, its spectrum is wider and blue shifted and there are Raman peaks in the spectrum. All this changes take place in a very short distance.</a:t>
            </a:r>
            <a:endParaRPr lang="en-US" dirty="0"/>
          </a:p>
        </p:txBody>
      </p:sp>
      <p:sp>
        <p:nvSpPr>
          <p:cNvPr id="4" name="מציין מיקום של מספר שקופית 3"/>
          <p:cNvSpPr>
            <a:spLocks noGrp="1"/>
          </p:cNvSpPr>
          <p:nvPr>
            <p:ph type="sldNum" sz="quarter" idx="10"/>
          </p:nvPr>
        </p:nvSpPr>
        <p:spPr/>
        <p:txBody>
          <a:bodyPr/>
          <a:lstStyle/>
          <a:p>
            <a:fld id="{82C7CF62-6BE3-405A-860E-97ABCEE303DB}" type="slidenum">
              <a:rPr lang="en-US" smtClean="0"/>
              <a:t>9</a:t>
            </a:fld>
            <a:endParaRPr lang="en-US"/>
          </a:p>
        </p:txBody>
      </p:sp>
    </p:spTree>
    <p:extLst>
      <p:ext uri="{BB962C8B-B14F-4D97-AF65-F5344CB8AC3E}">
        <p14:creationId xmlns:p14="http://schemas.microsoft.com/office/powerpoint/2010/main" val="3141250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smtClean="0"/>
              <a:t>So</a:t>
            </a:r>
            <a:r>
              <a:rPr lang="en-US" baseline="0" dirty="0" smtClean="0"/>
              <a:t> what is our problem? Let’s say you have a laser pulse with duration of ~50fs, energy of ~1 </a:t>
            </a:r>
            <a:r>
              <a:rPr lang="en-US" baseline="0" dirty="0" err="1" smtClean="0"/>
              <a:t>mJ</a:t>
            </a:r>
            <a:r>
              <a:rPr lang="en-US" baseline="0" dirty="0" smtClean="0"/>
              <a:t> and wavelength of 800nm and you focus it using a short lens (let’s say 10 cm). Near the waist, the laser ionize the air forming a plasma channel (that you can see here, although, for a short lens it is much shorter, less then a mm in length). The laser goes out in the other side of the channel and you find that it changed. It splits into several shorter pulses, its spectrum is wider and blue shifted and there are Raman peaks in the spectrum. All this changes take place in a very short distance.</a:t>
            </a:r>
            <a:endParaRPr lang="en-US" dirty="0"/>
          </a:p>
        </p:txBody>
      </p:sp>
      <p:sp>
        <p:nvSpPr>
          <p:cNvPr id="4" name="מציין מיקום של מספר שקופית 3"/>
          <p:cNvSpPr>
            <a:spLocks noGrp="1"/>
          </p:cNvSpPr>
          <p:nvPr>
            <p:ph type="sldNum" sz="quarter" idx="10"/>
          </p:nvPr>
        </p:nvSpPr>
        <p:spPr/>
        <p:txBody>
          <a:bodyPr/>
          <a:lstStyle/>
          <a:p>
            <a:fld id="{82C7CF62-6BE3-405A-860E-97ABCEE303DB}" type="slidenum">
              <a:rPr lang="en-US" smtClean="0"/>
              <a:t>10</a:t>
            </a:fld>
            <a:endParaRPr lang="en-US"/>
          </a:p>
        </p:txBody>
      </p:sp>
    </p:spTree>
    <p:extLst>
      <p:ext uri="{BB962C8B-B14F-4D97-AF65-F5344CB8AC3E}">
        <p14:creationId xmlns:p14="http://schemas.microsoft.com/office/powerpoint/2010/main" val="3141250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checked what happens to a 45 </a:t>
            </a:r>
            <a:r>
              <a:rPr lang="en-US" dirty="0" err="1" smtClean="0"/>
              <a:t>fs</a:t>
            </a:r>
            <a:r>
              <a:rPr lang="en-US" dirty="0" smtClean="0"/>
              <a:t> pulse when it propagates in a plasma channel.</a:t>
            </a:r>
            <a:r>
              <a:rPr lang="en-US" baseline="0" dirty="0" smtClean="0"/>
              <a:t> On the left you can see that the pulse start with a Gaussian line shape centered at 800nm. After 200micrometer of propagation, Anti stokes peaks start to grow. After 300 micrometer stokes peak start to grow. On the </a:t>
            </a:r>
            <a:r>
              <a:rPr lang="en-US" baseline="0" dirty="0" err="1" smtClean="0"/>
              <a:t>spatio</a:t>
            </a:r>
            <a:r>
              <a:rPr lang="en-US" baseline="0" dirty="0" smtClean="0"/>
              <a:t>-temporal domain, to pulse splits into 4 shorter pulses and each of them experience self-</a:t>
            </a:r>
            <a:r>
              <a:rPr lang="en-US" baseline="0" dirty="0" err="1" smtClean="0"/>
              <a:t>stepening</a:t>
            </a:r>
            <a:r>
              <a:rPr lang="en-US" baseline="0" dirty="0" smtClean="0"/>
              <a:t>. Here is a typical </a:t>
            </a:r>
            <a:r>
              <a:rPr lang="en-US" baseline="0" dirty="0" err="1" smtClean="0"/>
              <a:t>expeimental</a:t>
            </a:r>
            <a:r>
              <a:rPr lang="en-US" baseline="0" dirty="0" smtClean="0"/>
              <a:t> </a:t>
            </a:r>
            <a:r>
              <a:rPr lang="en-US" baseline="0" dirty="0" err="1" smtClean="0"/>
              <a:t>spectum</a:t>
            </a:r>
            <a:r>
              <a:rPr lang="en-US" baseline="0" dirty="0" smtClean="0"/>
              <a:t> for the same parameters. Here you can see experimental time-domain plot for the splitting for a longer propagation.</a:t>
            </a:r>
            <a:endParaRPr lang="en-US" dirty="0"/>
          </a:p>
        </p:txBody>
      </p:sp>
      <p:sp>
        <p:nvSpPr>
          <p:cNvPr id="4" name="Slide Number Placeholder 3"/>
          <p:cNvSpPr>
            <a:spLocks noGrp="1"/>
          </p:cNvSpPr>
          <p:nvPr>
            <p:ph type="sldNum" sz="quarter" idx="10"/>
          </p:nvPr>
        </p:nvSpPr>
        <p:spPr/>
        <p:txBody>
          <a:bodyPr/>
          <a:lstStyle/>
          <a:p>
            <a:fld id="{82C7CF62-6BE3-405A-860E-97ABCEE303DB}" type="slidenum">
              <a:rPr lang="en-US" smtClean="0"/>
              <a:t>11</a:t>
            </a:fld>
            <a:endParaRPr lang="en-US"/>
          </a:p>
        </p:txBody>
      </p:sp>
    </p:spTree>
    <p:extLst>
      <p:ext uri="{BB962C8B-B14F-4D97-AF65-F5344CB8AC3E}">
        <p14:creationId xmlns:p14="http://schemas.microsoft.com/office/powerpoint/2010/main" val="3273077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42A754-2422-4EA6-A870-86ED86E01C29}" type="datetimeFigureOut">
              <a:rPr lang="en-US" smtClean="0"/>
              <a:t>3/14/2013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0B064A-C142-4298-A309-398B5B72D283}" type="slidenum">
              <a:rPr lang="en-US" smtClean="0"/>
              <a:t>‹#›</a:t>
            </a:fld>
            <a:endParaRPr lang="en-US"/>
          </a:p>
        </p:txBody>
      </p:sp>
    </p:spTree>
    <p:extLst>
      <p:ext uri="{BB962C8B-B14F-4D97-AF65-F5344CB8AC3E}">
        <p14:creationId xmlns:p14="http://schemas.microsoft.com/office/powerpoint/2010/main" val="3242027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42A754-2422-4EA6-A870-86ED86E01C29}" type="datetimeFigureOut">
              <a:rPr lang="en-US" smtClean="0"/>
              <a:t>3/14/2013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0B064A-C142-4298-A309-398B5B72D283}" type="slidenum">
              <a:rPr lang="en-US" smtClean="0"/>
              <a:t>‹#›</a:t>
            </a:fld>
            <a:endParaRPr lang="en-US"/>
          </a:p>
        </p:txBody>
      </p:sp>
    </p:spTree>
    <p:extLst>
      <p:ext uri="{BB962C8B-B14F-4D97-AF65-F5344CB8AC3E}">
        <p14:creationId xmlns:p14="http://schemas.microsoft.com/office/powerpoint/2010/main" val="447921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42A754-2422-4EA6-A870-86ED86E01C29}" type="datetimeFigureOut">
              <a:rPr lang="en-US" smtClean="0"/>
              <a:t>3/14/2013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0B064A-C142-4298-A309-398B5B72D283}" type="slidenum">
              <a:rPr lang="en-US" smtClean="0"/>
              <a:t>‹#›</a:t>
            </a:fld>
            <a:endParaRPr lang="en-US"/>
          </a:p>
        </p:txBody>
      </p:sp>
    </p:spTree>
    <p:extLst>
      <p:ext uri="{BB962C8B-B14F-4D97-AF65-F5344CB8AC3E}">
        <p14:creationId xmlns:p14="http://schemas.microsoft.com/office/powerpoint/2010/main" val="2910253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42A754-2422-4EA6-A870-86ED86E01C29}" type="datetimeFigureOut">
              <a:rPr lang="en-US" smtClean="0"/>
              <a:t>3/14/2013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0B064A-C142-4298-A309-398B5B72D283}" type="slidenum">
              <a:rPr lang="en-US" smtClean="0"/>
              <a:t>‹#›</a:t>
            </a:fld>
            <a:endParaRPr lang="en-US"/>
          </a:p>
        </p:txBody>
      </p:sp>
    </p:spTree>
    <p:extLst>
      <p:ext uri="{BB962C8B-B14F-4D97-AF65-F5344CB8AC3E}">
        <p14:creationId xmlns:p14="http://schemas.microsoft.com/office/powerpoint/2010/main" val="645199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42A754-2422-4EA6-A870-86ED86E01C29}" type="datetimeFigureOut">
              <a:rPr lang="en-US" smtClean="0"/>
              <a:t>3/14/2013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0B064A-C142-4298-A309-398B5B72D283}" type="slidenum">
              <a:rPr lang="en-US" smtClean="0"/>
              <a:t>‹#›</a:t>
            </a:fld>
            <a:endParaRPr lang="en-US"/>
          </a:p>
        </p:txBody>
      </p:sp>
    </p:spTree>
    <p:extLst>
      <p:ext uri="{BB962C8B-B14F-4D97-AF65-F5344CB8AC3E}">
        <p14:creationId xmlns:p14="http://schemas.microsoft.com/office/powerpoint/2010/main" val="2989784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42A754-2422-4EA6-A870-86ED86E01C29}" type="datetimeFigureOut">
              <a:rPr lang="en-US" smtClean="0"/>
              <a:t>3/14/2013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0B064A-C142-4298-A309-398B5B72D283}" type="slidenum">
              <a:rPr lang="en-US" smtClean="0"/>
              <a:t>‹#›</a:t>
            </a:fld>
            <a:endParaRPr lang="en-US"/>
          </a:p>
        </p:txBody>
      </p:sp>
    </p:spTree>
    <p:extLst>
      <p:ext uri="{BB962C8B-B14F-4D97-AF65-F5344CB8AC3E}">
        <p14:creationId xmlns:p14="http://schemas.microsoft.com/office/powerpoint/2010/main" val="1093348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42A754-2422-4EA6-A870-86ED86E01C29}" type="datetimeFigureOut">
              <a:rPr lang="en-US" smtClean="0"/>
              <a:t>3/14/2013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0B064A-C142-4298-A309-398B5B72D283}" type="slidenum">
              <a:rPr lang="en-US" smtClean="0"/>
              <a:t>‹#›</a:t>
            </a:fld>
            <a:endParaRPr lang="en-US"/>
          </a:p>
        </p:txBody>
      </p:sp>
    </p:spTree>
    <p:extLst>
      <p:ext uri="{BB962C8B-B14F-4D97-AF65-F5344CB8AC3E}">
        <p14:creationId xmlns:p14="http://schemas.microsoft.com/office/powerpoint/2010/main" val="3534190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42A754-2422-4EA6-A870-86ED86E01C29}" type="datetimeFigureOut">
              <a:rPr lang="en-US" smtClean="0"/>
              <a:t>3/14/2013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0B064A-C142-4298-A309-398B5B72D283}" type="slidenum">
              <a:rPr lang="en-US" smtClean="0"/>
              <a:t>‹#›</a:t>
            </a:fld>
            <a:endParaRPr lang="en-US"/>
          </a:p>
        </p:txBody>
      </p:sp>
    </p:spTree>
    <p:extLst>
      <p:ext uri="{BB962C8B-B14F-4D97-AF65-F5344CB8AC3E}">
        <p14:creationId xmlns:p14="http://schemas.microsoft.com/office/powerpoint/2010/main" val="4019184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42A754-2422-4EA6-A870-86ED86E01C29}" type="datetimeFigureOut">
              <a:rPr lang="en-US" smtClean="0"/>
              <a:t>3/14/2013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0B064A-C142-4298-A309-398B5B72D283}" type="slidenum">
              <a:rPr lang="en-US" smtClean="0"/>
              <a:t>‹#›</a:t>
            </a:fld>
            <a:endParaRPr lang="en-US"/>
          </a:p>
        </p:txBody>
      </p:sp>
    </p:spTree>
    <p:extLst>
      <p:ext uri="{BB962C8B-B14F-4D97-AF65-F5344CB8AC3E}">
        <p14:creationId xmlns:p14="http://schemas.microsoft.com/office/powerpoint/2010/main" val="830708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42A754-2422-4EA6-A870-86ED86E01C29}" type="datetimeFigureOut">
              <a:rPr lang="en-US" smtClean="0"/>
              <a:t>3/14/2013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0B064A-C142-4298-A309-398B5B72D283}" type="slidenum">
              <a:rPr lang="en-US" smtClean="0"/>
              <a:t>‹#›</a:t>
            </a:fld>
            <a:endParaRPr lang="en-US"/>
          </a:p>
        </p:txBody>
      </p:sp>
    </p:spTree>
    <p:extLst>
      <p:ext uri="{BB962C8B-B14F-4D97-AF65-F5344CB8AC3E}">
        <p14:creationId xmlns:p14="http://schemas.microsoft.com/office/powerpoint/2010/main" val="1072123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42A754-2422-4EA6-A870-86ED86E01C29}" type="datetimeFigureOut">
              <a:rPr lang="en-US" smtClean="0"/>
              <a:t>3/14/2013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0B064A-C142-4298-A309-398B5B72D283}" type="slidenum">
              <a:rPr lang="en-US" smtClean="0"/>
              <a:t>‹#›</a:t>
            </a:fld>
            <a:endParaRPr lang="en-US"/>
          </a:p>
        </p:txBody>
      </p:sp>
    </p:spTree>
    <p:extLst>
      <p:ext uri="{BB962C8B-B14F-4D97-AF65-F5344CB8AC3E}">
        <p14:creationId xmlns:p14="http://schemas.microsoft.com/office/powerpoint/2010/main" val="279460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42A754-2422-4EA6-A870-86ED86E01C29}" type="datetimeFigureOut">
              <a:rPr lang="en-US" smtClean="0"/>
              <a:t>3/14/2013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0B064A-C142-4298-A309-398B5B72D283}" type="slidenum">
              <a:rPr lang="en-US" smtClean="0"/>
              <a:t>‹#›</a:t>
            </a:fld>
            <a:endParaRPr lang="en-US"/>
          </a:p>
        </p:txBody>
      </p:sp>
    </p:spTree>
    <p:extLst>
      <p:ext uri="{BB962C8B-B14F-4D97-AF65-F5344CB8AC3E}">
        <p14:creationId xmlns:p14="http://schemas.microsoft.com/office/powerpoint/2010/main" val="3619084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2" Type="http://schemas.openxmlformats.org/officeDocument/2006/relationships/image" Target="../media/image170.png"/><Relationship Id="rId47" Type="http://schemas.openxmlformats.org/officeDocument/2006/relationships/image" Target="../media/image220.png"/><Relationship Id="rId46" Type="http://schemas.openxmlformats.org/officeDocument/2006/relationships/image" Target="../media/image210.png"/><Relationship Id="rId2" Type="http://schemas.openxmlformats.org/officeDocument/2006/relationships/notesSlide" Target="../notesSlides/notesSlide1.xml"/><Relationship Id="rId41" Type="http://schemas.openxmlformats.org/officeDocument/2006/relationships/image" Target="../media/image160.png"/><Relationship Id="rId1" Type="http://schemas.openxmlformats.org/officeDocument/2006/relationships/slideLayout" Target="../slideLayouts/slideLayout1.xml"/><Relationship Id="rId6" Type="http://schemas.openxmlformats.org/officeDocument/2006/relationships/image" Target="../media/image4.png"/><Relationship Id="rId45" Type="http://schemas.openxmlformats.org/officeDocument/2006/relationships/image" Target="../media/image200.png"/><Relationship Id="rId5" Type="http://schemas.openxmlformats.org/officeDocument/2006/relationships/image" Target="../media/image3.png"/><Relationship Id="rId49" Type="http://schemas.openxmlformats.org/officeDocument/2006/relationships/image" Target="../media/image5.png"/><Relationship Id="rId44" Type="http://schemas.openxmlformats.org/officeDocument/2006/relationships/image" Target="../media/image190.png"/><Relationship Id="rId4" Type="http://schemas.openxmlformats.org/officeDocument/2006/relationships/image" Target="../media/image2.png"/><Relationship Id="rId43" Type="http://schemas.openxmlformats.org/officeDocument/2006/relationships/image" Target="../media/image180.png"/><Relationship Id="rId48" Type="http://schemas.openxmlformats.org/officeDocument/2006/relationships/image" Target="../media/image230.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51" Type="http://schemas.openxmlformats.org/officeDocument/2006/relationships/image" Target="../media/image260.png"/><Relationship Id="rId3" Type="http://schemas.openxmlformats.org/officeDocument/2006/relationships/image" Target="../media/image39.png"/><Relationship Id="rId42" Type="http://schemas.openxmlformats.org/officeDocument/2006/relationships/image" Target="../media/image170.png"/><Relationship Id="rId47" Type="http://schemas.openxmlformats.org/officeDocument/2006/relationships/image" Target="../media/image220.png"/><Relationship Id="rId7" Type="http://schemas.openxmlformats.org/officeDocument/2006/relationships/image" Target="../media/image171.png"/><Relationship Id="rId46" Type="http://schemas.openxmlformats.org/officeDocument/2006/relationships/image" Target="../media/image210.png"/><Relationship Id="rId2" Type="http://schemas.openxmlformats.org/officeDocument/2006/relationships/notesSlide" Target="../notesSlides/notesSlide8.xml"/><Relationship Id="rId41" Type="http://schemas.openxmlformats.org/officeDocument/2006/relationships/image" Target="../media/image160.png"/><Relationship Id="rId1" Type="http://schemas.openxmlformats.org/officeDocument/2006/relationships/slideLayout" Target="../slideLayouts/slideLayout2.xml"/><Relationship Id="rId6" Type="http://schemas.openxmlformats.org/officeDocument/2006/relationships/image" Target="../media/image161.png"/><Relationship Id="rId11" Type="http://schemas.openxmlformats.org/officeDocument/2006/relationships/image" Target="../media/image4.png"/><Relationship Id="rId45" Type="http://schemas.openxmlformats.org/officeDocument/2006/relationships/image" Target="../media/image200.png"/><Relationship Id="rId53" Type="http://schemas.openxmlformats.org/officeDocument/2006/relationships/image" Target="../media/image42.png"/><Relationship Id="rId5" Type="http://schemas.openxmlformats.org/officeDocument/2006/relationships/image" Target="../media/image150.png"/><Relationship Id="rId10" Type="http://schemas.openxmlformats.org/officeDocument/2006/relationships/image" Target="../media/image3.png"/><Relationship Id="rId44" Type="http://schemas.openxmlformats.org/officeDocument/2006/relationships/image" Target="../media/image190.png"/><Relationship Id="rId52" Type="http://schemas.openxmlformats.org/officeDocument/2006/relationships/image" Target="../media/image41.png"/><Relationship Id="rId4" Type="http://schemas.openxmlformats.org/officeDocument/2006/relationships/image" Target="../media/image140.png"/><Relationship Id="rId9" Type="http://schemas.openxmlformats.org/officeDocument/2006/relationships/image" Target="../media/image2.png"/><Relationship Id="rId43" Type="http://schemas.openxmlformats.org/officeDocument/2006/relationships/image" Target="../media/image180.png"/><Relationship Id="rId48" Type="http://schemas.openxmlformats.org/officeDocument/2006/relationships/image" Target="../media/image230.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7.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18" Type="http://schemas.openxmlformats.org/officeDocument/2006/relationships/image" Target="../media/image27.jpeg"/><Relationship Id="rId3" Type="http://schemas.openxmlformats.org/officeDocument/2006/relationships/image" Target="../media/image30.png"/><Relationship Id="rId7" Type="http://schemas.openxmlformats.org/officeDocument/2006/relationships/image" Target="../media/image16.jpeg"/><Relationship Id="rId12" Type="http://schemas.openxmlformats.org/officeDocument/2006/relationships/image" Target="../media/image21.jpeg"/><Relationship Id="rId17" Type="http://schemas.openxmlformats.org/officeDocument/2006/relationships/image" Target="../media/image26.jpeg"/><Relationship Id="rId2" Type="http://schemas.openxmlformats.org/officeDocument/2006/relationships/notesSlide" Target="../notesSlides/notesSlide3.xml"/><Relationship Id="rId16"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90.png"/><Relationship Id="rId11" Type="http://schemas.openxmlformats.org/officeDocument/2006/relationships/image" Target="../media/image20.jpeg"/><Relationship Id="rId5" Type="http://schemas.openxmlformats.org/officeDocument/2006/relationships/image" Target="../media/image50.png"/><Relationship Id="rId15" Type="http://schemas.openxmlformats.org/officeDocument/2006/relationships/image" Target="../media/image24.jpeg"/><Relationship Id="rId10" Type="http://schemas.openxmlformats.org/officeDocument/2006/relationships/image" Target="../media/image19.jpeg"/><Relationship Id="rId4" Type="http://schemas.openxmlformats.org/officeDocument/2006/relationships/image" Target="../media/image40.png"/><Relationship Id="rId9" Type="http://schemas.openxmlformats.org/officeDocument/2006/relationships/image" Target="../media/image18.jpeg"/><Relationship Id="rId1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18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emf"/><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33.png"/><Relationship Id="rId4" Type="http://schemas.openxmlformats.org/officeDocument/2006/relationships/image" Target="../media/image110.pn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7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124"/>
            <a:ext cx="9144000" cy="2520280"/>
          </a:xfrm>
        </p:spPr>
        <p:txBody>
          <a:bodyPr>
            <a:normAutofit/>
          </a:bodyPr>
          <a:lstStyle/>
          <a:p>
            <a:r>
              <a:rPr lang="en-US" sz="3600" dirty="0">
                <a:latin typeface="Times New Roman" pitchFamily="18" charset="0"/>
                <a:cs typeface="Times New Roman" pitchFamily="18" charset="0"/>
              </a:rPr>
              <a:t>Pulse self-modulation and energy transfer between two intersecting laser filaments by self-induced plasma waveguide arrays</a:t>
            </a:r>
          </a:p>
        </p:txBody>
      </p:sp>
      <p:sp>
        <p:nvSpPr>
          <p:cNvPr id="3" name="Subtitle 2"/>
          <p:cNvSpPr>
            <a:spLocks noGrp="1"/>
          </p:cNvSpPr>
          <p:nvPr>
            <p:ph type="subTitle" idx="1"/>
          </p:nvPr>
        </p:nvSpPr>
        <p:spPr>
          <a:xfrm>
            <a:off x="6802" y="2183506"/>
            <a:ext cx="9144000" cy="594234"/>
          </a:xfrm>
        </p:spPr>
        <p:txBody>
          <a:bodyPr>
            <a:normAutofit/>
          </a:bodyPr>
          <a:lstStyle/>
          <a:p>
            <a:r>
              <a:rPr lang="en-US" sz="2400" dirty="0" smtClean="0">
                <a:solidFill>
                  <a:schemeClr val="tx1"/>
                </a:solidFill>
                <a:latin typeface="Times New Roman" pitchFamily="18" charset="0"/>
                <a:cs typeface="Times New Roman" pitchFamily="18" charset="0"/>
              </a:rPr>
              <a:t> </a:t>
            </a:r>
            <a:r>
              <a:rPr lang="en-US" sz="2400" dirty="0">
                <a:solidFill>
                  <a:schemeClr val="tx1"/>
                </a:solidFill>
                <a:latin typeface="Times New Roman" pitchFamily="18" charset="0"/>
                <a:cs typeface="Times New Roman" pitchFamily="18" charset="0"/>
              </a:rPr>
              <a:t>R. Kupfer, B. Barmashenko and I. Bar</a:t>
            </a:r>
          </a:p>
        </p:txBody>
      </p:sp>
      <p:sp>
        <p:nvSpPr>
          <p:cNvPr id="4" name="Rectangle 3"/>
          <p:cNvSpPr/>
          <p:nvPr/>
        </p:nvSpPr>
        <p:spPr>
          <a:xfrm>
            <a:off x="0" y="2564904"/>
            <a:ext cx="9144000" cy="369332"/>
          </a:xfrm>
          <a:prstGeom prst="rect">
            <a:avLst/>
          </a:prstGeom>
        </p:spPr>
        <p:txBody>
          <a:bodyPr wrap="square">
            <a:spAutoFit/>
          </a:bodyPr>
          <a:lstStyle/>
          <a:p>
            <a:pPr algn="ctr"/>
            <a:r>
              <a:rPr lang="en-US" dirty="0" smtClean="0">
                <a:latin typeface="Times New Roman" pitchFamily="18" charset="0"/>
                <a:cs typeface="Times New Roman" pitchFamily="18" charset="0"/>
              </a:rPr>
              <a:t>Department of Physics, </a:t>
            </a:r>
            <a:r>
              <a:rPr lang="en-US" dirty="0">
                <a:latin typeface="Times New Roman" pitchFamily="18" charset="0"/>
                <a:cs typeface="Times New Roman" pitchFamily="18" charset="0"/>
              </a:rPr>
              <a:t>Ben-Gurion University of the Negev </a:t>
            </a:r>
          </a:p>
        </p:txBody>
      </p:sp>
      <p:grpSp>
        <p:nvGrpSpPr>
          <p:cNvPr id="6" name="Group 5"/>
          <p:cNvGrpSpPr/>
          <p:nvPr/>
        </p:nvGrpSpPr>
        <p:grpSpPr>
          <a:xfrm>
            <a:off x="404587" y="3212976"/>
            <a:ext cx="4580349" cy="2679856"/>
            <a:chOff x="14430704" y="27904233"/>
            <a:chExt cx="14173922" cy="9058504"/>
          </a:xfrm>
        </p:grpSpPr>
        <p:grpSp>
          <p:nvGrpSpPr>
            <p:cNvPr id="7" name="Group 6"/>
            <p:cNvGrpSpPr/>
            <p:nvPr/>
          </p:nvGrpSpPr>
          <p:grpSpPr>
            <a:xfrm>
              <a:off x="14430704" y="27915755"/>
              <a:ext cx="13772559" cy="8747444"/>
              <a:chOff x="-31030128" y="-17576108"/>
              <a:chExt cx="37564675" cy="18326233"/>
            </a:xfrm>
          </p:grpSpPr>
          <p:pic>
            <p:nvPicPr>
              <p:cNvPr id="16" name="Picture 18" descr="C:\Users\Kopfer\Google Drive\poster graphs\100.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502245" y="-17576108"/>
                <a:ext cx="18295935" cy="875188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9" descr="C:\Users\Kopfer\Google Drive\poster graphs\200.pn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761391" y="-17228842"/>
                <a:ext cx="18295938" cy="875188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0" descr="C:\Users\Kopfer\Google Drive\poster graphs\300.pn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030128" y="-8476954"/>
                <a:ext cx="18295938" cy="875188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1" descr="C:\Users\Kopfer\Google Drive\poster graphs\400.pn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11615" y="-8001764"/>
                <a:ext cx="18295938" cy="8751889"/>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sp>
              <p:nvSpPr>
                <p:cNvPr id="8" name="Text Placeholder 17"/>
                <p:cNvSpPr txBox="1">
                  <a:spLocks/>
                </p:cNvSpPr>
                <p:nvPr/>
              </p:nvSpPr>
              <p:spPr>
                <a:xfrm>
                  <a:off x="15032442" y="27904233"/>
                  <a:ext cx="2148751" cy="1273155"/>
                </a:xfrm>
                <a:prstGeom prst="rect">
                  <a:avLst/>
                </a:prstGeom>
              </p:spPr>
              <p:txBody>
                <a:bodyPr/>
                <a:lstStyle>
                  <a:lvl1pPr marL="1697355" indent="-1697355" algn="l" defTabSz="4526280" rtl="0" eaLnBrk="1" latinLnBrk="0" hangingPunct="1">
                    <a:spcBef>
                      <a:spcPct val="20000"/>
                    </a:spcBef>
                    <a:buFont typeface="Arial" pitchFamily="34" charset="0"/>
                    <a:buChar char="•"/>
                    <a:defRPr sz="15800" kern="1200">
                      <a:solidFill>
                        <a:schemeClr val="tx1"/>
                      </a:solidFill>
                      <a:latin typeface="+mn-lt"/>
                      <a:ea typeface="+mn-ea"/>
                      <a:cs typeface="+mn-cs"/>
                    </a:defRPr>
                  </a:lvl1pPr>
                  <a:lvl2pPr marL="3677603" indent="-1414463" algn="l" defTabSz="4526280" rtl="0" eaLnBrk="1" latinLnBrk="0" hangingPunct="1">
                    <a:spcBef>
                      <a:spcPct val="20000"/>
                    </a:spcBef>
                    <a:buFont typeface="Arial" pitchFamily="34" charset="0"/>
                    <a:buChar char="–"/>
                    <a:defRPr sz="13900" kern="1200">
                      <a:solidFill>
                        <a:schemeClr val="tx1"/>
                      </a:solidFill>
                      <a:latin typeface="+mn-lt"/>
                      <a:ea typeface="+mn-ea"/>
                      <a:cs typeface="+mn-cs"/>
                    </a:defRPr>
                  </a:lvl2pPr>
                  <a:lvl3pPr marL="5657850" indent="-1131570" algn="l" defTabSz="4526280" rtl="0" eaLnBrk="1" latinLnBrk="0" hangingPunct="1">
                    <a:spcBef>
                      <a:spcPct val="20000"/>
                    </a:spcBef>
                    <a:buFont typeface="Arial" pitchFamily="34" charset="0"/>
                    <a:buChar char="•"/>
                    <a:defRPr sz="11900" kern="1200">
                      <a:solidFill>
                        <a:schemeClr val="tx1"/>
                      </a:solidFill>
                      <a:latin typeface="+mn-lt"/>
                      <a:ea typeface="+mn-ea"/>
                      <a:cs typeface="+mn-cs"/>
                    </a:defRPr>
                  </a:lvl3pPr>
                  <a:lvl4pPr marL="792099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4pPr>
                  <a:lvl5pPr marL="1018413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5pPr>
                  <a:lvl6pPr marL="1244727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6pPr>
                  <a:lvl7pPr marL="1471041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7pPr>
                  <a:lvl8pPr marL="1697355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8pPr>
                  <a:lvl9pPr marL="1923669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1400" smtClean="0">
                            <a:latin typeface="Cambria Math"/>
                          </a:rPr>
                          <m:t>30</m:t>
                        </m:r>
                        <m:r>
                          <a:rPr lang="en-US" sz="1400" smtClean="0">
                            <a:latin typeface="Cambria Math"/>
                          </a:rPr>
                          <m:t> </m:t>
                        </m:r>
                        <m:r>
                          <m:rPr>
                            <m:sty m:val="p"/>
                          </m:rPr>
                          <a:rPr lang="en-US" sz="1400">
                            <a:latin typeface="Cambria Math"/>
                            <a:ea typeface="Cambria Math"/>
                          </a:rPr>
                          <m:t>μ</m:t>
                        </m:r>
                        <m:r>
                          <m:rPr>
                            <m:sty m:val="p"/>
                          </m:rPr>
                          <a:rPr lang="en-US" sz="1400">
                            <a:latin typeface="Cambria Math"/>
                            <a:ea typeface="Cambria Math"/>
                          </a:rPr>
                          <m:t>m</m:t>
                        </m:r>
                      </m:oMath>
                    </m:oMathPara>
                  </a14:m>
                  <a:endParaRPr lang="en-US" sz="1400" dirty="0"/>
                </a:p>
              </p:txBody>
            </p:sp>
          </mc:Choice>
          <mc:Fallback xmlns="">
            <p:sp>
              <p:nvSpPr>
                <p:cNvPr id="55" name="Text Placeholder 17"/>
                <p:cNvSpPr txBox="1">
                  <a:spLocks noRot="1" noChangeAspect="1" noMove="1" noResize="1" noEditPoints="1" noAdjustHandles="1" noChangeArrowheads="1" noChangeShapeType="1" noTextEdit="1"/>
                </p:cNvSpPr>
                <p:nvPr/>
              </p:nvSpPr>
              <p:spPr>
                <a:xfrm>
                  <a:off x="15032442" y="27904233"/>
                  <a:ext cx="2148751" cy="1273155"/>
                </a:xfrm>
                <a:prstGeom prst="rect">
                  <a:avLst/>
                </a:prstGeom>
                <a:blipFill rotWithShape="1">
                  <a:blip r:embed="rId4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 Placeholder 17"/>
                <p:cNvSpPr txBox="1">
                  <a:spLocks/>
                </p:cNvSpPr>
                <p:nvPr/>
              </p:nvSpPr>
              <p:spPr>
                <a:xfrm>
                  <a:off x="21774768" y="27989423"/>
                  <a:ext cx="2148751" cy="1273155"/>
                </a:xfrm>
                <a:prstGeom prst="rect">
                  <a:avLst/>
                </a:prstGeom>
              </p:spPr>
              <p:txBody>
                <a:bodyPr/>
                <a:lstStyle>
                  <a:lvl1pPr marL="1697355" indent="-1697355" algn="l" defTabSz="4526280" rtl="0" eaLnBrk="1" latinLnBrk="0" hangingPunct="1">
                    <a:spcBef>
                      <a:spcPct val="20000"/>
                    </a:spcBef>
                    <a:buFont typeface="Arial" pitchFamily="34" charset="0"/>
                    <a:buChar char="•"/>
                    <a:defRPr sz="15800" kern="1200">
                      <a:solidFill>
                        <a:schemeClr val="tx1"/>
                      </a:solidFill>
                      <a:latin typeface="+mn-lt"/>
                      <a:ea typeface="+mn-ea"/>
                      <a:cs typeface="+mn-cs"/>
                    </a:defRPr>
                  </a:lvl1pPr>
                  <a:lvl2pPr marL="3677603" indent="-1414463" algn="l" defTabSz="4526280" rtl="0" eaLnBrk="1" latinLnBrk="0" hangingPunct="1">
                    <a:spcBef>
                      <a:spcPct val="20000"/>
                    </a:spcBef>
                    <a:buFont typeface="Arial" pitchFamily="34" charset="0"/>
                    <a:buChar char="–"/>
                    <a:defRPr sz="13900" kern="1200">
                      <a:solidFill>
                        <a:schemeClr val="tx1"/>
                      </a:solidFill>
                      <a:latin typeface="+mn-lt"/>
                      <a:ea typeface="+mn-ea"/>
                      <a:cs typeface="+mn-cs"/>
                    </a:defRPr>
                  </a:lvl2pPr>
                  <a:lvl3pPr marL="5657850" indent="-1131570" algn="l" defTabSz="4526280" rtl="0" eaLnBrk="1" latinLnBrk="0" hangingPunct="1">
                    <a:spcBef>
                      <a:spcPct val="20000"/>
                    </a:spcBef>
                    <a:buFont typeface="Arial" pitchFamily="34" charset="0"/>
                    <a:buChar char="•"/>
                    <a:defRPr sz="11900" kern="1200">
                      <a:solidFill>
                        <a:schemeClr val="tx1"/>
                      </a:solidFill>
                      <a:latin typeface="+mn-lt"/>
                      <a:ea typeface="+mn-ea"/>
                      <a:cs typeface="+mn-cs"/>
                    </a:defRPr>
                  </a:lvl3pPr>
                  <a:lvl4pPr marL="792099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4pPr>
                  <a:lvl5pPr marL="1018413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5pPr>
                  <a:lvl6pPr marL="1244727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6pPr>
                  <a:lvl7pPr marL="1471041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7pPr>
                  <a:lvl8pPr marL="1697355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8pPr>
                  <a:lvl9pPr marL="1923669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1400" smtClean="0">
                            <a:latin typeface="Cambria Math"/>
                          </a:rPr>
                          <m:t>200</m:t>
                        </m:r>
                        <m:r>
                          <a:rPr lang="en-US" sz="1400" smtClean="0">
                            <a:latin typeface="Cambria Math"/>
                          </a:rPr>
                          <m:t> </m:t>
                        </m:r>
                        <m:r>
                          <m:rPr>
                            <m:sty m:val="p"/>
                          </m:rPr>
                          <a:rPr lang="en-US" sz="1400">
                            <a:latin typeface="Cambria Math"/>
                            <a:ea typeface="Cambria Math"/>
                          </a:rPr>
                          <m:t>μ</m:t>
                        </m:r>
                        <m:r>
                          <m:rPr>
                            <m:sty m:val="p"/>
                          </m:rPr>
                          <a:rPr lang="en-US" sz="1400">
                            <a:latin typeface="Cambria Math"/>
                            <a:ea typeface="Cambria Math"/>
                          </a:rPr>
                          <m:t>m</m:t>
                        </m:r>
                      </m:oMath>
                    </m:oMathPara>
                  </a14:m>
                  <a:endParaRPr lang="en-US" sz="1400" dirty="0"/>
                </a:p>
              </p:txBody>
            </p:sp>
          </mc:Choice>
          <mc:Fallback xmlns="">
            <p:sp>
              <p:nvSpPr>
                <p:cNvPr id="56" name="Text Placeholder 17"/>
                <p:cNvSpPr txBox="1">
                  <a:spLocks noRot="1" noChangeAspect="1" noMove="1" noResize="1" noEditPoints="1" noAdjustHandles="1" noChangeArrowheads="1" noChangeShapeType="1" noTextEdit="1"/>
                </p:cNvSpPr>
                <p:nvPr/>
              </p:nvSpPr>
              <p:spPr>
                <a:xfrm>
                  <a:off x="21774768" y="27989423"/>
                  <a:ext cx="2148751" cy="1273155"/>
                </a:xfrm>
                <a:prstGeom prst="rect">
                  <a:avLst/>
                </a:prstGeom>
                <a:blipFill rotWithShape="1">
                  <a:blip r:embed="rId4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 Placeholder 17"/>
                <p:cNvSpPr txBox="1">
                  <a:spLocks/>
                </p:cNvSpPr>
                <p:nvPr/>
              </p:nvSpPr>
              <p:spPr>
                <a:xfrm>
                  <a:off x="15272814" y="32286949"/>
                  <a:ext cx="2148751" cy="1273155"/>
                </a:xfrm>
                <a:prstGeom prst="rect">
                  <a:avLst/>
                </a:prstGeom>
              </p:spPr>
              <p:txBody>
                <a:bodyPr/>
                <a:lstStyle>
                  <a:lvl1pPr marL="1697355" indent="-1697355" algn="l" defTabSz="4526280" rtl="0" eaLnBrk="1" latinLnBrk="0" hangingPunct="1">
                    <a:spcBef>
                      <a:spcPct val="20000"/>
                    </a:spcBef>
                    <a:buFont typeface="Arial" pitchFamily="34" charset="0"/>
                    <a:buChar char="•"/>
                    <a:defRPr sz="15800" kern="1200">
                      <a:solidFill>
                        <a:schemeClr val="tx1"/>
                      </a:solidFill>
                      <a:latin typeface="+mn-lt"/>
                      <a:ea typeface="+mn-ea"/>
                      <a:cs typeface="+mn-cs"/>
                    </a:defRPr>
                  </a:lvl1pPr>
                  <a:lvl2pPr marL="3677603" indent="-1414463" algn="l" defTabSz="4526280" rtl="0" eaLnBrk="1" latinLnBrk="0" hangingPunct="1">
                    <a:spcBef>
                      <a:spcPct val="20000"/>
                    </a:spcBef>
                    <a:buFont typeface="Arial" pitchFamily="34" charset="0"/>
                    <a:buChar char="–"/>
                    <a:defRPr sz="13900" kern="1200">
                      <a:solidFill>
                        <a:schemeClr val="tx1"/>
                      </a:solidFill>
                      <a:latin typeface="+mn-lt"/>
                      <a:ea typeface="+mn-ea"/>
                      <a:cs typeface="+mn-cs"/>
                    </a:defRPr>
                  </a:lvl2pPr>
                  <a:lvl3pPr marL="5657850" indent="-1131570" algn="l" defTabSz="4526280" rtl="0" eaLnBrk="1" latinLnBrk="0" hangingPunct="1">
                    <a:spcBef>
                      <a:spcPct val="20000"/>
                    </a:spcBef>
                    <a:buFont typeface="Arial" pitchFamily="34" charset="0"/>
                    <a:buChar char="•"/>
                    <a:defRPr sz="11900" kern="1200">
                      <a:solidFill>
                        <a:schemeClr val="tx1"/>
                      </a:solidFill>
                      <a:latin typeface="+mn-lt"/>
                      <a:ea typeface="+mn-ea"/>
                      <a:cs typeface="+mn-cs"/>
                    </a:defRPr>
                  </a:lvl3pPr>
                  <a:lvl4pPr marL="792099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4pPr>
                  <a:lvl5pPr marL="1018413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5pPr>
                  <a:lvl6pPr marL="1244727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6pPr>
                  <a:lvl7pPr marL="1471041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7pPr>
                  <a:lvl8pPr marL="1697355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8pPr>
                  <a:lvl9pPr marL="1923669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1400" smtClean="0">
                            <a:latin typeface="Cambria Math"/>
                          </a:rPr>
                          <m:t>250</m:t>
                        </m:r>
                        <m:r>
                          <a:rPr lang="en-US" sz="1400" smtClean="0">
                            <a:latin typeface="Cambria Math"/>
                          </a:rPr>
                          <m:t> </m:t>
                        </m:r>
                        <m:r>
                          <m:rPr>
                            <m:sty m:val="p"/>
                          </m:rPr>
                          <a:rPr lang="en-US" sz="1400">
                            <a:latin typeface="Cambria Math"/>
                            <a:ea typeface="Cambria Math"/>
                          </a:rPr>
                          <m:t>μ</m:t>
                        </m:r>
                        <m:r>
                          <m:rPr>
                            <m:sty m:val="p"/>
                          </m:rPr>
                          <a:rPr lang="en-US" sz="1400">
                            <a:latin typeface="Cambria Math"/>
                            <a:ea typeface="Cambria Math"/>
                          </a:rPr>
                          <m:t>m</m:t>
                        </m:r>
                      </m:oMath>
                    </m:oMathPara>
                  </a14:m>
                  <a:endParaRPr lang="en-US" sz="1400" dirty="0"/>
                </a:p>
              </p:txBody>
            </p:sp>
          </mc:Choice>
          <mc:Fallback xmlns="">
            <p:sp>
              <p:nvSpPr>
                <p:cNvPr id="57" name="Text Placeholder 17"/>
                <p:cNvSpPr txBox="1">
                  <a:spLocks noRot="1" noChangeAspect="1" noMove="1" noResize="1" noEditPoints="1" noAdjustHandles="1" noChangeArrowheads="1" noChangeShapeType="1" noTextEdit="1"/>
                </p:cNvSpPr>
                <p:nvPr/>
              </p:nvSpPr>
              <p:spPr>
                <a:xfrm>
                  <a:off x="15272814" y="32286949"/>
                  <a:ext cx="2148751" cy="1273155"/>
                </a:xfrm>
                <a:prstGeom prst="rect">
                  <a:avLst/>
                </a:prstGeom>
                <a:blipFill rotWithShape="1">
                  <a:blip r:embed="rId4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 Placeholder 17"/>
                <p:cNvSpPr txBox="1">
                  <a:spLocks/>
                </p:cNvSpPr>
                <p:nvPr/>
              </p:nvSpPr>
              <p:spPr>
                <a:xfrm>
                  <a:off x="21774767" y="32303029"/>
                  <a:ext cx="2148751" cy="1273155"/>
                </a:xfrm>
                <a:prstGeom prst="rect">
                  <a:avLst/>
                </a:prstGeom>
              </p:spPr>
              <p:txBody>
                <a:bodyPr/>
                <a:lstStyle>
                  <a:lvl1pPr marL="1697355" indent="-1697355" algn="l" defTabSz="4526280" rtl="0" eaLnBrk="1" latinLnBrk="0" hangingPunct="1">
                    <a:spcBef>
                      <a:spcPct val="20000"/>
                    </a:spcBef>
                    <a:buFont typeface="Arial" pitchFamily="34" charset="0"/>
                    <a:buChar char="•"/>
                    <a:defRPr sz="15800" kern="1200">
                      <a:solidFill>
                        <a:schemeClr val="tx1"/>
                      </a:solidFill>
                      <a:latin typeface="+mn-lt"/>
                      <a:ea typeface="+mn-ea"/>
                      <a:cs typeface="+mn-cs"/>
                    </a:defRPr>
                  </a:lvl1pPr>
                  <a:lvl2pPr marL="3677603" indent="-1414463" algn="l" defTabSz="4526280" rtl="0" eaLnBrk="1" latinLnBrk="0" hangingPunct="1">
                    <a:spcBef>
                      <a:spcPct val="20000"/>
                    </a:spcBef>
                    <a:buFont typeface="Arial" pitchFamily="34" charset="0"/>
                    <a:buChar char="–"/>
                    <a:defRPr sz="13900" kern="1200">
                      <a:solidFill>
                        <a:schemeClr val="tx1"/>
                      </a:solidFill>
                      <a:latin typeface="+mn-lt"/>
                      <a:ea typeface="+mn-ea"/>
                      <a:cs typeface="+mn-cs"/>
                    </a:defRPr>
                  </a:lvl2pPr>
                  <a:lvl3pPr marL="5657850" indent="-1131570" algn="l" defTabSz="4526280" rtl="0" eaLnBrk="1" latinLnBrk="0" hangingPunct="1">
                    <a:spcBef>
                      <a:spcPct val="20000"/>
                    </a:spcBef>
                    <a:buFont typeface="Arial" pitchFamily="34" charset="0"/>
                    <a:buChar char="•"/>
                    <a:defRPr sz="11900" kern="1200">
                      <a:solidFill>
                        <a:schemeClr val="tx1"/>
                      </a:solidFill>
                      <a:latin typeface="+mn-lt"/>
                      <a:ea typeface="+mn-ea"/>
                      <a:cs typeface="+mn-cs"/>
                    </a:defRPr>
                  </a:lvl3pPr>
                  <a:lvl4pPr marL="792099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4pPr>
                  <a:lvl5pPr marL="1018413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5pPr>
                  <a:lvl6pPr marL="1244727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6pPr>
                  <a:lvl7pPr marL="1471041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7pPr>
                  <a:lvl8pPr marL="1697355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8pPr>
                  <a:lvl9pPr marL="1923669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1400" smtClean="0">
                            <a:latin typeface="Cambria Math"/>
                          </a:rPr>
                          <m:t>300</m:t>
                        </m:r>
                        <m:r>
                          <a:rPr lang="en-US" sz="1400" smtClean="0">
                            <a:latin typeface="Cambria Math"/>
                          </a:rPr>
                          <m:t> </m:t>
                        </m:r>
                        <m:r>
                          <m:rPr>
                            <m:sty m:val="p"/>
                          </m:rPr>
                          <a:rPr lang="en-US" sz="1400">
                            <a:latin typeface="Cambria Math"/>
                            <a:ea typeface="Cambria Math"/>
                          </a:rPr>
                          <m:t>μ</m:t>
                        </m:r>
                        <m:r>
                          <m:rPr>
                            <m:sty m:val="p"/>
                          </m:rPr>
                          <a:rPr lang="en-US" sz="1400">
                            <a:latin typeface="Cambria Math"/>
                            <a:ea typeface="Cambria Math"/>
                          </a:rPr>
                          <m:t>m</m:t>
                        </m:r>
                      </m:oMath>
                    </m:oMathPara>
                  </a14:m>
                  <a:endParaRPr lang="en-US" sz="1400" dirty="0"/>
                </a:p>
              </p:txBody>
            </p:sp>
          </mc:Choice>
          <mc:Fallback xmlns="">
            <p:sp>
              <p:nvSpPr>
                <p:cNvPr id="58" name="Text Placeholder 17"/>
                <p:cNvSpPr txBox="1">
                  <a:spLocks noRot="1" noChangeAspect="1" noMove="1" noResize="1" noEditPoints="1" noAdjustHandles="1" noChangeArrowheads="1" noChangeShapeType="1" noTextEdit="1"/>
                </p:cNvSpPr>
                <p:nvPr/>
              </p:nvSpPr>
              <p:spPr>
                <a:xfrm>
                  <a:off x="21774767" y="32303029"/>
                  <a:ext cx="2148751" cy="1273155"/>
                </a:xfrm>
                <a:prstGeom prst="rect">
                  <a:avLst/>
                </a:prstGeom>
                <a:blipFill rotWithShape="1">
                  <a:blip r:embed="rId4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0390607" y="31494890"/>
                  <a:ext cx="1391881" cy="8528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0" smtClean="0">
                            <a:latin typeface="Cambria Math"/>
                            <a:ea typeface="Cambria Math"/>
                          </a:rPr>
                          <m:t>𝛍</m:t>
                        </m:r>
                        <m:r>
                          <a:rPr lang="en-US" sz="1400" b="1" i="0" smtClean="0">
                            <a:latin typeface="Cambria Math"/>
                            <a:ea typeface="Cambria Math"/>
                          </a:rPr>
                          <m:t>𝐦</m:t>
                        </m:r>
                      </m:oMath>
                    </m:oMathPara>
                  </a14:m>
                  <a:endParaRPr lang="en-US" sz="1400" b="1" dirty="0"/>
                </a:p>
              </p:txBody>
            </p:sp>
          </mc:Choice>
          <mc:Fallback xmlns="">
            <p:sp>
              <p:nvSpPr>
                <p:cNvPr id="68" name="TextBox 67"/>
                <p:cNvSpPr txBox="1">
                  <a:spLocks noRot="1" noChangeAspect="1" noMove="1" noResize="1" noEditPoints="1" noAdjustHandles="1" noChangeArrowheads="1" noChangeShapeType="1" noTextEdit="1"/>
                </p:cNvSpPr>
                <p:nvPr/>
              </p:nvSpPr>
              <p:spPr>
                <a:xfrm>
                  <a:off x="20390607" y="31494889"/>
                  <a:ext cx="814646" cy="523219"/>
                </a:xfrm>
                <a:prstGeom prst="rect">
                  <a:avLst/>
                </a:prstGeom>
                <a:blipFill rotWithShape="1">
                  <a:blip r:embed="rId4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7212745" y="31649181"/>
                  <a:ext cx="1391881" cy="8528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0" smtClean="0">
                            <a:latin typeface="Cambria Math"/>
                            <a:ea typeface="Cambria Math"/>
                          </a:rPr>
                          <m:t>𝛍</m:t>
                        </m:r>
                        <m:r>
                          <a:rPr lang="en-US" sz="1400" b="1" i="0" smtClean="0">
                            <a:latin typeface="Cambria Math"/>
                            <a:ea typeface="Cambria Math"/>
                          </a:rPr>
                          <m:t>𝐦</m:t>
                        </m:r>
                      </m:oMath>
                    </m:oMathPara>
                  </a14:m>
                  <a:endParaRPr lang="en-US" sz="1400" b="1" dirty="0"/>
                </a:p>
              </p:txBody>
            </p:sp>
          </mc:Choice>
          <mc:Fallback xmlns="">
            <p:sp>
              <p:nvSpPr>
                <p:cNvPr id="70" name="TextBox 69"/>
                <p:cNvSpPr txBox="1">
                  <a:spLocks noRot="1" noChangeAspect="1" noMove="1" noResize="1" noEditPoints="1" noAdjustHandles="1" noChangeArrowheads="1" noChangeShapeType="1" noTextEdit="1"/>
                </p:cNvSpPr>
                <p:nvPr/>
              </p:nvSpPr>
              <p:spPr>
                <a:xfrm>
                  <a:off x="27212744" y="31649182"/>
                  <a:ext cx="814646" cy="523219"/>
                </a:xfrm>
                <a:prstGeom prst="rect">
                  <a:avLst/>
                </a:prstGeom>
                <a:blipFill rotWithShape="1">
                  <a:blip r:embed="rId4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0205790" y="35836068"/>
                  <a:ext cx="1391881" cy="8528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0" smtClean="0">
                            <a:latin typeface="Cambria Math"/>
                            <a:ea typeface="Cambria Math"/>
                          </a:rPr>
                          <m:t>𝛍</m:t>
                        </m:r>
                        <m:r>
                          <a:rPr lang="en-US" sz="1400" b="1" i="0" smtClean="0">
                            <a:latin typeface="Cambria Math"/>
                            <a:ea typeface="Cambria Math"/>
                          </a:rPr>
                          <m:t>𝐦</m:t>
                        </m:r>
                      </m:oMath>
                    </m:oMathPara>
                  </a14:m>
                  <a:endParaRPr lang="en-US" sz="1400" b="1" dirty="0"/>
                </a:p>
              </p:txBody>
            </p:sp>
          </mc:Choice>
          <mc:Fallback xmlns="">
            <p:sp>
              <p:nvSpPr>
                <p:cNvPr id="71" name="TextBox 70"/>
                <p:cNvSpPr txBox="1">
                  <a:spLocks noRot="1" noChangeAspect="1" noMove="1" noResize="1" noEditPoints="1" noAdjustHandles="1" noChangeArrowheads="1" noChangeShapeType="1" noTextEdit="1"/>
                </p:cNvSpPr>
                <p:nvPr/>
              </p:nvSpPr>
              <p:spPr>
                <a:xfrm>
                  <a:off x="20205790" y="35836069"/>
                  <a:ext cx="814646" cy="523219"/>
                </a:xfrm>
                <a:prstGeom prst="rect">
                  <a:avLst/>
                </a:prstGeom>
                <a:blipFill rotWithShape="1">
                  <a:blip r:embed="rId4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7212745" y="36109891"/>
                  <a:ext cx="1391881" cy="8528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0" smtClean="0">
                            <a:latin typeface="Cambria Math"/>
                            <a:ea typeface="Cambria Math"/>
                          </a:rPr>
                          <m:t>𝛍</m:t>
                        </m:r>
                        <m:r>
                          <a:rPr lang="en-US" sz="1400" b="1" i="0" smtClean="0">
                            <a:latin typeface="Cambria Math"/>
                            <a:ea typeface="Cambria Math"/>
                          </a:rPr>
                          <m:t>𝐦</m:t>
                        </m:r>
                      </m:oMath>
                    </m:oMathPara>
                  </a14:m>
                  <a:endParaRPr lang="en-US" sz="1400" b="1" dirty="0"/>
                </a:p>
              </p:txBody>
            </p:sp>
          </mc:Choice>
          <mc:Fallback xmlns="">
            <p:sp>
              <p:nvSpPr>
                <p:cNvPr id="72" name="TextBox 71"/>
                <p:cNvSpPr txBox="1">
                  <a:spLocks noRot="1" noChangeAspect="1" noMove="1" noResize="1" noEditPoints="1" noAdjustHandles="1" noChangeArrowheads="1" noChangeShapeType="1" noTextEdit="1"/>
                </p:cNvSpPr>
                <p:nvPr/>
              </p:nvSpPr>
              <p:spPr>
                <a:xfrm>
                  <a:off x="27212744" y="36109892"/>
                  <a:ext cx="814646" cy="523219"/>
                </a:xfrm>
                <a:prstGeom prst="rect">
                  <a:avLst/>
                </a:prstGeom>
                <a:blipFill rotWithShape="1">
                  <a:blip r:embed="rId48"/>
                  <a:stretch>
                    <a:fillRect/>
                  </a:stretch>
                </a:blipFill>
              </p:spPr>
              <p:txBody>
                <a:bodyPr/>
                <a:lstStyle/>
                <a:p>
                  <a:r>
                    <a:rPr lang="en-US">
                      <a:noFill/>
                    </a:rPr>
                    <a:t> </a:t>
                  </a:r>
                </a:p>
              </p:txBody>
            </p:sp>
          </mc:Fallback>
        </mc:AlternateContent>
      </p:grpSp>
      <p:pic>
        <p:nvPicPr>
          <p:cNvPr id="20" name="Picture 19"/>
          <p:cNvPicPr/>
          <p:nvPr/>
        </p:nvPicPr>
        <p:blipFill>
          <a:blip r:embed="rId4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148064" y="3293721"/>
            <a:ext cx="3168352" cy="2808312"/>
          </a:xfrm>
          <a:prstGeom prst="rect">
            <a:avLst/>
          </a:prstGeom>
          <a:noFill/>
        </p:spPr>
      </p:pic>
    </p:spTree>
    <p:extLst>
      <p:ext uri="{BB962C8B-B14F-4D97-AF65-F5344CB8AC3E}">
        <p14:creationId xmlns:p14="http://schemas.microsoft.com/office/powerpoint/2010/main" val="42475658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Objective – energy transfer between intersecting beams</a:t>
            </a:r>
            <a:endParaRPr lang="en-US" dirty="0">
              <a:latin typeface="Times New Roman" pitchFamily="18" charset="0"/>
              <a:cs typeface="Times New Roman" pitchFamily="18" charset="0"/>
            </a:endParaRPr>
          </a:p>
        </p:txBody>
      </p:sp>
      <p:sp>
        <p:nvSpPr>
          <p:cNvPr id="4" name="AutoShape 2" descr="data:image/jpeg;base64,/9j/4AAQSkZJRgABAQAAAQABAAD/2wCEAAkGBhAQDxAPDxAQDw8PDg0QDw8PDw8ODQ0PFBAVFBQQFBIXHCYeFxkjGRQSHy8gIycpLCwsFR4xNTAqNSYrOCkBCQoKDgwOFA8PFykcHBgpKSkpKSkpLCkpKSkpKSkpKSkpKSkpLCksKSkpLCwpKSkpKSwpKSkpKSkpKSkpKSkpKf/AABEIAKAAwQMBIgACEQEDEQH/xAAaAAEBAQEBAQEAAAAAAAAAAAAAAQIDBAUH/8QAOBAAAgIBAgIGBwUJAQAAAAAAAAECEQMhMQRBBRJRYXGBE1SRsdHS8AZDRFPCIlKElKGjweLxFP/EABgBAQEBAQEAAAAAAAAAAAAAAAABAgME/8QAHREBAAIBBQEAAAAAAAAAAAAAAAERUQISIWGhMf/aAAwDAQACEQMRAD8A/L+sLMuRkrzU55+OjF07vuNxnavtOOXhIyds7JV5bEXgsxOaSbeyNyMTgmqezA44OKU70ao7nLFhUbpbm7Cz0rPNk4pJ1qdzlLCm7a1Cx222Q02ZYVicklbJjyKWqNTgmqZMcFFUgcNEYAHJZ05dXU6MixJO61KwvCGMmVRq+ZszOCe6AsZWr7QFp5CwMylSszCfW1XI21ZmEeqmls9wqgWAj6FkJZHIrm1ZGzyrjk5VT3qz0NkWq+rZGSznnz9VXu3sgrq0RnPh8/WV1WtG7AEZWzyz4v8AaqudAiHoZmysgUslmMmRJWyYsnWVhabsWQALIc3n1qrrc6MKlgGck6CNWLMY52jQVSEMQy3KkgOgIUD2kM2LDm5w4WKd8/cdaJZbClGMmNS3NWRgIpJUtgwKAjZzeJXdanQgUMlIBmcE1TJCCSpGiBQhQBnqrfmUWR/XaAJKN7lAGYxrYoIwoRQV3zKAAFgK9NknNJWypmM2PrKgwYs6lsdDjgw9TvbOtgnpb8PgcsvEKO+50s45eHUnbCw6Rlavky2ZUaSXYUItnFcSm6/qdEc48Ok7C8OlgWRhGZzpWyQmmrQyQ6ypiGNJUg0rAARynnSdHQxLEm7NthUDdFMyV6AYhls2ZhjSNMKHOeWnR0Myxp7gXrIFsoHcWQNhhbJZEWwKQvW7l7DUc9co+cUwrDB6YdItfd4X44Ys7Q6ca+44R+PDQZuI058WIh88H1l9on6pwD8eFj8QvtMnp/4+j3/Df7CtOfFqMvkA+u/tCvUuA/l5L9Zh9Ox9T4Lyw5F+sVpz4VGXyiH0pdLx9U4ReGPIv1nN9Jwf4bhvKOX5xt05Kh4Ae2XSEH+HwezL85h8ZD8jD/d+YbYyjzNba2+emnt+tiHolxkOeHEvPL8xl54/lQXg8nzEqMjgDo8i/dS85fEw2uz3mRATrrYAAwRugBTn6ZAK9R5uJjJtVt3HosIJDOJNRSe5sgYQs808MnLu7ew9P14AKP68SAWEGjji4dqVvl52ztYsKEAA554trQmCLS1OgQAAgHLLibeh1qqXcBYAfD2EsAcYYWnZ2AChnJC0UAcPQPuB3soLl0sA4viUnVeYSnawEAgCNnGHE26oK7BggFsGZypWc8OVt1QKdrBBYEBnLOiY53qBqy2QAUjOebI0ai3Sb5hWrDIAikOM8js7BaAAwAOPpX2ALT1HP0Ku/wDhsthlbFmQBTMMaTtb+4oApAGBBFUqWl794soEBWQDM43uIqlSNWQKCyAA43uGwLAAlgA4opAAAAAAAbsWYyOloc8M22B3stmQBRZjLLTQxgb17AOzIABbBzyt1oZwJ6t7f5A62LBABbOeVutCYrrXbkB0BGAFiznlTZuEKS7Xy7ALYIADYs55Yt1RuMaSXtAtgEsCggCthPl7iAIthsgsClvkZAGiCyWBRZAAsWQAUEACwSwFUEARQCAUEAFIAAsAg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2032161"/>
            <a:ext cx="4102722" cy="3899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6096" y="2032161"/>
            <a:ext cx="2876550"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14236" y="6237312"/>
            <a:ext cx="8884485" cy="523220"/>
          </a:xfrm>
          <a:prstGeom prst="rect">
            <a:avLst/>
          </a:prstGeom>
        </p:spPr>
        <p:txBody>
          <a:bodyPr wrap="square">
            <a:spAutoFit/>
          </a:bodyPr>
          <a:lstStyle/>
          <a:p>
            <a:pPr hangingPunct="0"/>
            <a:endParaRPr lang="en-US" sz="1400" dirty="0" smtClean="0">
              <a:latin typeface="Times New Roman" pitchFamily="18" charset="0"/>
              <a:cs typeface="Times New Roman" pitchFamily="18" charset="0"/>
            </a:endParaRPr>
          </a:p>
          <a:p>
            <a:pPr hangingPunct="0"/>
            <a:r>
              <a:rPr lang="en-US" sz="1400" dirty="0">
                <a:latin typeface="Times New Roman" pitchFamily="18" charset="0"/>
                <a:cs typeface="Times New Roman" pitchFamily="18" charset="0"/>
              </a:rPr>
              <a:t>Y. Liu, M. Durand, S. Chen, A. </a:t>
            </a:r>
            <a:r>
              <a:rPr lang="en-US" sz="1400" dirty="0" err="1">
                <a:latin typeface="Times New Roman" pitchFamily="18" charset="0"/>
                <a:cs typeface="Times New Roman" pitchFamily="18" charset="0"/>
              </a:rPr>
              <a:t>Houard</a:t>
            </a:r>
            <a:r>
              <a:rPr lang="en-US" sz="1400" dirty="0">
                <a:latin typeface="Times New Roman" pitchFamily="18" charset="0"/>
                <a:cs typeface="Times New Roman" pitchFamily="18" charset="0"/>
              </a:rPr>
              <a:t>, B. </a:t>
            </a:r>
            <a:r>
              <a:rPr lang="en-US" sz="1400" dirty="0" err="1">
                <a:latin typeface="Times New Roman" pitchFamily="18" charset="0"/>
                <a:cs typeface="Times New Roman" pitchFamily="18" charset="0"/>
              </a:rPr>
              <a:t>Prade</a:t>
            </a:r>
            <a:r>
              <a:rPr lang="en-US" sz="1400" dirty="0">
                <a:latin typeface="Times New Roman" pitchFamily="18" charset="0"/>
                <a:cs typeface="Times New Roman" pitchFamily="18" charset="0"/>
              </a:rPr>
              <a:t>, B. </a:t>
            </a:r>
            <a:r>
              <a:rPr lang="en-US" sz="1400" dirty="0" err="1">
                <a:latin typeface="Times New Roman" pitchFamily="18" charset="0"/>
                <a:cs typeface="Times New Roman" pitchFamily="18" charset="0"/>
              </a:rPr>
              <a:t>Forestiers</a:t>
            </a:r>
            <a:r>
              <a:rPr lang="en-US" sz="1400" dirty="0">
                <a:latin typeface="Times New Roman" pitchFamily="18" charset="0"/>
                <a:cs typeface="Times New Roman" pitchFamily="18" charset="0"/>
              </a:rPr>
              <a:t>, and A. Mysyrowic, Phys</a:t>
            </a:r>
            <a:r>
              <a:rPr lang="en-US" sz="1400" i="1" dirty="0">
                <a:latin typeface="Times New Roman" pitchFamily="18" charset="0"/>
                <a:cs typeface="Times New Roman" pitchFamily="18" charset="0"/>
              </a:rPr>
              <a:t>. </a:t>
            </a:r>
            <a:r>
              <a:rPr lang="en-US" sz="1400" dirty="0">
                <a:latin typeface="Times New Roman" pitchFamily="18" charset="0"/>
                <a:cs typeface="Times New Roman" pitchFamily="18" charset="0"/>
              </a:rPr>
              <a:t>Rev. </a:t>
            </a:r>
            <a:r>
              <a:rPr lang="en-US" sz="1400" dirty="0" err="1">
                <a:latin typeface="Times New Roman" pitchFamily="18" charset="0"/>
                <a:cs typeface="Times New Roman" pitchFamily="18" charset="0"/>
              </a:rPr>
              <a:t>Lett</a:t>
            </a:r>
            <a:r>
              <a:rPr lang="en-US" sz="1400" dirty="0">
                <a:latin typeface="Times New Roman" pitchFamily="18" charset="0"/>
                <a:cs typeface="Times New Roman" pitchFamily="18" charset="0"/>
              </a:rPr>
              <a:t>. </a:t>
            </a:r>
            <a:r>
              <a:rPr lang="en-US" sz="1400" b="1" dirty="0">
                <a:latin typeface="Times New Roman" pitchFamily="18" charset="0"/>
                <a:cs typeface="Times New Roman" pitchFamily="18" charset="0"/>
              </a:rPr>
              <a:t>105</a:t>
            </a:r>
            <a:r>
              <a:rPr lang="en-US" sz="1400" dirty="0">
                <a:latin typeface="Times New Roman" pitchFamily="18" charset="0"/>
                <a:cs typeface="Times New Roman" pitchFamily="18" charset="0"/>
              </a:rPr>
              <a:t>, 055003 (2010).</a:t>
            </a:r>
          </a:p>
        </p:txBody>
      </p:sp>
    </p:spTree>
    <p:extLst>
      <p:ext uri="{BB962C8B-B14F-4D97-AF65-F5344CB8AC3E}">
        <p14:creationId xmlns:p14="http://schemas.microsoft.com/office/powerpoint/2010/main" val="2186968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485" y="47861"/>
            <a:ext cx="8229600" cy="1143000"/>
          </a:xfrm>
        </p:spPr>
        <p:txBody>
          <a:bodyPr/>
          <a:lstStyle/>
          <a:p>
            <a:r>
              <a:rPr lang="en-US" dirty="0" smtClean="0">
                <a:latin typeface="Times New Roman" pitchFamily="18" charset="0"/>
                <a:cs typeface="Times New Roman" pitchFamily="18" charset="0"/>
              </a:rPr>
              <a:t>Spectral and temporal evolution</a:t>
            </a:r>
            <a:endParaRPr lang="en-US" dirty="0">
              <a:latin typeface="Times New Roman" pitchFamily="18" charset="0"/>
              <a:cs typeface="Times New Roman" pitchFamily="18" charset="0"/>
            </a:endParaRPr>
          </a:p>
        </p:txBody>
      </p:sp>
      <p:grpSp>
        <p:nvGrpSpPr>
          <p:cNvPr id="27" name="Group 26"/>
          <p:cNvGrpSpPr/>
          <p:nvPr/>
        </p:nvGrpSpPr>
        <p:grpSpPr>
          <a:xfrm>
            <a:off x="179512" y="1389870"/>
            <a:ext cx="3816423" cy="2556756"/>
            <a:chOff x="-9237510" y="19910526"/>
            <a:chExt cx="13214455" cy="7587237"/>
          </a:xfrm>
        </p:grpSpPr>
        <p:pic>
          <p:nvPicPr>
            <p:cNvPr id="6" name="Picture 4" descr="C:\Users\Kopfer\Google Drive\poster graphs\spectrum.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37510" y="19910526"/>
              <a:ext cx="13214455" cy="758723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Text Placeholder 17"/>
                <p:cNvSpPr txBox="1">
                  <a:spLocks/>
                </p:cNvSpPr>
                <p:nvPr/>
              </p:nvSpPr>
              <p:spPr>
                <a:xfrm>
                  <a:off x="-2137702" y="20243743"/>
                  <a:ext cx="2148751" cy="1234910"/>
                </a:xfrm>
                <a:prstGeom prst="rect">
                  <a:avLst/>
                </a:prstGeom>
              </p:spPr>
              <p:txBody>
                <a:bodyPr/>
                <a:lstStyle>
                  <a:lvl1pPr marL="1697355" indent="-1697355" algn="l" defTabSz="4526280" rtl="0" eaLnBrk="1" latinLnBrk="0" hangingPunct="1">
                    <a:spcBef>
                      <a:spcPct val="20000"/>
                    </a:spcBef>
                    <a:buFont typeface="Arial" pitchFamily="34" charset="0"/>
                    <a:buChar char="•"/>
                    <a:defRPr sz="15800" kern="1200">
                      <a:solidFill>
                        <a:schemeClr val="tx1"/>
                      </a:solidFill>
                      <a:latin typeface="+mn-lt"/>
                      <a:ea typeface="+mn-ea"/>
                      <a:cs typeface="+mn-cs"/>
                    </a:defRPr>
                  </a:lvl1pPr>
                  <a:lvl2pPr marL="3677603" indent="-1414463" algn="l" defTabSz="4526280" rtl="0" eaLnBrk="1" latinLnBrk="0" hangingPunct="1">
                    <a:spcBef>
                      <a:spcPct val="20000"/>
                    </a:spcBef>
                    <a:buFont typeface="Arial" pitchFamily="34" charset="0"/>
                    <a:buChar char="–"/>
                    <a:defRPr sz="13900" kern="1200">
                      <a:solidFill>
                        <a:schemeClr val="tx1"/>
                      </a:solidFill>
                      <a:latin typeface="+mn-lt"/>
                      <a:ea typeface="+mn-ea"/>
                      <a:cs typeface="+mn-cs"/>
                    </a:defRPr>
                  </a:lvl2pPr>
                  <a:lvl3pPr marL="5657850" indent="-1131570" algn="l" defTabSz="4526280" rtl="0" eaLnBrk="1" latinLnBrk="0" hangingPunct="1">
                    <a:spcBef>
                      <a:spcPct val="20000"/>
                    </a:spcBef>
                    <a:buFont typeface="Arial" pitchFamily="34" charset="0"/>
                    <a:buChar char="•"/>
                    <a:defRPr sz="11900" kern="1200">
                      <a:solidFill>
                        <a:schemeClr val="tx1"/>
                      </a:solidFill>
                      <a:latin typeface="+mn-lt"/>
                      <a:ea typeface="+mn-ea"/>
                      <a:cs typeface="+mn-cs"/>
                    </a:defRPr>
                  </a:lvl3pPr>
                  <a:lvl4pPr marL="792099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4pPr>
                  <a:lvl5pPr marL="1018413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5pPr>
                  <a:lvl6pPr marL="1244727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6pPr>
                  <a:lvl7pPr marL="1471041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7pPr>
                  <a:lvl8pPr marL="1697355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8pPr>
                  <a:lvl9pPr marL="1923669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1400" smtClean="0">
                            <a:latin typeface="Cambria Math"/>
                          </a:rPr>
                          <m:t>200</m:t>
                        </m:r>
                        <m:r>
                          <a:rPr lang="en-US" sz="1400" smtClean="0">
                            <a:latin typeface="Cambria Math"/>
                          </a:rPr>
                          <m:t> </m:t>
                        </m:r>
                        <m:r>
                          <m:rPr>
                            <m:sty m:val="p"/>
                          </m:rPr>
                          <a:rPr lang="en-US" sz="1400">
                            <a:latin typeface="Cambria Math"/>
                            <a:ea typeface="Cambria Math"/>
                          </a:rPr>
                          <m:t>μ</m:t>
                        </m:r>
                        <m:r>
                          <m:rPr>
                            <m:sty m:val="p"/>
                          </m:rPr>
                          <a:rPr lang="en-US" sz="1400">
                            <a:latin typeface="Cambria Math"/>
                            <a:ea typeface="Cambria Math"/>
                          </a:rPr>
                          <m:t>m</m:t>
                        </m:r>
                      </m:oMath>
                    </m:oMathPara>
                  </a14:m>
                  <a:endParaRPr lang="en-US" sz="1400" dirty="0"/>
                </a:p>
              </p:txBody>
            </p:sp>
          </mc:Choice>
          <mc:Fallback xmlns="">
            <p:sp>
              <p:nvSpPr>
                <p:cNvPr id="8" name="Text Placeholder 17"/>
                <p:cNvSpPr txBox="1">
                  <a:spLocks noRot="1" noChangeAspect="1" noMove="1" noResize="1" noEditPoints="1" noAdjustHandles="1" noChangeArrowheads="1" noChangeShapeType="1" noTextEdit="1"/>
                </p:cNvSpPr>
                <p:nvPr/>
              </p:nvSpPr>
              <p:spPr>
                <a:xfrm>
                  <a:off x="-2137702" y="20243743"/>
                  <a:ext cx="2148751" cy="1234910"/>
                </a:xfrm>
                <a:prstGeom prst="rect">
                  <a:avLst/>
                </a:prstGeom>
                <a:blipFill rotWithShape="1">
                  <a:blip r:embed="rId4"/>
                  <a:stretch>
                    <a:fillRect r="-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 Placeholder 17"/>
                <p:cNvSpPr txBox="1">
                  <a:spLocks/>
                </p:cNvSpPr>
                <p:nvPr/>
              </p:nvSpPr>
              <p:spPr>
                <a:xfrm>
                  <a:off x="-7965278" y="23584325"/>
                  <a:ext cx="2148751" cy="1234910"/>
                </a:xfrm>
                <a:prstGeom prst="rect">
                  <a:avLst/>
                </a:prstGeom>
              </p:spPr>
              <p:txBody>
                <a:bodyPr/>
                <a:lstStyle>
                  <a:lvl1pPr marL="1697355" indent="-1697355" algn="l" defTabSz="4526280" rtl="0" eaLnBrk="1" latinLnBrk="0" hangingPunct="1">
                    <a:spcBef>
                      <a:spcPct val="20000"/>
                    </a:spcBef>
                    <a:buFont typeface="Arial" pitchFamily="34" charset="0"/>
                    <a:buChar char="•"/>
                    <a:defRPr sz="15800" kern="1200">
                      <a:solidFill>
                        <a:schemeClr val="tx1"/>
                      </a:solidFill>
                      <a:latin typeface="+mn-lt"/>
                      <a:ea typeface="+mn-ea"/>
                      <a:cs typeface="+mn-cs"/>
                    </a:defRPr>
                  </a:lvl1pPr>
                  <a:lvl2pPr marL="3677603" indent="-1414463" algn="l" defTabSz="4526280" rtl="0" eaLnBrk="1" latinLnBrk="0" hangingPunct="1">
                    <a:spcBef>
                      <a:spcPct val="20000"/>
                    </a:spcBef>
                    <a:buFont typeface="Arial" pitchFamily="34" charset="0"/>
                    <a:buChar char="–"/>
                    <a:defRPr sz="13900" kern="1200">
                      <a:solidFill>
                        <a:schemeClr val="tx1"/>
                      </a:solidFill>
                      <a:latin typeface="+mn-lt"/>
                      <a:ea typeface="+mn-ea"/>
                      <a:cs typeface="+mn-cs"/>
                    </a:defRPr>
                  </a:lvl2pPr>
                  <a:lvl3pPr marL="5657850" indent="-1131570" algn="l" defTabSz="4526280" rtl="0" eaLnBrk="1" latinLnBrk="0" hangingPunct="1">
                    <a:spcBef>
                      <a:spcPct val="20000"/>
                    </a:spcBef>
                    <a:buFont typeface="Arial" pitchFamily="34" charset="0"/>
                    <a:buChar char="•"/>
                    <a:defRPr sz="11900" kern="1200">
                      <a:solidFill>
                        <a:schemeClr val="tx1"/>
                      </a:solidFill>
                      <a:latin typeface="+mn-lt"/>
                      <a:ea typeface="+mn-ea"/>
                      <a:cs typeface="+mn-cs"/>
                    </a:defRPr>
                  </a:lvl3pPr>
                  <a:lvl4pPr marL="792099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4pPr>
                  <a:lvl5pPr marL="1018413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5pPr>
                  <a:lvl6pPr marL="1244727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6pPr>
                  <a:lvl7pPr marL="1471041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7pPr>
                  <a:lvl8pPr marL="1697355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8pPr>
                  <a:lvl9pPr marL="1923669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1400" smtClean="0">
                            <a:latin typeface="Cambria Math"/>
                          </a:rPr>
                          <m:t>250</m:t>
                        </m:r>
                        <m:r>
                          <a:rPr lang="en-US" sz="1400" smtClean="0">
                            <a:latin typeface="Cambria Math"/>
                          </a:rPr>
                          <m:t> </m:t>
                        </m:r>
                        <m:r>
                          <m:rPr>
                            <m:sty m:val="p"/>
                          </m:rPr>
                          <a:rPr lang="en-US" sz="1400">
                            <a:latin typeface="Cambria Math"/>
                            <a:ea typeface="Cambria Math"/>
                          </a:rPr>
                          <m:t>μ</m:t>
                        </m:r>
                        <m:r>
                          <m:rPr>
                            <m:sty m:val="p"/>
                          </m:rPr>
                          <a:rPr lang="en-US" sz="1400">
                            <a:latin typeface="Cambria Math"/>
                            <a:ea typeface="Cambria Math"/>
                          </a:rPr>
                          <m:t>m</m:t>
                        </m:r>
                      </m:oMath>
                    </m:oMathPara>
                  </a14:m>
                  <a:endParaRPr lang="en-US" sz="1400" dirty="0"/>
                </a:p>
              </p:txBody>
            </p:sp>
          </mc:Choice>
          <mc:Fallback xmlns="">
            <p:sp>
              <p:nvSpPr>
                <p:cNvPr id="9" name="Text Placeholder 17"/>
                <p:cNvSpPr txBox="1">
                  <a:spLocks noRot="1" noChangeAspect="1" noMove="1" noResize="1" noEditPoints="1" noAdjustHandles="1" noChangeArrowheads="1" noChangeShapeType="1" noTextEdit="1"/>
                </p:cNvSpPr>
                <p:nvPr/>
              </p:nvSpPr>
              <p:spPr>
                <a:xfrm>
                  <a:off x="-7965278" y="23584325"/>
                  <a:ext cx="2148751" cy="1234910"/>
                </a:xfrm>
                <a:prstGeom prst="rect">
                  <a:avLst/>
                </a:prstGeom>
                <a:blipFill rotWithShape="1">
                  <a:blip r:embed="rId5"/>
                  <a:stretch>
                    <a:fillRect r="-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 Placeholder 17"/>
                <p:cNvSpPr txBox="1">
                  <a:spLocks/>
                </p:cNvSpPr>
                <p:nvPr/>
              </p:nvSpPr>
              <p:spPr>
                <a:xfrm>
                  <a:off x="-2198793" y="23583203"/>
                  <a:ext cx="2148751" cy="1234910"/>
                </a:xfrm>
                <a:prstGeom prst="rect">
                  <a:avLst/>
                </a:prstGeom>
              </p:spPr>
              <p:txBody>
                <a:bodyPr/>
                <a:lstStyle>
                  <a:lvl1pPr marL="1697355" indent="-1697355" algn="l" defTabSz="4526280" rtl="0" eaLnBrk="1" latinLnBrk="0" hangingPunct="1">
                    <a:spcBef>
                      <a:spcPct val="20000"/>
                    </a:spcBef>
                    <a:buFont typeface="Arial" pitchFamily="34" charset="0"/>
                    <a:buChar char="•"/>
                    <a:defRPr sz="15800" kern="1200">
                      <a:solidFill>
                        <a:schemeClr val="tx1"/>
                      </a:solidFill>
                      <a:latin typeface="+mn-lt"/>
                      <a:ea typeface="+mn-ea"/>
                      <a:cs typeface="+mn-cs"/>
                    </a:defRPr>
                  </a:lvl1pPr>
                  <a:lvl2pPr marL="3677603" indent="-1414463" algn="l" defTabSz="4526280" rtl="0" eaLnBrk="1" latinLnBrk="0" hangingPunct="1">
                    <a:spcBef>
                      <a:spcPct val="20000"/>
                    </a:spcBef>
                    <a:buFont typeface="Arial" pitchFamily="34" charset="0"/>
                    <a:buChar char="–"/>
                    <a:defRPr sz="13900" kern="1200">
                      <a:solidFill>
                        <a:schemeClr val="tx1"/>
                      </a:solidFill>
                      <a:latin typeface="+mn-lt"/>
                      <a:ea typeface="+mn-ea"/>
                      <a:cs typeface="+mn-cs"/>
                    </a:defRPr>
                  </a:lvl2pPr>
                  <a:lvl3pPr marL="5657850" indent="-1131570" algn="l" defTabSz="4526280" rtl="0" eaLnBrk="1" latinLnBrk="0" hangingPunct="1">
                    <a:spcBef>
                      <a:spcPct val="20000"/>
                    </a:spcBef>
                    <a:buFont typeface="Arial" pitchFamily="34" charset="0"/>
                    <a:buChar char="•"/>
                    <a:defRPr sz="11900" kern="1200">
                      <a:solidFill>
                        <a:schemeClr val="tx1"/>
                      </a:solidFill>
                      <a:latin typeface="+mn-lt"/>
                      <a:ea typeface="+mn-ea"/>
                      <a:cs typeface="+mn-cs"/>
                    </a:defRPr>
                  </a:lvl3pPr>
                  <a:lvl4pPr marL="792099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4pPr>
                  <a:lvl5pPr marL="1018413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5pPr>
                  <a:lvl6pPr marL="1244727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6pPr>
                  <a:lvl7pPr marL="1471041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7pPr>
                  <a:lvl8pPr marL="1697355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8pPr>
                  <a:lvl9pPr marL="1923669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1400" smtClean="0">
                            <a:latin typeface="Cambria Math"/>
                          </a:rPr>
                          <m:t>300</m:t>
                        </m:r>
                        <m:r>
                          <a:rPr lang="en-US" sz="1400" smtClean="0">
                            <a:latin typeface="Cambria Math"/>
                          </a:rPr>
                          <m:t> </m:t>
                        </m:r>
                        <m:r>
                          <m:rPr>
                            <m:sty m:val="p"/>
                          </m:rPr>
                          <a:rPr lang="en-US" sz="1400">
                            <a:latin typeface="Cambria Math"/>
                            <a:ea typeface="Cambria Math"/>
                          </a:rPr>
                          <m:t>μ</m:t>
                        </m:r>
                        <m:r>
                          <m:rPr>
                            <m:sty m:val="p"/>
                          </m:rPr>
                          <a:rPr lang="en-US" sz="1400">
                            <a:latin typeface="Cambria Math"/>
                            <a:ea typeface="Cambria Math"/>
                          </a:rPr>
                          <m:t>m</m:t>
                        </m:r>
                      </m:oMath>
                    </m:oMathPara>
                  </a14:m>
                  <a:endParaRPr lang="en-US" sz="1400" dirty="0"/>
                </a:p>
              </p:txBody>
            </p:sp>
          </mc:Choice>
          <mc:Fallback xmlns="">
            <p:sp>
              <p:nvSpPr>
                <p:cNvPr id="10" name="Text Placeholder 17"/>
                <p:cNvSpPr txBox="1">
                  <a:spLocks noRot="1" noChangeAspect="1" noMove="1" noResize="1" noEditPoints="1" noAdjustHandles="1" noChangeArrowheads="1" noChangeShapeType="1" noTextEdit="1"/>
                </p:cNvSpPr>
                <p:nvPr/>
              </p:nvSpPr>
              <p:spPr>
                <a:xfrm>
                  <a:off x="-2198793" y="23583203"/>
                  <a:ext cx="2148751" cy="1234910"/>
                </a:xfrm>
                <a:prstGeom prst="rect">
                  <a:avLst/>
                </a:prstGeom>
                <a:blipFill rotWithShape="1">
                  <a:blip r:embed="rId6"/>
                  <a:stretch>
                    <a:fillRect r="-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 Placeholder 17"/>
                <p:cNvSpPr txBox="1">
                  <a:spLocks/>
                </p:cNvSpPr>
                <p:nvPr/>
              </p:nvSpPr>
              <p:spPr>
                <a:xfrm>
                  <a:off x="-8062488" y="20238112"/>
                  <a:ext cx="2148751" cy="1234910"/>
                </a:xfrm>
                <a:prstGeom prst="rect">
                  <a:avLst/>
                </a:prstGeom>
              </p:spPr>
              <p:txBody>
                <a:bodyPr/>
                <a:lstStyle>
                  <a:lvl1pPr marL="1697355" indent="-1697355" algn="l" defTabSz="4526280" rtl="0" eaLnBrk="1" latinLnBrk="0" hangingPunct="1">
                    <a:spcBef>
                      <a:spcPct val="20000"/>
                    </a:spcBef>
                    <a:buFont typeface="Arial" pitchFamily="34" charset="0"/>
                    <a:buChar char="•"/>
                    <a:defRPr sz="15800" kern="1200">
                      <a:solidFill>
                        <a:schemeClr val="tx1"/>
                      </a:solidFill>
                      <a:latin typeface="+mn-lt"/>
                      <a:ea typeface="+mn-ea"/>
                      <a:cs typeface="+mn-cs"/>
                    </a:defRPr>
                  </a:lvl1pPr>
                  <a:lvl2pPr marL="3677603" indent="-1414463" algn="l" defTabSz="4526280" rtl="0" eaLnBrk="1" latinLnBrk="0" hangingPunct="1">
                    <a:spcBef>
                      <a:spcPct val="20000"/>
                    </a:spcBef>
                    <a:buFont typeface="Arial" pitchFamily="34" charset="0"/>
                    <a:buChar char="–"/>
                    <a:defRPr sz="13900" kern="1200">
                      <a:solidFill>
                        <a:schemeClr val="tx1"/>
                      </a:solidFill>
                      <a:latin typeface="+mn-lt"/>
                      <a:ea typeface="+mn-ea"/>
                      <a:cs typeface="+mn-cs"/>
                    </a:defRPr>
                  </a:lvl2pPr>
                  <a:lvl3pPr marL="5657850" indent="-1131570" algn="l" defTabSz="4526280" rtl="0" eaLnBrk="1" latinLnBrk="0" hangingPunct="1">
                    <a:spcBef>
                      <a:spcPct val="20000"/>
                    </a:spcBef>
                    <a:buFont typeface="Arial" pitchFamily="34" charset="0"/>
                    <a:buChar char="•"/>
                    <a:defRPr sz="11900" kern="1200">
                      <a:solidFill>
                        <a:schemeClr val="tx1"/>
                      </a:solidFill>
                      <a:latin typeface="+mn-lt"/>
                      <a:ea typeface="+mn-ea"/>
                      <a:cs typeface="+mn-cs"/>
                    </a:defRPr>
                  </a:lvl3pPr>
                  <a:lvl4pPr marL="792099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4pPr>
                  <a:lvl5pPr marL="1018413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5pPr>
                  <a:lvl6pPr marL="1244727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6pPr>
                  <a:lvl7pPr marL="1471041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7pPr>
                  <a:lvl8pPr marL="1697355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8pPr>
                  <a:lvl9pPr marL="1923669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1400" i="1" smtClean="0">
                            <a:latin typeface="Cambria Math"/>
                          </a:rPr>
                          <m:t>30</m:t>
                        </m:r>
                        <m:r>
                          <a:rPr lang="en-US" sz="1400" i="1" smtClean="0">
                            <a:latin typeface="Cambria Math"/>
                          </a:rPr>
                          <m:t> </m:t>
                        </m:r>
                        <m:r>
                          <m:rPr>
                            <m:sty m:val="p"/>
                          </m:rPr>
                          <a:rPr lang="en-US" sz="1400">
                            <a:latin typeface="Cambria Math"/>
                            <a:ea typeface="Cambria Math"/>
                          </a:rPr>
                          <m:t>μ</m:t>
                        </m:r>
                        <m:r>
                          <m:rPr>
                            <m:sty m:val="p"/>
                          </m:rPr>
                          <a:rPr lang="en-US" sz="1400">
                            <a:latin typeface="Cambria Math"/>
                            <a:ea typeface="Cambria Math"/>
                          </a:rPr>
                          <m:t>m</m:t>
                        </m:r>
                      </m:oMath>
                    </m:oMathPara>
                  </a14:m>
                  <a:endParaRPr lang="en-US" sz="1400" dirty="0"/>
                </a:p>
              </p:txBody>
            </p:sp>
          </mc:Choice>
          <mc:Fallback xmlns="">
            <p:sp>
              <p:nvSpPr>
                <p:cNvPr id="11" name="Text Placeholder 17"/>
                <p:cNvSpPr txBox="1">
                  <a:spLocks noRot="1" noChangeAspect="1" noMove="1" noResize="1" noEditPoints="1" noAdjustHandles="1" noChangeArrowheads="1" noChangeShapeType="1" noTextEdit="1"/>
                </p:cNvSpPr>
                <p:nvPr/>
              </p:nvSpPr>
              <p:spPr>
                <a:xfrm>
                  <a:off x="-8062488" y="20238112"/>
                  <a:ext cx="2148751" cy="1234910"/>
                </a:xfrm>
                <a:prstGeom prst="rect">
                  <a:avLst/>
                </a:prstGeom>
                <a:blipFill rotWithShape="1">
                  <a:blip r:embed="rId7"/>
                  <a:stretch>
                    <a:fillRect/>
                  </a:stretch>
                </a:blipFill>
              </p:spPr>
              <p:txBody>
                <a:bodyPr/>
                <a:lstStyle/>
                <a:p>
                  <a:r>
                    <a:rPr lang="en-US">
                      <a:noFill/>
                    </a:rPr>
                    <a:t> </a:t>
                  </a:r>
                </a:p>
              </p:txBody>
            </p:sp>
          </mc:Fallback>
        </mc:AlternateContent>
      </p:grpSp>
      <p:grpSp>
        <p:nvGrpSpPr>
          <p:cNvPr id="12" name="Group 11"/>
          <p:cNvGrpSpPr/>
          <p:nvPr/>
        </p:nvGrpSpPr>
        <p:grpSpPr>
          <a:xfrm>
            <a:off x="4096106" y="1159886"/>
            <a:ext cx="4580349" cy="2679856"/>
            <a:chOff x="14430704" y="27904233"/>
            <a:chExt cx="14173922" cy="9058504"/>
          </a:xfrm>
        </p:grpSpPr>
        <p:grpSp>
          <p:nvGrpSpPr>
            <p:cNvPr id="13" name="Group 12"/>
            <p:cNvGrpSpPr/>
            <p:nvPr/>
          </p:nvGrpSpPr>
          <p:grpSpPr>
            <a:xfrm>
              <a:off x="14430704" y="27915755"/>
              <a:ext cx="13772559" cy="8747444"/>
              <a:chOff x="-31030128" y="-17576108"/>
              <a:chExt cx="37564675" cy="18326233"/>
            </a:xfrm>
          </p:grpSpPr>
          <p:pic>
            <p:nvPicPr>
              <p:cNvPr id="22" name="Picture 18" descr="C:\Users\Kopfer\Google Drive\poster graphs\100.pn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502245" y="-17576108"/>
                <a:ext cx="18295935" cy="875188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9" descr="C:\Users\Kopfer\Google Drive\poster graphs\200.pn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761391" y="-17228842"/>
                <a:ext cx="18295938" cy="875188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0" descr="C:\Users\Kopfer\Google Drive\poster graphs\300.png"/>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030128" y="-8476954"/>
                <a:ext cx="18295938" cy="875188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1" descr="C:\Users\Kopfer\Google Drive\poster graphs\400.png"/>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11615" y="-8001764"/>
                <a:ext cx="18295938" cy="8751889"/>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sp>
              <p:nvSpPr>
                <p:cNvPr id="14" name="Text Placeholder 17"/>
                <p:cNvSpPr txBox="1">
                  <a:spLocks/>
                </p:cNvSpPr>
                <p:nvPr/>
              </p:nvSpPr>
              <p:spPr>
                <a:xfrm>
                  <a:off x="15032442" y="27904233"/>
                  <a:ext cx="2148751" cy="1273155"/>
                </a:xfrm>
                <a:prstGeom prst="rect">
                  <a:avLst/>
                </a:prstGeom>
              </p:spPr>
              <p:txBody>
                <a:bodyPr/>
                <a:lstStyle>
                  <a:lvl1pPr marL="1697355" indent="-1697355" algn="l" defTabSz="4526280" rtl="0" eaLnBrk="1" latinLnBrk="0" hangingPunct="1">
                    <a:spcBef>
                      <a:spcPct val="20000"/>
                    </a:spcBef>
                    <a:buFont typeface="Arial" pitchFamily="34" charset="0"/>
                    <a:buChar char="•"/>
                    <a:defRPr sz="15800" kern="1200">
                      <a:solidFill>
                        <a:schemeClr val="tx1"/>
                      </a:solidFill>
                      <a:latin typeface="+mn-lt"/>
                      <a:ea typeface="+mn-ea"/>
                      <a:cs typeface="+mn-cs"/>
                    </a:defRPr>
                  </a:lvl1pPr>
                  <a:lvl2pPr marL="3677603" indent="-1414463" algn="l" defTabSz="4526280" rtl="0" eaLnBrk="1" latinLnBrk="0" hangingPunct="1">
                    <a:spcBef>
                      <a:spcPct val="20000"/>
                    </a:spcBef>
                    <a:buFont typeface="Arial" pitchFamily="34" charset="0"/>
                    <a:buChar char="–"/>
                    <a:defRPr sz="13900" kern="1200">
                      <a:solidFill>
                        <a:schemeClr val="tx1"/>
                      </a:solidFill>
                      <a:latin typeface="+mn-lt"/>
                      <a:ea typeface="+mn-ea"/>
                      <a:cs typeface="+mn-cs"/>
                    </a:defRPr>
                  </a:lvl2pPr>
                  <a:lvl3pPr marL="5657850" indent="-1131570" algn="l" defTabSz="4526280" rtl="0" eaLnBrk="1" latinLnBrk="0" hangingPunct="1">
                    <a:spcBef>
                      <a:spcPct val="20000"/>
                    </a:spcBef>
                    <a:buFont typeface="Arial" pitchFamily="34" charset="0"/>
                    <a:buChar char="•"/>
                    <a:defRPr sz="11900" kern="1200">
                      <a:solidFill>
                        <a:schemeClr val="tx1"/>
                      </a:solidFill>
                      <a:latin typeface="+mn-lt"/>
                      <a:ea typeface="+mn-ea"/>
                      <a:cs typeface="+mn-cs"/>
                    </a:defRPr>
                  </a:lvl3pPr>
                  <a:lvl4pPr marL="792099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4pPr>
                  <a:lvl5pPr marL="1018413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5pPr>
                  <a:lvl6pPr marL="1244727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6pPr>
                  <a:lvl7pPr marL="1471041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7pPr>
                  <a:lvl8pPr marL="1697355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8pPr>
                  <a:lvl9pPr marL="1923669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1400" smtClean="0">
                            <a:latin typeface="Cambria Math"/>
                          </a:rPr>
                          <m:t>30</m:t>
                        </m:r>
                        <m:r>
                          <a:rPr lang="en-US" sz="1400" smtClean="0">
                            <a:latin typeface="Cambria Math"/>
                          </a:rPr>
                          <m:t> </m:t>
                        </m:r>
                        <m:r>
                          <m:rPr>
                            <m:sty m:val="p"/>
                          </m:rPr>
                          <a:rPr lang="en-US" sz="1400">
                            <a:latin typeface="Cambria Math"/>
                            <a:ea typeface="Cambria Math"/>
                          </a:rPr>
                          <m:t>μ</m:t>
                        </m:r>
                        <m:r>
                          <m:rPr>
                            <m:sty m:val="p"/>
                          </m:rPr>
                          <a:rPr lang="en-US" sz="1400">
                            <a:latin typeface="Cambria Math"/>
                            <a:ea typeface="Cambria Math"/>
                          </a:rPr>
                          <m:t>m</m:t>
                        </m:r>
                      </m:oMath>
                    </m:oMathPara>
                  </a14:m>
                  <a:endParaRPr lang="en-US" sz="1400" dirty="0"/>
                </a:p>
              </p:txBody>
            </p:sp>
          </mc:Choice>
          <mc:Fallback xmlns="">
            <p:sp>
              <p:nvSpPr>
                <p:cNvPr id="55" name="Text Placeholder 17"/>
                <p:cNvSpPr txBox="1">
                  <a:spLocks noRot="1" noChangeAspect="1" noMove="1" noResize="1" noEditPoints="1" noAdjustHandles="1" noChangeArrowheads="1" noChangeShapeType="1" noTextEdit="1"/>
                </p:cNvSpPr>
                <p:nvPr/>
              </p:nvSpPr>
              <p:spPr>
                <a:xfrm>
                  <a:off x="15032442" y="27904233"/>
                  <a:ext cx="2148751" cy="1273155"/>
                </a:xfrm>
                <a:prstGeom prst="rect">
                  <a:avLst/>
                </a:prstGeom>
                <a:blipFill rotWithShape="1">
                  <a:blip r:embed="rId4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 Placeholder 17"/>
                <p:cNvSpPr txBox="1">
                  <a:spLocks/>
                </p:cNvSpPr>
                <p:nvPr/>
              </p:nvSpPr>
              <p:spPr>
                <a:xfrm>
                  <a:off x="21774768" y="27989423"/>
                  <a:ext cx="2148751" cy="1273155"/>
                </a:xfrm>
                <a:prstGeom prst="rect">
                  <a:avLst/>
                </a:prstGeom>
              </p:spPr>
              <p:txBody>
                <a:bodyPr/>
                <a:lstStyle>
                  <a:lvl1pPr marL="1697355" indent="-1697355" algn="l" defTabSz="4526280" rtl="0" eaLnBrk="1" latinLnBrk="0" hangingPunct="1">
                    <a:spcBef>
                      <a:spcPct val="20000"/>
                    </a:spcBef>
                    <a:buFont typeface="Arial" pitchFamily="34" charset="0"/>
                    <a:buChar char="•"/>
                    <a:defRPr sz="15800" kern="1200">
                      <a:solidFill>
                        <a:schemeClr val="tx1"/>
                      </a:solidFill>
                      <a:latin typeface="+mn-lt"/>
                      <a:ea typeface="+mn-ea"/>
                      <a:cs typeface="+mn-cs"/>
                    </a:defRPr>
                  </a:lvl1pPr>
                  <a:lvl2pPr marL="3677603" indent="-1414463" algn="l" defTabSz="4526280" rtl="0" eaLnBrk="1" latinLnBrk="0" hangingPunct="1">
                    <a:spcBef>
                      <a:spcPct val="20000"/>
                    </a:spcBef>
                    <a:buFont typeface="Arial" pitchFamily="34" charset="0"/>
                    <a:buChar char="–"/>
                    <a:defRPr sz="13900" kern="1200">
                      <a:solidFill>
                        <a:schemeClr val="tx1"/>
                      </a:solidFill>
                      <a:latin typeface="+mn-lt"/>
                      <a:ea typeface="+mn-ea"/>
                      <a:cs typeface="+mn-cs"/>
                    </a:defRPr>
                  </a:lvl2pPr>
                  <a:lvl3pPr marL="5657850" indent="-1131570" algn="l" defTabSz="4526280" rtl="0" eaLnBrk="1" latinLnBrk="0" hangingPunct="1">
                    <a:spcBef>
                      <a:spcPct val="20000"/>
                    </a:spcBef>
                    <a:buFont typeface="Arial" pitchFamily="34" charset="0"/>
                    <a:buChar char="•"/>
                    <a:defRPr sz="11900" kern="1200">
                      <a:solidFill>
                        <a:schemeClr val="tx1"/>
                      </a:solidFill>
                      <a:latin typeface="+mn-lt"/>
                      <a:ea typeface="+mn-ea"/>
                      <a:cs typeface="+mn-cs"/>
                    </a:defRPr>
                  </a:lvl3pPr>
                  <a:lvl4pPr marL="792099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4pPr>
                  <a:lvl5pPr marL="1018413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5pPr>
                  <a:lvl6pPr marL="1244727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6pPr>
                  <a:lvl7pPr marL="1471041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7pPr>
                  <a:lvl8pPr marL="1697355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8pPr>
                  <a:lvl9pPr marL="1923669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1400" smtClean="0">
                            <a:latin typeface="Cambria Math"/>
                          </a:rPr>
                          <m:t>200</m:t>
                        </m:r>
                        <m:r>
                          <a:rPr lang="en-US" sz="1400" smtClean="0">
                            <a:latin typeface="Cambria Math"/>
                          </a:rPr>
                          <m:t> </m:t>
                        </m:r>
                        <m:r>
                          <m:rPr>
                            <m:sty m:val="p"/>
                          </m:rPr>
                          <a:rPr lang="en-US" sz="1400">
                            <a:latin typeface="Cambria Math"/>
                            <a:ea typeface="Cambria Math"/>
                          </a:rPr>
                          <m:t>μ</m:t>
                        </m:r>
                        <m:r>
                          <m:rPr>
                            <m:sty m:val="p"/>
                          </m:rPr>
                          <a:rPr lang="en-US" sz="1400">
                            <a:latin typeface="Cambria Math"/>
                            <a:ea typeface="Cambria Math"/>
                          </a:rPr>
                          <m:t>m</m:t>
                        </m:r>
                      </m:oMath>
                    </m:oMathPara>
                  </a14:m>
                  <a:endParaRPr lang="en-US" sz="1400" dirty="0"/>
                </a:p>
              </p:txBody>
            </p:sp>
          </mc:Choice>
          <mc:Fallback xmlns="">
            <p:sp>
              <p:nvSpPr>
                <p:cNvPr id="56" name="Text Placeholder 17"/>
                <p:cNvSpPr txBox="1">
                  <a:spLocks noRot="1" noChangeAspect="1" noMove="1" noResize="1" noEditPoints="1" noAdjustHandles="1" noChangeArrowheads="1" noChangeShapeType="1" noTextEdit="1"/>
                </p:cNvSpPr>
                <p:nvPr/>
              </p:nvSpPr>
              <p:spPr>
                <a:xfrm>
                  <a:off x="21774768" y="27989423"/>
                  <a:ext cx="2148751" cy="1273155"/>
                </a:xfrm>
                <a:prstGeom prst="rect">
                  <a:avLst/>
                </a:prstGeom>
                <a:blipFill rotWithShape="1">
                  <a:blip r:embed="rId4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 Placeholder 17"/>
                <p:cNvSpPr txBox="1">
                  <a:spLocks/>
                </p:cNvSpPr>
                <p:nvPr/>
              </p:nvSpPr>
              <p:spPr>
                <a:xfrm>
                  <a:off x="15272814" y="32286949"/>
                  <a:ext cx="2148751" cy="1273155"/>
                </a:xfrm>
                <a:prstGeom prst="rect">
                  <a:avLst/>
                </a:prstGeom>
              </p:spPr>
              <p:txBody>
                <a:bodyPr/>
                <a:lstStyle>
                  <a:lvl1pPr marL="1697355" indent="-1697355" algn="l" defTabSz="4526280" rtl="0" eaLnBrk="1" latinLnBrk="0" hangingPunct="1">
                    <a:spcBef>
                      <a:spcPct val="20000"/>
                    </a:spcBef>
                    <a:buFont typeface="Arial" pitchFamily="34" charset="0"/>
                    <a:buChar char="•"/>
                    <a:defRPr sz="15800" kern="1200">
                      <a:solidFill>
                        <a:schemeClr val="tx1"/>
                      </a:solidFill>
                      <a:latin typeface="+mn-lt"/>
                      <a:ea typeface="+mn-ea"/>
                      <a:cs typeface="+mn-cs"/>
                    </a:defRPr>
                  </a:lvl1pPr>
                  <a:lvl2pPr marL="3677603" indent="-1414463" algn="l" defTabSz="4526280" rtl="0" eaLnBrk="1" latinLnBrk="0" hangingPunct="1">
                    <a:spcBef>
                      <a:spcPct val="20000"/>
                    </a:spcBef>
                    <a:buFont typeface="Arial" pitchFamily="34" charset="0"/>
                    <a:buChar char="–"/>
                    <a:defRPr sz="13900" kern="1200">
                      <a:solidFill>
                        <a:schemeClr val="tx1"/>
                      </a:solidFill>
                      <a:latin typeface="+mn-lt"/>
                      <a:ea typeface="+mn-ea"/>
                      <a:cs typeface="+mn-cs"/>
                    </a:defRPr>
                  </a:lvl2pPr>
                  <a:lvl3pPr marL="5657850" indent="-1131570" algn="l" defTabSz="4526280" rtl="0" eaLnBrk="1" latinLnBrk="0" hangingPunct="1">
                    <a:spcBef>
                      <a:spcPct val="20000"/>
                    </a:spcBef>
                    <a:buFont typeface="Arial" pitchFamily="34" charset="0"/>
                    <a:buChar char="•"/>
                    <a:defRPr sz="11900" kern="1200">
                      <a:solidFill>
                        <a:schemeClr val="tx1"/>
                      </a:solidFill>
                      <a:latin typeface="+mn-lt"/>
                      <a:ea typeface="+mn-ea"/>
                      <a:cs typeface="+mn-cs"/>
                    </a:defRPr>
                  </a:lvl3pPr>
                  <a:lvl4pPr marL="792099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4pPr>
                  <a:lvl5pPr marL="1018413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5pPr>
                  <a:lvl6pPr marL="1244727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6pPr>
                  <a:lvl7pPr marL="1471041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7pPr>
                  <a:lvl8pPr marL="1697355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8pPr>
                  <a:lvl9pPr marL="1923669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1400" smtClean="0">
                            <a:latin typeface="Cambria Math"/>
                          </a:rPr>
                          <m:t>250</m:t>
                        </m:r>
                        <m:r>
                          <a:rPr lang="en-US" sz="1400" smtClean="0">
                            <a:latin typeface="Cambria Math"/>
                          </a:rPr>
                          <m:t> </m:t>
                        </m:r>
                        <m:r>
                          <m:rPr>
                            <m:sty m:val="p"/>
                          </m:rPr>
                          <a:rPr lang="en-US" sz="1400">
                            <a:latin typeface="Cambria Math"/>
                            <a:ea typeface="Cambria Math"/>
                          </a:rPr>
                          <m:t>μ</m:t>
                        </m:r>
                        <m:r>
                          <m:rPr>
                            <m:sty m:val="p"/>
                          </m:rPr>
                          <a:rPr lang="en-US" sz="1400">
                            <a:latin typeface="Cambria Math"/>
                            <a:ea typeface="Cambria Math"/>
                          </a:rPr>
                          <m:t>m</m:t>
                        </m:r>
                      </m:oMath>
                    </m:oMathPara>
                  </a14:m>
                  <a:endParaRPr lang="en-US" sz="1400" dirty="0"/>
                </a:p>
              </p:txBody>
            </p:sp>
          </mc:Choice>
          <mc:Fallback xmlns="">
            <p:sp>
              <p:nvSpPr>
                <p:cNvPr id="57" name="Text Placeholder 17"/>
                <p:cNvSpPr txBox="1">
                  <a:spLocks noRot="1" noChangeAspect="1" noMove="1" noResize="1" noEditPoints="1" noAdjustHandles="1" noChangeArrowheads="1" noChangeShapeType="1" noTextEdit="1"/>
                </p:cNvSpPr>
                <p:nvPr/>
              </p:nvSpPr>
              <p:spPr>
                <a:xfrm>
                  <a:off x="15272814" y="32286949"/>
                  <a:ext cx="2148751" cy="1273155"/>
                </a:xfrm>
                <a:prstGeom prst="rect">
                  <a:avLst/>
                </a:prstGeom>
                <a:blipFill rotWithShape="1">
                  <a:blip r:embed="rId4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 Placeholder 17"/>
                <p:cNvSpPr txBox="1">
                  <a:spLocks/>
                </p:cNvSpPr>
                <p:nvPr/>
              </p:nvSpPr>
              <p:spPr>
                <a:xfrm>
                  <a:off x="21774767" y="32303029"/>
                  <a:ext cx="2148751" cy="1273155"/>
                </a:xfrm>
                <a:prstGeom prst="rect">
                  <a:avLst/>
                </a:prstGeom>
              </p:spPr>
              <p:txBody>
                <a:bodyPr/>
                <a:lstStyle>
                  <a:lvl1pPr marL="1697355" indent="-1697355" algn="l" defTabSz="4526280" rtl="0" eaLnBrk="1" latinLnBrk="0" hangingPunct="1">
                    <a:spcBef>
                      <a:spcPct val="20000"/>
                    </a:spcBef>
                    <a:buFont typeface="Arial" pitchFamily="34" charset="0"/>
                    <a:buChar char="•"/>
                    <a:defRPr sz="15800" kern="1200">
                      <a:solidFill>
                        <a:schemeClr val="tx1"/>
                      </a:solidFill>
                      <a:latin typeface="+mn-lt"/>
                      <a:ea typeface="+mn-ea"/>
                      <a:cs typeface="+mn-cs"/>
                    </a:defRPr>
                  </a:lvl1pPr>
                  <a:lvl2pPr marL="3677603" indent="-1414463" algn="l" defTabSz="4526280" rtl="0" eaLnBrk="1" latinLnBrk="0" hangingPunct="1">
                    <a:spcBef>
                      <a:spcPct val="20000"/>
                    </a:spcBef>
                    <a:buFont typeface="Arial" pitchFamily="34" charset="0"/>
                    <a:buChar char="–"/>
                    <a:defRPr sz="13900" kern="1200">
                      <a:solidFill>
                        <a:schemeClr val="tx1"/>
                      </a:solidFill>
                      <a:latin typeface="+mn-lt"/>
                      <a:ea typeface="+mn-ea"/>
                      <a:cs typeface="+mn-cs"/>
                    </a:defRPr>
                  </a:lvl2pPr>
                  <a:lvl3pPr marL="5657850" indent="-1131570" algn="l" defTabSz="4526280" rtl="0" eaLnBrk="1" latinLnBrk="0" hangingPunct="1">
                    <a:spcBef>
                      <a:spcPct val="20000"/>
                    </a:spcBef>
                    <a:buFont typeface="Arial" pitchFamily="34" charset="0"/>
                    <a:buChar char="•"/>
                    <a:defRPr sz="11900" kern="1200">
                      <a:solidFill>
                        <a:schemeClr val="tx1"/>
                      </a:solidFill>
                      <a:latin typeface="+mn-lt"/>
                      <a:ea typeface="+mn-ea"/>
                      <a:cs typeface="+mn-cs"/>
                    </a:defRPr>
                  </a:lvl3pPr>
                  <a:lvl4pPr marL="792099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4pPr>
                  <a:lvl5pPr marL="1018413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5pPr>
                  <a:lvl6pPr marL="1244727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6pPr>
                  <a:lvl7pPr marL="1471041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7pPr>
                  <a:lvl8pPr marL="1697355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8pPr>
                  <a:lvl9pPr marL="1923669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1400" smtClean="0">
                            <a:latin typeface="Cambria Math"/>
                          </a:rPr>
                          <m:t>300</m:t>
                        </m:r>
                        <m:r>
                          <a:rPr lang="en-US" sz="1400" smtClean="0">
                            <a:latin typeface="Cambria Math"/>
                          </a:rPr>
                          <m:t> </m:t>
                        </m:r>
                        <m:r>
                          <m:rPr>
                            <m:sty m:val="p"/>
                          </m:rPr>
                          <a:rPr lang="en-US" sz="1400">
                            <a:latin typeface="Cambria Math"/>
                            <a:ea typeface="Cambria Math"/>
                          </a:rPr>
                          <m:t>μ</m:t>
                        </m:r>
                        <m:r>
                          <m:rPr>
                            <m:sty m:val="p"/>
                          </m:rPr>
                          <a:rPr lang="en-US" sz="1400">
                            <a:latin typeface="Cambria Math"/>
                            <a:ea typeface="Cambria Math"/>
                          </a:rPr>
                          <m:t>m</m:t>
                        </m:r>
                      </m:oMath>
                    </m:oMathPara>
                  </a14:m>
                  <a:endParaRPr lang="en-US" sz="1400" dirty="0"/>
                </a:p>
              </p:txBody>
            </p:sp>
          </mc:Choice>
          <mc:Fallback xmlns="">
            <p:sp>
              <p:nvSpPr>
                <p:cNvPr id="58" name="Text Placeholder 17"/>
                <p:cNvSpPr txBox="1">
                  <a:spLocks noRot="1" noChangeAspect="1" noMove="1" noResize="1" noEditPoints="1" noAdjustHandles="1" noChangeArrowheads="1" noChangeShapeType="1" noTextEdit="1"/>
                </p:cNvSpPr>
                <p:nvPr/>
              </p:nvSpPr>
              <p:spPr>
                <a:xfrm>
                  <a:off x="21774767" y="32303029"/>
                  <a:ext cx="2148751" cy="1273155"/>
                </a:xfrm>
                <a:prstGeom prst="rect">
                  <a:avLst/>
                </a:prstGeom>
                <a:blipFill rotWithShape="1">
                  <a:blip r:embed="rId4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20390607" y="31494890"/>
                  <a:ext cx="1391881" cy="8528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0" smtClean="0">
                            <a:latin typeface="Cambria Math"/>
                            <a:ea typeface="Cambria Math"/>
                          </a:rPr>
                          <m:t>𝛍</m:t>
                        </m:r>
                        <m:r>
                          <a:rPr lang="en-US" sz="1400" b="1" i="0" smtClean="0">
                            <a:latin typeface="Cambria Math"/>
                            <a:ea typeface="Cambria Math"/>
                          </a:rPr>
                          <m:t>𝐦</m:t>
                        </m:r>
                      </m:oMath>
                    </m:oMathPara>
                  </a14:m>
                  <a:endParaRPr lang="en-US" sz="1400" b="1" dirty="0"/>
                </a:p>
              </p:txBody>
            </p:sp>
          </mc:Choice>
          <mc:Fallback xmlns="">
            <p:sp>
              <p:nvSpPr>
                <p:cNvPr id="68" name="TextBox 67"/>
                <p:cNvSpPr txBox="1">
                  <a:spLocks noRot="1" noChangeAspect="1" noMove="1" noResize="1" noEditPoints="1" noAdjustHandles="1" noChangeArrowheads="1" noChangeShapeType="1" noTextEdit="1"/>
                </p:cNvSpPr>
                <p:nvPr/>
              </p:nvSpPr>
              <p:spPr>
                <a:xfrm>
                  <a:off x="20390607" y="31494889"/>
                  <a:ext cx="814646" cy="523219"/>
                </a:xfrm>
                <a:prstGeom prst="rect">
                  <a:avLst/>
                </a:prstGeom>
                <a:blipFill rotWithShape="1">
                  <a:blip r:embed="rId4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27212745" y="31649181"/>
                  <a:ext cx="1391881" cy="8528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0" smtClean="0">
                            <a:latin typeface="Cambria Math"/>
                            <a:ea typeface="Cambria Math"/>
                          </a:rPr>
                          <m:t>𝛍</m:t>
                        </m:r>
                        <m:r>
                          <a:rPr lang="en-US" sz="1400" b="1" i="0" smtClean="0">
                            <a:latin typeface="Cambria Math"/>
                            <a:ea typeface="Cambria Math"/>
                          </a:rPr>
                          <m:t>𝐦</m:t>
                        </m:r>
                      </m:oMath>
                    </m:oMathPara>
                  </a14:m>
                  <a:endParaRPr lang="en-US" sz="1400" b="1" dirty="0"/>
                </a:p>
              </p:txBody>
            </p:sp>
          </mc:Choice>
          <mc:Fallback xmlns="">
            <p:sp>
              <p:nvSpPr>
                <p:cNvPr id="70" name="TextBox 69"/>
                <p:cNvSpPr txBox="1">
                  <a:spLocks noRot="1" noChangeAspect="1" noMove="1" noResize="1" noEditPoints="1" noAdjustHandles="1" noChangeArrowheads="1" noChangeShapeType="1" noTextEdit="1"/>
                </p:cNvSpPr>
                <p:nvPr/>
              </p:nvSpPr>
              <p:spPr>
                <a:xfrm>
                  <a:off x="27212744" y="31649182"/>
                  <a:ext cx="814646" cy="523219"/>
                </a:xfrm>
                <a:prstGeom prst="rect">
                  <a:avLst/>
                </a:prstGeom>
                <a:blipFill rotWithShape="1">
                  <a:blip r:embed="rId4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20205790" y="35836068"/>
                  <a:ext cx="1391881" cy="8528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0" smtClean="0">
                            <a:latin typeface="Cambria Math"/>
                            <a:ea typeface="Cambria Math"/>
                          </a:rPr>
                          <m:t>𝛍</m:t>
                        </m:r>
                        <m:r>
                          <a:rPr lang="en-US" sz="1400" b="1" i="0" smtClean="0">
                            <a:latin typeface="Cambria Math"/>
                            <a:ea typeface="Cambria Math"/>
                          </a:rPr>
                          <m:t>𝐦</m:t>
                        </m:r>
                      </m:oMath>
                    </m:oMathPara>
                  </a14:m>
                  <a:endParaRPr lang="en-US" sz="1400" b="1" dirty="0"/>
                </a:p>
              </p:txBody>
            </p:sp>
          </mc:Choice>
          <mc:Fallback xmlns="">
            <p:sp>
              <p:nvSpPr>
                <p:cNvPr id="71" name="TextBox 70"/>
                <p:cNvSpPr txBox="1">
                  <a:spLocks noRot="1" noChangeAspect="1" noMove="1" noResize="1" noEditPoints="1" noAdjustHandles="1" noChangeArrowheads="1" noChangeShapeType="1" noTextEdit="1"/>
                </p:cNvSpPr>
                <p:nvPr/>
              </p:nvSpPr>
              <p:spPr>
                <a:xfrm>
                  <a:off x="20205790" y="35836069"/>
                  <a:ext cx="814646" cy="523219"/>
                </a:xfrm>
                <a:prstGeom prst="rect">
                  <a:avLst/>
                </a:prstGeom>
                <a:blipFill rotWithShape="1">
                  <a:blip r:embed="rId4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27212745" y="36109891"/>
                  <a:ext cx="1391881" cy="8528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0" smtClean="0">
                            <a:latin typeface="Cambria Math"/>
                            <a:ea typeface="Cambria Math"/>
                          </a:rPr>
                          <m:t>𝛍</m:t>
                        </m:r>
                        <m:r>
                          <a:rPr lang="en-US" sz="1400" b="1" i="0" smtClean="0">
                            <a:latin typeface="Cambria Math"/>
                            <a:ea typeface="Cambria Math"/>
                          </a:rPr>
                          <m:t>𝐦</m:t>
                        </m:r>
                      </m:oMath>
                    </m:oMathPara>
                  </a14:m>
                  <a:endParaRPr lang="en-US" sz="1400" b="1" dirty="0"/>
                </a:p>
              </p:txBody>
            </p:sp>
          </mc:Choice>
          <mc:Fallback xmlns="">
            <p:sp>
              <p:nvSpPr>
                <p:cNvPr id="72" name="TextBox 71"/>
                <p:cNvSpPr txBox="1">
                  <a:spLocks noRot="1" noChangeAspect="1" noMove="1" noResize="1" noEditPoints="1" noAdjustHandles="1" noChangeArrowheads="1" noChangeShapeType="1" noTextEdit="1"/>
                </p:cNvSpPr>
                <p:nvPr/>
              </p:nvSpPr>
              <p:spPr>
                <a:xfrm>
                  <a:off x="27212744" y="36109892"/>
                  <a:ext cx="814646" cy="523219"/>
                </a:xfrm>
                <a:prstGeom prst="rect">
                  <a:avLst/>
                </a:prstGeom>
                <a:blipFill rotWithShape="1">
                  <a:blip r:embed="rId48"/>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9" name="TextBox 28"/>
              <p:cNvSpPr txBox="1"/>
              <p:nvPr/>
            </p:nvSpPr>
            <p:spPr>
              <a:xfrm>
                <a:off x="0" y="3855722"/>
                <a:ext cx="9144000" cy="543034"/>
              </a:xfrm>
              <a:prstGeom prst="rect">
                <a:avLst/>
              </a:prstGeom>
              <a:noFill/>
            </p:spPr>
            <p:txBody>
              <a:bodyPr wrap="square" rtlCol="0">
                <a:spAutoFit/>
              </a:bodyPr>
              <a:lstStyle/>
              <a:p>
                <a:pPr algn="ctr"/>
                <a:r>
                  <a:rPr lang="en-US" sz="1200" b="0" dirty="0" smtClean="0">
                    <a:latin typeface="Times New Roman" pitchFamily="18" charset="0"/>
                    <a:cs typeface="Times New Roman" pitchFamily="18" charset="0"/>
                  </a:rPr>
                  <a:t>Simulation parameters: </a:t>
                </a:r>
                <a14:m>
                  <m:oMath xmlns:m="http://schemas.openxmlformats.org/officeDocument/2006/math">
                    <m:r>
                      <m:rPr>
                        <m:sty m:val="p"/>
                      </m:rPr>
                      <a:rPr lang="en-US" sz="1200" b="0" i="0" smtClean="0">
                        <a:latin typeface="Cambria Math"/>
                        <a:cs typeface="Times New Roman" pitchFamily="18" charset="0"/>
                      </a:rPr>
                      <m:t>I</m:t>
                    </m:r>
                    <m:r>
                      <a:rPr lang="en-US" sz="1200" b="0" i="0" smtClean="0">
                        <a:latin typeface="Cambria Math"/>
                        <a:cs typeface="Times New Roman" pitchFamily="18" charset="0"/>
                      </a:rPr>
                      <m:t>=</m:t>
                    </m:r>
                    <m:r>
                      <a:rPr lang="en-US" sz="1200" b="0" i="0" smtClean="0">
                        <a:latin typeface="Cambria Math"/>
                      </a:rPr>
                      <m:t>6</m:t>
                    </m:r>
                    <m:r>
                      <a:rPr lang="en-US" sz="1200" i="0">
                        <a:latin typeface="Cambria Math"/>
                      </a:rPr>
                      <m:t>×</m:t>
                    </m:r>
                    <m:sSup>
                      <m:sSupPr>
                        <m:ctrlPr>
                          <a:rPr lang="en-US" sz="1200" i="1">
                            <a:latin typeface="Cambria Math"/>
                          </a:rPr>
                        </m:ctrlPr>
                      </m:sSupPr>
                      <m:e>
                        <m:r>
                          <a:rPr lang="en-US" sz="1200" i="0">
                            <a:latin typeface="Cambria Math"/>
                          </a:rPr>
                          <m:t>10</m:t>
                        </m:r>
                      </m:e>
                      <m:sup>
                        <m:r>
                          <a:rPr lang="en-US" sz="1200" i="0">
                            <a:latin typeface="Cambria Math"/>
                          </a:rPr>
                          <m:t>1</m:t>
                        </m:r>
                        <m:r>
                          <a:rPr lang="en-US" sz="1200" b="0" i="0" smtClean="0">
                            <a:latin typeface="Cambria Math"/>
                          </a:rPr>
                          <m:t>6</m:t>
                        </m:r>
                      </m:sup>
                    </m:sSup>
                    <m:r>
                      <a:rPr lang="en-US" sz="1200" b="0" i="1" smtClean="0">
                        <a:latin typeface="Cambria Math"/>
                      </a:rPr>
                      <m:t> </m:t>
                    </m:r>
                    <m:f>
                      <m:fPr>
                        <m:ctrlPr>
                          <a:rPr lang="en-US" sz="1200" i="1">
                            <a:latin typeface="Cambria Math"/>
                          </a:rPr>
                        </m:ctrlPr>
                      </m:fPr>
                      <m:num>
                        <m:r>
                          <m:rPr>
                            <m:sty m:val="p"/>
                          </m:rPr>
                          <a:rPr lang="en-US" sz="1200" i="0">
                            <a:latin typeface="Cambria Math"/>
                          </a:rPr>
                          <m:t>W</m:t>
                        </m:r>
                      </m:num>
                      <m:den>
                        <m:sSup>
                          <m:sSupPr>
                            <m:ctrlPr>
                              <a:rPr lang="en-US" sz="1200" i="1">
                                <a:latin typeface="Cambria Math"/>
                              </a:rPr>
                            </m:ctrlPr>
                          </m:sSupPr>
                          <m:e>
                            <m:r>
                              <m:rPr>
                                <m:sty m:val="p"/>
                              </m:rPr>
                              <a:rPr lang="en-US" sz="1200" i="0">
                                <a:latin typeface="Cambria Math"/>
                              </a:rPr>
                              <m:t>cm</m:t>
                            </m:r>
                          </m:e>
                          <m:sup>
                            <m:r>
                              <a:rPr lang="en-US" sz="1200" i="0">
                                <a:latin typeface="Cambria Math"/>
                              </a:rPr>
                              <m:t>2</m:t>
                            </m:r>
                          </m:sup>
                        </m:sSup>
                      </m:den>
                    </m:f>
                  </m:oMath>
                </a14:m>
                <a:r>
                  <a:rPr lang="en-US" sz="1200" dirty="0" smtClean="0">
                    <a:latin typeface="Times New Roman" pitchFamily="18" charset="0"/>
                    <a:cs typeface="Times New Roman" pitchFamily="18" charset="0"/>
                  </a:rPr>
                  <a:t> ,</a:t>
                </a:r>
                <a14:m>
                  <m:oMath xmlns:m="http://schemas.openxmlformats.org/officeDocument/2006/math">
                    <m:r>
                      <a:rPr lang="en-US" sz="1200" b="0" i="0" smtClean="0">
                        <a:latin typeface="Cambria Math"/>
                        <a:ea typeface="Cambria Math"/>
                        <a:cs typeface="Times New Roman" pitchFamily="18" charset="0"/>
                      </a:rPr>
                      <m:t>  </m:t>
                    </m:r>
                    <m:r>
                      <m:rPr>
                        <m:sty m:val="p"/>
                      </m:rPr>
                      <a:rPr lang="en-US" sz="1200" i="0" smtClean="0">
                        <a:latin typeface="Cambria Math"/>
                        <a:ea typeface="Cambria Math"/>
                        <a:cs typeface="Times New Roman" pitchFamily="18" charset="0"/>
                      </a:rPr>
                      <m:t>τ</m:t>
                    </m:r>
                    <m:r>
                      <a:rPr lang="en-US" sz="1200" b="0" i="0" smtClean="0">
                        <a:latin typeface="Cambria Math"/>
                        <a:ea typeface="Cambria Math"/>
                        <a:cs typeface="Times New Roman" pitchFamily="18" charset="0"/>
                      </a:rPr>
                      <m:t>=</m:t>
                    </m:r>
                    <m:r>
                      <a:rPr lang="en-US" sz="1200" b="0" i="0" smtClean="0">
                        <a:latin typeface="Cambria Math"/>
                      </a:rPr>
                      <m:t>45</m:t>
                    </m:r>
                    <m:r>
                      <a:rPr lang="en-US" sz="1200" b="0" i="0" smtClean="0">
                        <a:latin typeface="Cambria Math"/>
                      </a:rPr>
                      <m:t> </m:t>
                    </m:r>
                    <m:r>
                      <m:rPr>
                        <m:sty m:val="p"/>
                      </m:rPr>
                      <a:rPr lang="en-US" sz="1200" i="0">
                        <a:latin typeface="Cambria Math"/>
                      </a:rPr>
                      <m:t>fs</m:t>
                    </m:r>
                    <m:r>
                      <a:rPr lang="en-US" sz="1200" b="0" i="0" smtClean="0">
                        <a:latin typeface="Cambria Math"/>
                      </a:rPr>
                      <m:t>,</m:t>
                    </m:r>
                  </m:oMath>
                </a14:m>
                <a:r>
                  <a:rPr lang="en-US" sz="1200" dirty="0" smtClean="0">
                    <a:latin typeface="Times New Roman" pitchFamily="18" charset="0"/>
                    <a:cs typeface="Times New Roman" pitchFamily="18" charset="0"/>
                  </a:rPr>
                  <a:t> </a:t>
                </a:r>
                <a14:m>
                  <m:oMath xmlns:m="http://schemas.openxmlformats.org/officeDocument/2006/math">
                    <m:r>
                      <m:rPr>
                        <m:sty m:val="p"/>
                      </m:rPr>
                      <a:rPr lang="en-US" sz="1200" b="0" i="0" smtClean="0">
                        <a:latin typeface="Cambria Math"/>
                        <a:cs typeface="Times New Roman" pitchFamily="18" charset="0"/>
                      </a:rPr>
                      <m:t>n</m:t>
                    </m:r>
                    <m:r>
                      <a:rPr lang="en-US" sz="1200" b="0" i="0" smtClean="0">
                        <a:latin typeface="Cambria Math"/>
                        <a:cs typeface="Times New Roman" pitchFamily="18" charset="0"/>
                      </a:rPr>
                      <m:t>=</m:t>
                    </m:r>
                    <m:r>
                      <a:rPr lang="en-US" sz="1200" b="0" i="0" smtClean="0">
                        <a:latin typeface="Cambria Math"/>
                      </a:rPr>
                      <m:t>2</m:t>
                    </m:r>
                    <m:r>
                      <a:rPr lang="en-US" sz="1200" b="0" i="0" smtClean="0">
                        <a:latin typeface="Cambria Math"/>
                      </a:rPr>
                      <m:t>.</m:t>
                    </m:r>
                    <m:r>
                      <a:rPr lang="en-US" sz="1200" b="0" i="0" smtClean="0">
                        <a:latin typeface="Cambria Math"/>
                      </a:rPr>
                      <m:t>1</m:t>
                    </m:r>
                    <m:r>
                      <a:rPr lang="en-US" sz="1200" i="0">
                        <a:latin typeface="Cambria Math"/>
                      </a:rPr>
                      <m:t>×</m:t>
                    </m:r>
                    <m:sSup>
                      <m:sSupPr>
                        <m:ctrlPr>
                          <a:rPr lang="en-US" sz="1200" i="1">
                            <a:latin typeface="Cambria Math"/>
                          </a:rPr>
                        </m:ctrlPr>
                      </m:sSupPr>
                      <m:e>
                        <m:r>
                          <a:rPr lang="en-US" sz="1200" i="0">
                            <a:latin typeface="Cambria Math"/>
                          </a:rPr>
                          <m:t>10</m:t>
                        </m:r>
                      </m:e>
                      <m:sup>
                        <m:r>
                          <a:rPr lang="en-US" sz="1200" b="0" i="0" smtClean="0">
                            <a:latin typeface="Cambria Math"/>
                          </a:rPr>
                          <m:t>25</m:t>
                        </m:r>
                      </m:sup>
                    </m:sSup>
                    <m:f>
                      <m:fPr>
                        <m:ctrlPr>
                          <a:rPr lang="en-US" sz="1200" i="1">
                            <a:latin typeface="Cambria Math"/>
                          </a:rPr>
                        </m:ctrlPr>
                      </m:fPr>
                      <m:num>
                        <m:r>
                          <m:rPr>
                            <m:sty m:val="p"/>
                          </m:rPr>
                          <a:rPr lang="en-US" sz="1200" i="0">
                            <a:latin typeface="Cambria Math"/>
                          </a:rPr>
                          <m:t>e</m:t>
                        </m:r>
                      </m:num>
                      <m:den>
                        <m:sSup>
                          <m:sSupPr>
                            <m:ctrlPr>
                              <a:rPr lang="en-US" sz="1200" i="1">
                                <a:latin typeface="Cambria Math"/>
                              </a:rPr>
                            </m:ctrlPr>
                          </m:sSupPr>
                          <m:e>
                            <m:r>
                              <m:rPr>
                                <m:sty m:val="p"/>
                              </m:rPr>
                              <a:rPr lang="en-US" sz="1200" i="0">
                                <a:latin typeface="Cambria Math"/>
                              </a:rPr>
                              <m:t>m</m:t>
                            </m:r>
                          </m:e>
                          <m:sup>
                            <m:r>
                              <a:rPr lang="en-US" sz="1200" i="0">
                                <a:latin typeface="Cambria Math"/>
                              </a:rPr>
                              <m:t>3</m:t>
                            </m:r>
                          </m:sup>
                        </m:sSup>
                      </m:den>
                    </m:f>
                  </m:oMath>
                </a14:m>
                <a:r>
                  <a:rPr lang="en-US" sz="1200" dirty="0" smtClean="0">
                    <a:latin typeface="Times New Roman" pitchFamily="18" charset="0"/>
                    <a:cs typeface="Times New Roman" pitchFamily="18" charset="0"/>
                  </a:rPr>
                  <a:t>  and </a:t>
                </a:r>
                <a14:m>
                  <m:oMath xmlns:m="http://schemas.openxmlformats.org/officeDocument/2006/math">
                    <m:sSub>
                      <m:sSubPr>
                        <m:ctrlPr>
                          <a:rPr lang="en-US" sz="1200" i="1" smtClean="0">
                            <a:latin typeface="Cambria Math"/>
                            <a:cs typeface="Times New Roman" pitchFamily="18" charset="0"/>
                          </a:rPr>
                        </m:ctrlPr>
                      </m:sSubPr>
                      <m:e>
                        <m:r>
                          <m:rPr>
                            <m:sty m:val="p"/>
                          </m:rPr>
                          <a:rPr lang="en-US" sz="1200" b="0" i="0" smtClean="0">
                            <a:latin typeface="Cambria Math"/>
                            <a:cs typeface="Times New Roman" pitchFamily="18" charset="0"/>
                          </a:rPr>
                          <m:t>w</m:t>
                        </m:r>
                      </m:e>
                      <m:sub>
                        <m:r>
                          <a:rPr lang="en-US" sz="1200" b="0" i="0" smtClean="0">
                            <a:latin typeface="Cambria Math"/>
                            <a:cs typeface="Times New Roman" pitchFamily="18" charset="0"/>
                          </a:rPr>
                          <m:t>0</m:t>
                        </m:r>
                      </m:sub>
                    </m:sSub>
                    <m:r>
                      <a:rPr lang="en-US" sz="1200" b="0" i="0" smtClean="0">
                        <a:latin typeface="Cambria Math"/>
                        <a:cs typeface="Times New Roman" pitchFamily="18" charset="0"/>
                      </a:rPr>
                      <m:t>=</m:t>
                    </m:r>
                    <m:r>
                      <a:rPr lang="en-US" sz="1200" b="0" i="0" smtClean="0">
                        <a:latin typeface="Cambria Math"/>
                      </a:rPr>
                      <m:t>5</m:t>
                    </m:r>
                    <m:r>
                      <a:rPr lang="en-US" sz="1200" b="0" i="0" smtClean="0">
                        <a:latin typeface="Cambria Math"/>
                      </a:rPr>
                      <m:t>.</m:t>
                    </m:r>
                    <m:r>
                      <a:rPr lang="en-US" sz="1200" b="0" i="0" smtClean="0">
                        <a:latin typeface="Cambria Math"/>
                      </a:rPr>
                      <m:t>3</m:t>
                    </m:r>
                    <m:r>
                      <a:rPr lang="en-US" sz="1200" b="0" i="0" smtClean="0">
                        <a:latin typeface="Cambria Math"/>
                      </a:rPr>
                      <m:t> </m:t>
                    </m:r>
                    <m:r>
                      <m:rPr>
                        <m:sty m:val="p"/>
                      </m:rPr>
                      <a:rPr lang="en-US" sz="1200" i="0">
                        <a:latin typeface="Cambria Math"/>
                      </a:rPr>
                      <m:t>μ</m:t>
                    </m:r>
                    <m:r>
                      <m:rPr>
                        <m:sty m:val="p"/>
                      </m:rPr>
                      <a:rPr lang="en-US" sz="1200" i="0">
                        <a:latin typeface="Cambria Math"/>
                      </a:rPr>
                      <m:t>m</m:t>
                    </m:r>
                  </m:oMath>
                </a14:m>
                <a:endParaRPr lang="en-US" sz="1200" dirty="0" smtClean="0">
                  <a:latin typeface="Times New Roman" pitchFamily="18" charset="0"/>
                  <a:cs typeface="Times New Roman" pitchFamily="18" charset="0"/>
                </a:endParaRPr>
              </a:p>
              <a:p>
                <a:pPr algn="ctr"/>
                <a:endParaRPr lang="en-US" sz="1200" dirty="0">
                  <a:latin typeface="Times New Roman" pitchFamily="18" charset="0"/>
                  <a:cs typeface="Times New Roman" pitchFamily="18"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0" y="3855722"/>
                <a:ext cx="9144000" cy="543034"/>
              </a:xfrm>
              <a:prstGeom prst="rect">
                <a:avLst/>
              </a:prstGeom>
              <a:blipFill rotWithShape="1">
                <a:blip r:embed="rId51"/>
                <a:stretch>
                  <a:fillRect/>
                </a:stretch>
              </a:blipFill>
            </p:spPr>
            <p:txBody>
              <a:bodyPr/>
              <a:lstStyle/>
              <a:p>
                <a:r>
                  <a:rPr lang="en-US">
                    <a:noFill/>
                  </a:rPr>
                  <a:t> </a:t>
                </a:r>
              </a:p>
            </p:txBody>
          </p:sp>
        </mc:Fallback>
      </mc:AlternateContent>
      <p:pic>
        <p:nvPicPr>
          <p:cNvPr id="1027" name="Picture 3" descr="C:\Users\Kopfer\Desktop\conical emission\fig.png"/>
          <p:cNvPicPr>
            <a:picLocks noChangeAspect="1" noChangeArrowheads="1"/>
          </p:cNvPicPr>
          <p:nvPr/>
        </p:nvPicPr>
        <p:blipFill>
          <a:blip r:embed="rId5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1641" y="4437112"/>
            <a:ext cx="8264842" cy="136815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32" name="TextBox 31"/>
              <p:cNvSpPr txBox="1"/>
              <p:nvPr/>
            </p:nvSpPr>
            <p:spPr>
              <a:xfrm>
                <a:off x="797886" y="5838128"/>
                <a:ext cx="7679723" cy="543034"/>
              </a:xfrm>
              <a:prstGeom prst="rect">
                <a:avLst/>
              </a:prstGeom>
              <a:noFill/>
            </p:spPr>
            <p:txBody>
              <a:bodyPr wrap="square" rtlCol="0">
                <a:spAutoFit/>
              </a:bodyPr>
              <a:lstStyle/>
              <a:p>
                <a:pPr algn="ctr"/>
                <a:r>
                  <a:rPr lang="en-US" sz="1200" b="0" dirty="0" smtClean="0">
                    <a:latin typeface="Times New Roman" pitchFamily="18" charset="0"/>
                    <a:cs typeface="Times New Roman" pitchFamily="18" charset="0"/>
                  </a:rPr>
                  <a:t>Simulation parameters: </a:t>
                </a:r>
                <a14:m>
                  <m:oMath xmlns:m="http://schemas.openxmlformats.org/officeDocument/2006/math">
                    <m:r>
                      <m:rPr>
                        <m:sty m:val="p"/>
                      </m:rPr>
                      <a:rPr lang="en-US" sz="1200" b="0" i="0" smtClean="0">
                        <a:latin typeface="Cambria Math"/>
                        <a:cs typeface="Times New Roman" pitchFamily="18" charset="0"/>
                      </a:rPr>
                      <m:t>I</m:t>
                    </m:r>
                    <m:r>
                      <a:rPr lang="en-US" sz="1200" b="0" i="0" smtClean="0">
                        <a:latin typeface="Cambria Math"/>
                        <a:cs typeface="Times New Roman" pitchFamily="18" charset="0"/>
                      </a:rPr>
                      <m:t>=</m:t>
                    </m:r>
                    <m:r>
                      <a:rPr lang="en-US" sz="1200" b="0" i="0" smtClean="0">
                        <a:latin typeface="Cambria Math"/>
                      </a:rPr>
                      <m:t>6</m:t>
                    </m:r>
                    <m:r>
                      <a:rPr lang="en-US" sz="1200" i="0">
                        <a:latin typeface="Cambria Math"/>
                      </a:rPr>
                      <m:t>×</m:t>
                    </m:r>
                    <m:sSup>
                      <m:sSupPr>
                        <m:ctrlPr>
                          <a:rPr lang="en-US" sz="1200" i="1">
                            <a:latin typeface="Cambria Math"/>
                          </a:rPr>
                        </m:ctrlPr>
                      </m:sSupPr>
                      <m:e>
                        <m:r>
                          <a:rPr lang="en-US" sz="1200" i="0">
                            <a:latin typeface="Cambria Math"/>
                          </a:rPr>
                          <m:t>10</m:t>
                        </m:r>
                      </m:e>
                      <m:sup>
                        <m:r>
                          <a:rPr lang="en-US" sz="1200" i="0">
                            <a:latin typeface="Cambria Math"/>
                          </a:rPr>
                          <m:t>1</m:t>
                        </m:r>
                        <m:r>
                          <a:rPr lang="en-US" sz="1200" b="0" i="0" smtClean="0">
                            <a:latin typeface="Cambria Math"/>
                          </a:rPr>
                          <m:t>6</m:t>
                        </m:r>
                      </m:sup>
                    </m:sSup>
                    <m:r>
                      <a:rPr lang="en-US" sz="1200" b="0" i="1" smtClean="0">
                        <a:latin typeface="Cambria Math"/>
                      </a:rPr>
                      <m:t> </m:t>
                    </m:r>
                    <m:f>
                      <m:fPr>
                        <m:ctrlPr>
                          <a:rPr lang="en-US" sz="1200" i="1">
                            <a:latin typeface="Cambria Math"/>
                          </a:rPr>
                        </m:ctrlPr>
                      </m:fPr>
                      <m:num>
                        <m:r>
                          <m:rPr>
                            <m:sty m:val="p"/>
                          </m:rPr>
                          <a:rPr lang="en-US" sz="1200" i="0">
                            <a:latin typeface="Cambria Math"/>
                          </a:rPr>
                          <m:t>W</m:t>
                        </m:r>
                      </m:num>
                      <m:den>
                        <m:sSup>
                          <m:sSupPr>
                            <m:ctrlPr>
                              <a:rPr lang="en-US" sz="1200" i="1">
                                <a:latin typeface="Cambria Math"/>
                              </a:rPr>
                            </m:ctrlPr>
                          </m:sSupPr>
                          <m:e>
                            <m:r>
                              <m:rPr>
                                <m:sty m:val="p"/>
                              </m:rPr>
                              <a:rPr lang="en-US" sz="1200" i="0">
                                <a:latin typeface="Cambria Math"/>
                              </a:rPr>
                              <m:t>cm</m:t>
                            </m:r>
                          </m:e>
                          <m:sup>
                            <m:r>
                              <a:rPr lang="en-US" sz="1200" i="0">
                                <a:latin typeface="Cambria Math"/>
                              </a:rPr>
                              <m:t>2</m:t>
                            </m:r>
                          </m:sup>
                        </m:sSup>
                      </m:den>
                    </m:f>
                  </m:oMath>
                </a14:m>
                <a:r>
                  <a:rPr lang="en-US" sz="1200" dirty="0" smtClean="0">
                    <a:latin typeface="Times New Roman" pitchFamily="18" charset="0"/>
                    <a:cs typeface="Times New Roman" pitchFamily="18" charset="0"/>
                  </a:rPr>
                  <a:t> ,</a:t>
                </a:r>
                <a14:m>
                  <m:oMath xmlns:m="http://schemas.openxmlformats.org/officeDocument/2006/math">
                    <m:r>
                      <a:rPr lang="en-US" sz="1200" b="0" i="0" smtClean="0">
                        <a:latin typeface="Cambria Math"/>
                        <a:ea typeface="Cambria Math"/>
                        <a:cs typeface="Times New Roman" pitchFamily="18" charset="0"/>
                      </a:rPr>
                      <m:t>  </m:t>
                    </m:r>
                    <m:r>
                      <m:rPr>
                        <m:sty m:val="p"/>
                      </m:rPr>
                      <a:rPr lang="en-US" sz="1200" i="0" smtClean="0">
                        <a:latin typeface="Cambria Math"/>
                        <a:ea typeface="Cambria Math"/>
                        <a:cs typeface="Times New Roman" pitchFamily="18" charset="0"/>
                      </a:rPr>
                      <m:t>τ</m:t>
                    </m:r>
                    <m:r>
                      <a:rPr lang="en-US" sz="1200" b="0" i="0" smtClean="0">
                        <a:latin typeface="Cambria Math"/>
                        <a:ea typeface="Cambria Math"/>
                        <a:cs typeface="Times New Roman" pitchFamily="18" charset="0"/>
                      </a:rPr>
                      <m:t>=</m:t>
                    </m:r>
                    <m:r>
                      <a:rPr lang="en-US" sz="1200" b="0" i="0" smtClean="0">
                        <a:latin typeface="Cambria Math"/>
                      </a:rPr>
                      <m:t>34</m:t>
                    </m:r>
                    <m:r>
                      <a:rPr lang="en-US" sz="1200" b="0" i="0" smtClean="0">
                        <a:latin typeface="Cambria Math"/>
                      </a:rPr>
                      <m:t> </m:t>
                    </m:r>
                    <m:r>
                      <m:rPr>
                        <m:sty m:val="p"/>
                      </m:rPr>
                      <a:rPr lang="en-US" sz="1200" i="0">
                        <a:latin typeface="Cambria Math"/>
                      </a:rPr>
                      <m:t>fs</m:t>
                    </m:r>
                    <m:r>
                      <a:rPr lang="en-US" sz="1200" b="0" i="0" smtClean="0">
                        <a:latin typeface="Cambria Math"/>
                      </a:rPr>
                      <m:t>,</m:t>
                    </m:r>
                  </m:oMath>
                </a14:m>
                <a:r>
                  <a:rPr lang="en-US" sz="1200" dirty="0" smtClean="0">
                    <a:latin typeface="Times New Roman" pitchFamily="18" charset="0"/>
                    <a:cs typeface="Times New Roman" pitchFamily="18" charset="0"/>
                  </a:rPr>
                  <a:t> </a:t>
                </a:r>
                <a14:m>
                  <m:oMath xmlns:m="http://schemas.openxmlformats.org/officeDocument/2006/math">
                    <m:r>
                      <m:rPr>
                        <m:sty m:val="p"/>
                      </m:rPr>
                      <a:rPr lang="en-US" sz="1200" b="0" i="0" smtClean="0">
                        <a:latin typeface="Cambria Math"/>
                        <a:cs typeface="Times New Roman" pitchFamily="18" charset="0"/>
                      </a:rPr>
                      <m:t>n</m:t>
                    </m:r>
                    <m:r>
                      <a:rPr lang="en-US" sz="1200" b="0" i="0" smtClean="0">
                        <a:latin typeface="Cambria Math"/>
                        <a:cs typeface="Times New Roman" pitchFamily="18" charset="0"/>
                      </a:rPr>
                      <m:t>=</m:t>
                    </m:r>
                    <m:r>
                      <a:rPr lang="en-US" sz="1200" b="0" i="0" smtClean="0">
                        <a:latin typeface="Cambria Math"/>
                      </a:rPr>
                      <m:t>2</m:t>
                    </m:r>
                    <m:r>
                      <a:rPr lang="en-US" sz="1200" b="0" i="0" smtClean="0">
                        <a:latin typeface="Cambria Math"/>
                      </a:rPr>
                      <m:t>.</m:t>
                    </m:r>
                    <m:r>
                      <a:rPr lang="en-US" sz="1200" b="0" i="0" smtClean="0">
                        <a:latin typeface="Cambria Math"/>
                      </a:rPr>
                      <m:t>1</m:t>
                    </m:r>
                    <m:r>
                      <a:rPr lang="en-US" sz="1200" i="0">
                        <a:latin typeface="Cambria Math"/>
                      </a:rPr>
                      <m:t>×</m:t>
                    </m:r>
                    <m:sSup>
                      <m:sSupPr>
                        <m:ctrlPr>
                          <a:rPr lang="en-US" sz="1200" i="1">
                            <a:latin typeface="Cambria Math"/>
                          </a:rPr>
                        </m:ctrlPr>
                      </m:sSupPr>
                      <m:e>
                        <m:r>
                          <a:rPr lang="en-US" sz="1200" i="0">
                            <a:latin typeface="Cambria Math"/>
                          </a:rPr>
                          <m:t>10</m:t>
                        </m:r>
                      </m:e>
                      <m:sup>
                        <m:r>
                          <a:rPr lang="en-US" sz="1200" b="0" i="0" smtClean="0">
                            <a:latin typeface="Cambria Math"/>
                          </a:rPr>
                          <m:t>25</m:t>
                        </m:r>
                      </m:sup>
                    </m:sSup>
                    <m:f>
                      <m:fPr>
                        <m:ctrlPr>
                          <a:rPr lang="en-US" sz="1200" i="1">
                            <a:latin typeface="Cambria Math"/>
                          </a:rPr>
                        </m:ctrlPr>
                      </m:fPr>
                      <m:num>
                        <m:r>
                          <m:rPr>
                            <m:sty m:val="p"/>
                          </m:rPr>
                          <a:rPr lang="en-US" sz="1200" i="0">
                            <a:latin typeface="Cambria Math"/>
                          </a:rPr>
                          <m:t>e</m:t>
                        </m:r>
                      </m:num>
                      <m:den>
                        <m:sSup>
                          <m:sSupPr>
                            <m:ctrlPr>
                              <a:rPr lang="en-US" sz="1200" i="1">
                                <a:latin typeface="Cambria Math"/>
                              </a:rPr>
                            </m:ctrlPr>
                          </m:sSupPr>
                          <m:e>
                            <m:r>
                              <m:rPr>
                                <m:sty m:val="p"/>
                              </m:rPr>
                              <a:rPr lang="en-US" sz="1200" i="0">
                                <a:latin typeface="Cambria Math"/>
                              </a:rPr>
                              <m:t>m</m:t>
                            </m:r>
                          </m:e>
                          <m:sup>
                            <m:r>
                              <a:rPr lang="en-US" sz="1200" i="0">
                                <a:latin typeface="Cambria Math"/>
                              </a:rPr>
                              <m:t>3</m:t>
                            </m:r>
                          </m:sup>
                        </m:sSup>
                      </m:den>
                    </m:f>
                  </m:oMath>
                </a14:m>
                <a:r>
                  <a:rPr lang="en-US" sz="1200" dirty="0" smtClean="0">
                    <a:latin typeface="Times New Roman" pitchFamily="18" charset="0"/>
                    <a:cs typeface="Times New Roman" pitchFamily="18" charset="0"/>
                  </a:rPr>
                  <a:t>  and </a:t>
                </a:r>
                <a14:m>
                  <m:oMath xmlns:m="http://schemas.openxmlformats.org/officeDocument/2006/math">
                    <m:sSub>
                      <m:sSubPr>
                        <m:ctrlPr>
                          <a:rPr lang="en-US" sz="1200" i="1" smtClean="0">
                            <a:latin typeface="Cambria Math"/>
                            <a:cs typeface="Times New Roman" pitchFamily="18" charset="0"/>
                          </a:rPr>
                        </m:ctrlPr>
                      </m:sSubPr>
                      <m:e>
                        <m:r>
                          <m:rPr>
                            <m:sty m:val="p"/>
                          </m:rPr>
                          <a:rPr lang="en-US" sz="1200" b="0" i="0" smtClean="0">
                            <a:latin typeface="Cambria Math"/>
                            <a:cs typeface="Times New Roman" pitchFamily="18" charset="0"/>
                          </a:rPr>
                          <m:t>w</m:t>
                        </m:r>
                      </m:e>
                      <m:sub>
                        <m:r>
                          <a:rPr lang="en-US" sz="1200" b="0" i="0" smtClean="0">
                            <a:latin typeface="Cambria Math"/>
                            <a:cs typeface="Times New Roman" pitchFamily="18" charset="0"/>
                          </a:rPr>
                          <m:t>0</m:t>
                        </m:r>
                      </m:sub>
                    </m:sSub>
                    <m:r>
                      <a:rPr lang="en-US" sz="1200" b="0" i="0" smtClean="0">
                        <a:latin typeface="Cambria Math"/>
                        <a:cs typeface="Times New Roman" pitchFamily="18" charset="0"/>
                      </a:rPr>
                      <m:t>=</m:t>
                    </m:r>
                    <m:r>
                      <a:rPr lang="en-US" sz="1200" b="0" i="0" smtClean="0">
                        <a:latin typeface="Cambria Math"/>
                      </a:rPr>
                      <m:t>5</m:t>
                    </m:r>
                    <m:r>
                      <a:rPr lang="en-US" sz="1200" b="0" i="0" smtClean="0">
                        <a:latin typeface="Cambria Math"/>
                      </a:rPr>
                      <m:t>.</m:t>
                    </m:r>
                    <m:r>
                      <a:rPr lang="en-US" sz="1200" b="0" i="0" smtClean="0">
                        <a:latin typeface="Cambria Math"/>
                      </a:rPr>
                      <m:t>3</m:t>
                    </m:r>
                    <m:r>
                      <a:rPr lang="en-US" sz="1200" b="0" i="0" smtClean="0">
                        <a:latin typeface="Cambria Math"/>
                      </a:rPr>
                      <m:t> </m:t>
                    </m:r>
                    <m:r>
                      <m:rPr>
                        <m:sty m:val="p"/>
                      </m:rPr>
                      <a:rPr lang="en-US" sz="1200" i="0">
                        <a:latin typeface="Cambria Math"/>
                      </a:rPr>
                      <m:t>μ</m:t>
                    </m:r>
                    <m:r>
                      <m:rPr>
                        <m:sty m:val="p"/>
                      </m:rPr>
                      <a:rPr lang="en-US" sz="1200" i="0">
                        <a:latin typeface="Cambria Math"/>
                      </a:rPr>
                      <m:t>m</m:t>
                    </m:r>
                  </m:oMath>
                </a14:m>
                <a:endParaRPr lang="en-US" sz="1200" dirty="0" smtClean="0">
                  <a:latin typeface="Times New Roman" pitchFamily="18" charset="0"/>
                  <a:cs typeface="Times New Roman" pitchFamily="18" charset="0"/>
                </a:endParaRPr>
              </a:p>
              <a:p>
                <a:pPr algn="ctr"/>
                <a:endParaRPr lang="en-US" sz="1200" dirty="0">
                  <a:latin typeface="Times New Roman" pitchFamily="18" charset="0"/>
                  <a:cs typeface="Times New Roman" pitchFamily="18" charset="0"/>
                </a:endParaRPr>
              </a:p>
            </p:txBody>
          </p:sp>
        </mc:Choice>
        <mc:Fallback>
          <p:sp>
            <p:nvSpPr>
              <p:cNvPr id="32" name="TextBox 31"/>
              <p:cNvSpPr txBox="1">
                <a:spLocks noRot="1" noChangeAspect="1" noMove="1" noResize="1" noEditPoints="1" noAdjustHandles="1" noChangeArrowheads="1" noChangeShapeType="1" noTextEdit="1"/>
              </p:cNvSpPr>
              <p:nvPr/>
            </p:nvSpPr>
            <p:spPr>
              <a:xfrm>
                <a:off x="797886" y="5838128"/>
                <a:ext cx="7679723" cy="543034"/>
              </a:xfrm>
              <a:prstGeom prst="rect">
                <a:avLst/>
              </a:prstGeom>
              <a:blipFill rotWithShape="1">
                <a:blip r:embed="rId5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392210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Energy transfer between intersecting beams</a:t>
            </a:r>
            <a:endParaRPr lang="en-US" dirty="0"/>
          </a:p>
        </p:txBody>
      </p:sp>
      <p:pic>
        <p:nvPicPr>
          <p:cNvPr id="4" name="Picture 3"/>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31414" y="1459758"/>
            <a:ext cx="3528392" cy="3022589"/>
          </a:xfrm>
          <a:prstGeom prst="rect">
            <a:avLst/>
          </a:prstGeom>
          <a:noFill/>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bwMode="auto">
          <a:xfrm>
            <a:off x="755576" y="4505085"/>
            <a:ext cx="3548246" cy="2017971"/>
          </a:xfrm>
          <a:prstGeom prst="rect">
            <a:avLst/>
          </a:prstGeom>
          <a:noFill/>
        </p:spPr>
      </p:pic>
      <p:pic>
        <p:nvPicPr>
          <p:cNvPr id="6" name="Picture 5" descr="C:\Users\Kopfer\Google Drive\workspace\images\fig6a.pn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90846" y="3187951"/>
            <a:ext cx="2488193" cy="1581378"/>
          </a:xfrm>
          <a:prstGeom prst="rect">
            <a:avLst/>
          </a:prstGeom>
          <a:noFill/>
          <a:ln>
            <a:noFill/>
          </a:ln>
        </p:spPr>
      </p:pic>
      <p:pic>
        <p:nvPicPr>
          <p:cNvPr id="7" name="Picture 6" descr="C:\Users\Kopfer\Google Drive\workspace\images\fig6b.png"/>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67397" y="4791777"/>
            <a:ext cx="2544991" cy="1636163"/>
          </a:xfrm>
          <a:prstGeom prst="rect">
            <a:avLst/>
          </a:prstGeom>
          <a:noFill/>
          <a:ln>
            <a:noFill/>
          </a:ln>
        </p:spPr>
      </p:pic>
      <p:pic>
        <p:nvPicPr>
          <p:cNvPr id="8" name="Picture 7" descr="C:\Users\Kopfer\Google Drive\workspace\images\fig5.png"/>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22861" y="1606991"/>
            <a:ext cx="2634064" cy="1493448"/>
          </a:xfrm>
          <a:prstGeom prst="rect">
            <a:avLst/>
          </a:prstGeom>
          <a:noFill/>
          <a:ln>
            <a:noFill/>
          </a:ln>
        </p:spPr>
      </p:pic>
    </p:spTree>
    <p:extLst>
      <p:ext uri="{BB962C8B-B14F-4D97-AF65-F5344CB8AC3E}">
        <p14:creationId xmlns:p14="http://schemas.microsoft.com/office/powerpoint/2010/main" val="1858275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5" y="476672"/>
            <a:ext cx="8856984" cy="5262979"/>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Conclusions</a:t>
            </a:r>
          </a:p>
          <a:p>
            <a:endParaRPr lang="en-US" dirty="0" smtClean="0">
              <a:latin typeface="Times New Roman" pitchFamily="18" charset="0"/>
              <a:cs typeface="Times New Roman" pitchFamily="18" charset="0"/>
            </a:endParaRPr>
          </a:p>
          <a:p>
            <a:pPr marL="285750" indent="-285750">
              <a:buFont typeface="Arial" pitchFamily="34" charset="0"/>
              <a:buChar char="•"/>
            </a:pPr>
            <a:r>
              <a:rPr lang="en-US" dirty="0" smtClean="0">
                <a:latin typeface="Times New Roman" pitchFamily="18" charset="0"/>
                <a:cs typeface="Times New Roman" pitchFamily="18" charset="0"/>
              </a:rPr>
              <a:t>PIC simulation of </a:t>
            </a:r>
            <a:r>
              <a:rPr lang="en-US" dirty="0">
                <a:latin typeface="Times New Roman" pitchFamily="18" charset="0"/>
                <a:cs typeface="Times New Roman" pitchFamily="18" charset="0"/>
              </a:rPr>
              <a:t>the spectral and spatio-temporal evolution of a single pulse in a high density plasma channel, as well as energy transfer between two intersecting </a:t>
            </a:r>
            <a:r>
              <a:rPr lang="en-US" dirty="0" smtClean="0">
                <a:latin typeface="Times New Roman" pitchFamily="18" charset="0"/>
                <a:cs typeface="Times New Roman" pitchFamily="18" charset="0"/>
              </a:rPr>
              <a:t>pulses</a:t>
            </a:r>
          </a:p>
          <a:p>
            <a:pPr marL="285750" indent="-285750">
              <a:buFont typeface="Arial" pitchFamily="34" charset="0"/>
              <a:buChar char="•"/>
            </a:pPr>
            <a:r>
              <a:rPr lang="en-US" dirty="0" smtClean="0">
                <a:latin typeface="Times New Roman" pitchFamily="18" charset="0"/>
                <a:cs typeface="Times New Roman" pitchFamily="18" charset="0"/>
              </a:rPr>
              <a:t>The simulation results  were </a:t>
            </a:r>
            <a:r>
              <a:rPr lang="en-US" dirty="0">
                <a:latin typeface="Times New Roman" pitchFamily="18" charset="0"/>
                <a:cs typeface="Times New Roman" pitchFamily="18" charset="0"/>
              </a:rPr>
              <a:t>found to be in </a:t>
            </a:r>
            <a:r>
              <a:rPr lang="en-US" dirty="0" smtClean="0">
                <a:latin typeface="Times New Roman" pitchFamily="18" charset="0"/>
                <a:cs typeface="Times New Roman" pitchFamily="18" charset="0"/>
              </a:rPr>
              <a:t>agreement </a:t>
            </a:r>
            <a:r>
              <a:rPr lang="en-US" dirty="0">
                <a:latin typeface="Times New Roman" pitchFamily="18" charset="0"/>
                <a:cs typeface="Times New Roman" pitchFamily="18" charset="0"/>
              </a:rPr>
              <a:t>with previously obtained experimental </a:t>
            </a:r>
            <a:r>
              <a:rPr lang="en-US" dirty="0" smtClean="0">
                <a:latin typeface="Times New Roman" pitchFamily="18" charset="0"/>
                <a:cs typeface="Times New Roman" pitchFamily="18" charset="0"/>
              </a:rPr>
              <a:t>results</a:t>
            </a:r>
          </a:p>
          <a:p>
            <a:pPr marL="285750" indent="-285750">
              <a:buFont typeface="Arial" pitchFamily="34" charset="0"/>
              <a:buChar char="•"/>
            </a:pPr>
            <a:r>
              <a:rPr lang="en-US" dirty="0" smtClean="0">
                <a:latin typeface="Times New Roman" pitchFamily="18" charset="0"/>
                <a:cs typeface="Times New Roman" pitchFamily="18" charset="0"/>
              </a:rPr>
              <a:t>Efficient </a:t>
            </a:r>
            <a:r>
              <a:rPr lang="en-US" dirty="0">
                <a:latin typeface="Times New Roman" pitchFamily="18" charset="0"/>
                <a:cs typeface="Times New Roman" pitchFamily="18" charset="0"/>
              </a:rPr>
              <a:t>frequency conversion and energy transfer can be achieved in a compact and simple setup and over very short </a:t>
            </a:r>
            <a:r>
              <a:rPr lang="en-US" dirty="0" smtClean="0">
                <a:latin typeface="Times New Roman" pitchFamily="18" charset="0"/>
                <a:cs typeface="Times New Roman" pitchFamily="18" charset="0"/>
              </a:rPr>
              <a:t>distances</a:t>
            </a:r>
          </a:p>
          <a:p>
            <a:pPr marL="285750" indent="-285750">
              <a:buFont typeface="Arial" pitchFamily="34" charset="0"/>
              <a:buChar char="•"/>
            </a:pPr>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is anticipated that this model will be able to simulate laser-plasma interactions even in more complicated geometries and to predict the behavior under different </a:t>
            </a:r>
            <a:r>
              <a:rPr lang="en-US" dirty="0" smtClean="0">
                <a:latin typeface="Times New Roman" pitchFamily="18" charset="0"/>
                <a:cs typeface="Times New Roman" pitchFamily="18" charset="0"/>
              </a:rPr>
              <a:t>conditions</a:t>
            </a:r>
          </a:p>
          <a:p>
            <a:endParaRPr lang="en-US" dirty="0">
              <a:latin typeface="Times New Roman" pitchFamily="18" charset="0"/>
              <a:cs typeface="Times New Roman" pitchFamily="18" charset="0"/>
            </a:endParaRPr>
          </a:p>
          <a:p>
            <a:r>
              <a:rPr lang="en-US" sz="2800" dirty="0" smtClean="0">
                <a:solidFill>
                  <a:srgbClr val="0070C0"/>
                </a:solidFill>
                <a:latin typeface="Times New Roman" pitchFamily="18" charset="0"/>
                <a:cs typeface="Times New Roman" pitchFamily="18" charset="0"/>
              </a:rPr>
              <a:t>Future work</a:t>
            </a:r>
          </a:p>
          <a:p>
            <a:endParaRPr lang="en-US" dirty="0" smtClean="0">
              <a:latin typeface="Times New Roman" pitchFamily="18" charset="0"/>
              <a:cs typeface="Times New Roman" pitchFamily="18" charset="0"/>
            </a:endParaRPr>
          </a:p>
          <a:p>
            <a:pPr marL="285750" indent="-285750">
              <a:buFont typeface="Arial" pitchFamily="34" charset="0"/>
              <a:buChar char="•"/>
            </a:pPr>
            <a:r>
              <a:rPr lang="en-US" dirty="0">
                <a:latin typeface="Times New Roman" pitchFamily="18" charset="0"/>
                <a:cs typeface="Times New Roman" pitchFamily="18" charset="0"/>
              </a:rPr>
              <a:t>Characterization of localized surface </a:t>
            </a:r>
            <a:r>
              <a:rPr lang="en-US" dirty="0" err="1">
                <a:latin typeface="Times New Roman" pitchFamily="18" charset="0"/>
                <a:cs typeface="Times New Roman" pitchFamily="18" charset="0"/>
              </a:rPr>
              <a:t>plasmons</a:t>
            </a:r>
            <a:r>
              <a:rPr lang="en-US" dirty="0">
                <a:latin typeface="Times New Roman" pitchFamily="18" charset="0"/>
                <a:cs typeface="Times New Roman" pitchFamily="18" charset="0"/>
              </a:rPr>
              <a:t> in nanoparticle arrays</a:t>
            </a:r>
          </a:p>
          <a:p>
            <a:pPr marL="285750" indent="-285750">
              <a:buFont typeface="Arial" pitchFamily="34" charset="0"/>
              <a:buChar char="•"/>
            </a:pPr>
            <a:r>
              <a:rPr lang="en-US" dirty="0">
                <a:latin typeface="Times New Roman" pitchFamily="18" charset="0"/>
                <a:cs typeface="Times New Roman" pitchFamily="18" charset="0"/>
              </a:rPr>
              <a:t>Second harmonic generation from irradiated solid targets</a:t>
            </a:r>
          </a:p>
          <a:p>
            <a:pPr marL="285750" indent="-285750">
              <a:buFont typeface="Arial" pitchFamily="34" charset="0"/>
              <a:buChar char="•"/>
            </a:pPr>
            <a:r>
              <a:rPr lang="en-US" dirty="0">
                <a:latin typeface="Times New Roman" pitchFamily="18" charset="0"/>
                <a:cs typeface="Times New Roman" pitchFamily="18" charset="0"/>
              </a:rPr>
              <a:t>Raman and Brillouin scattering in liquids</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867936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Computational physics in the eyes of experimentalists and theorists</a:t>
            </a:r>
            <a:endParaRPr lang="en-US" dirty="0"/>
          </a:p>
        </p:txBody>
      </p:sp>
      <p:pic>
        <p:nvPicPr>
          <p:cNvPr id="1026" name="Picture 2" descr="C:\Users\Kopfer\Google Drive\5x07-the-good-guy-fluctuation-the-big-bang-theory-26465008-1280-7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0336" y="1920027"/>
            <a:ext cx="3615404" cy="20382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opfer\Google Drive\laser-study-combust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68" y="1916832"/>
            <a:ext cx="3072608" cy="204147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opfer\Google Drive\laptop-on-the-beach-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3501008"/>
            <a:ext cx="4320480"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862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Ultrafast lasers</a:t>
            </a:r>
            <a:endParaRPr lang="en-US" dirty="0"/>
          </a:p>
        </p:txBody>
      </p:sp>
      <p:pic>
        <p:nvPicPr>
          <p:cNvPr id="2050" name="Picture 2" descr="http://upload.wikimedia.org/wikipedia/commons/thumb/4/4c/Ultrashort_pulse.svg/400px-Ultrashort_pulse.svg.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528" y="2852936"/>
            <a:ext cx="3810000" cy="277177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idx="1"/>
          </p:nvPr>
        </p:nvSpPr>
        <p:spPr>
          <a:xfrm>
            <a:off x="107504" y="1556792"/>
            <a:ext cx="8928992" cy="1008112"/>
          </a:xfrm>
        </p:spPr>
        <p:txBody>
          <a:bodyPr>
            <a:normAutofit fontScale="85000" lnSpcReduction="10000"/>
          </a:bodyPr>
          <a:lstStyle/>
          <a:p>
            <a:pPr marL="0" indent="0">
              <a:buNone/>
            </a:pPr>
            <a:r>
              <a:rPr lang="en-US" b="1" dirty="0" smtClean="0">
                <a:latin typeface="Times New Roman" pitchFamily="18" charset="0"/>
                <a:cs typeface="Times New Roman" pitchFamily="18" charset="0"/>
              </a:rPr>
              <a:t>1fs = 10</a:t>
            </a:r>
            <a:r>
              <a:rPr lang="en-US" b="1" baseline="30000" dirty="0" smtClean="0">
                <a:latin typeface="Times New Roman" pitchFamily="18" charset="0"/>
                <a:cs typeface="Times New Roman" pitchFamily="18" charset="0"/>
              </a:rPr>
              <a:t>-15</a:t>
            </a:r>
            <a:r>
              <a:rPr lang="en-US" b="1" dirty="0" smtClean="0">
                <a:latin typeface="Times New Roman" pitchFamily="18" charset="0"/>
                <a:cs typeface="Times New Roman" pitchFamily="18" charset="0"/>
              </a:rPr>
              <a:t> sec = 0.000000000000001 sec</a:t>
            </a:r>
          </a:p>
          <a:p>
            <a:pPr marL="0" indent="0">
              <a:buNone/>
            </a:pPr>
            <a:r>
              <a:rPr lang="en-US" b="1" dirty="0" smtClean="0">
                <a:latin typeface="Times New Roman" pitchFamily="18" charset="0"/>
                <a:cs typeface="Times New Roman" pitchFamily="18" charset="0"/>
              </a:rPr>
              <a:t>Peak intensity &gt; 10</a:t>
            </a:r>
            <a:r>
              <a:rPr lang="en-US" b="1" baseline="30000" dirty="0" smtClean="0">
                <a:latin typeface="Times New Roman" pitchFamily="18" charset="0"/>
                <a:cs typeface="Times New Roman" pitchFamily="18" charset="0"/>
              </a:rPr>
              <a:t>16</a:t>
            </a:r>
            <a:r>
              <a:rPr lang="en-US" b="1" dirty="0" smtClean="0">
                <a:latin typeface="Times New Roman" pitchFamily="18" charset="0"/>
                <a:cs typeface="Times New Roman" pitchFamily="18" charset="0"/>
              </a:rPr>
              <a:t> W/cm</a:t>
            </a:r>
            <a:r>
              <a:rPr lang="en-US" b="1" baseline="30000" dirty="0">
                <a:latin typeface="Times New Roman" pitchFamily="18" charset="0"/>
                <a:cs typeface="Times New Roman" pitchFamily="18" charset="0"/>
              </a:rPr>
              <a:t>2</a:t>
            </a:r>
            <a:r>
              <a:rPr lang="en-US" b="1" dirty="0" smtClean="0">
                <a:latin typeface="Times New Roman" pitchFamily="18" charset="0"/>
                <a:cs typeface="Times New Roman" pitchFamily="18" charset="0"/>
              </a:rPr>
              <a:t> = 10000000000000000</a:t>
            </a:r>
            <a:r>
              <a:rPr lang="en-US" b="1" dirty="0">
                <a:latin typeface="Times New Roman" pitchFamily="18" charset="0"/>
                <a:cs typeface="Times New Roman" pitchFamily="18" charset="0"/>
              </a:rPr>
              <a:t> W/cm</a:t>
            </a:r>
            <a:r>
              <a:rPr lang="en-US" b="1" baseline="30000" dirty="0">
                <a:latin typeface="Times New Roman" pitchFamily="18" charset="0"/>
                <a:cs typeface="Times New Roman" pitchFamily="18" charset="0"/>
              </a:rPr>
              <a:t>2</a:t>
            </a:r>
            <a:endParaRPr lang="en-US" b="1" dirty="0" smtClean="0">
              <a:latin typeface="Times New Roman" pitchFamily="18" charset="0"/>
              <a:cs typeface="Times New Roman" pitchFamily="18" charset="0"/>
            </a:endParaRPr>
          </a:p>
          <a:p>
            <a:pPr marL="0" indent="0">
              <a:buNone/>
            </a:pPr>
            <a:endParaRPr lang="en-US" b="1" dirty="0">
              <a:latin typeface="Times New Roman" pitchFamily="18" charset="0"/>
              <a:cs typeface="Times New Roman" pitchFamily="18" charset="0"/>
            </a:endParaRPr>
          </a:p>
          <a:p>
            <a:pPr marL="0" indent="0">
              <a:buNone/>
            </a:pPr>
            <a:endParaRPr lang="en-US" b="1" dirty="0" smtClean="0">
              <a:latin typeface="Times New Roman" pitchFamily="18" charset="0"/>
              <a:cs typeface="Times New Roman" pitchFamily="18" charset="0"/>
            </a:endParaRPr>
          </a:p>
        </p:txBody>
      </p:sp>
      <p:pic>
        <p:nvPicPr>
          <p:cNvPr id="2052" name="Picture 4" descr="http://www.ehu.es/SGIker/en/laser/imagenes/laser_femtosegundo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1694" y="2788498"/>
            <a:ext cx="3867535" cy="2900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755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Nonlinear optics</a:t>
            </a:r>
            <a:endParaRPr lang="en-US" dirty="0"/>
          </a:p>
        </p:txBody>
      </p:sp>
      <p:sp>
        <p:nvSpPr>
          <p:cNvPr id="5" name="Content Placeholder 2"/>
          <p:cNvSpPr>
            <a:spLocks noGrp="1"/>
          </p:cNvSpPr>
          <p:nvPr>
            <p:ph idx="1"/>
          </p:nvPr>
        </p:nvSpPr>
        <p:spPr>
          <a:xfrm>
            <a:off x="134390" y="1340768"/>
            <a:ext cx="8758089" cy="1224136"/>
          </a:xfrm>
        </p:spPr>
        <p:txBody>
          <a:bodyPr>
            <a:normAutofit fontScale="77500" lnSpcReduction="20000"/>
          </a:bodyPr>
          <a:lstStyle/>
          <a:p>
            <a:r>
              <a:rPr lang="en-US" dirty="0" smtClean="0">
                <a:latin typeface="Times New Roman" pitchFamily="18" charset="0"/>
                <a:cs typeface="Times New Roman" pitchFamily="18" charset="0"/>
              </a:rPr>
              <a:t>Light interacts with light via the medium</a:t>
            </a:r>
          </a:p>
          <a:p>
            <a:r>
              <a:rPr lang="en-US" dirty="0" smtClean="0">
                <a:latin typeface="Times New Roman" pitchFamily="18" charset="0"/>
                <a:cs typeface="Times New Roman" pitchFamily="18" charset="0"/>
              </a:rPr>
              <a:t>Intensity dependent refractive index</a:t>
            </a:r>
          </a:p>
          <a:p>
            <a:r>
              <a:rPr lang="en-US" dirty="0" smtClean="0">
                <a:latin typeface="Times New Roman" pitchFamily="18" charset="0"/>
                <a:cs typeface="Times New Roman" pitchFamily="18" charset="0"/>
              </a:rPr>
              <a:t>Light can alter its frequency</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5079694"/>
            <a:ext cx="4002896" cy="1570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descr="https://encrypted-tbn0.gstatic.com/images?q=tbn:ANd9GcQhI57iIOTcaYzjw4UjiIfV4oPVF30rPgZ83JlCA_Mazbyy3BmQ"/>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3568" y="5013176"/>
            <a:ext cx="2952328" cy="170326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Unfortunately we are unable to provide accessible alternative text for this. If you require assistance to access this image, or to obtain a text description, please contact npg@nature.com"/>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63688" y="2818263"/>
            <a:ext cx="5559745" cy="181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991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274638"/>
            <a:ext cx="8880921" cy="1143000"/>
          </a:xfrm>
        </p:spPr>
        <p:txBody>
          <a:bodyPr>
            <a:normAutofit fontScale="90000"/>
          </a:bodyPr>
          <a:lstStyle/>
          <a:p>
            <a:r>
              <a:rPr lang="en-US" dirty="0" smtClean="0">
                <a:latin typeface="Times New Roman" pitchFamily="18" charset="0"/>
                <a:cs typeface="Times New Roman" pitchFamily="18" charset="0"/>
              </a:rPr>
              <a:t>Propagation of ultrafast laser pulses in air</a:t>
            </a:r>
            <a:endParaRPr lang="en-US"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34391" y="1340768"/>
                <a:ext cx="4497606" cy="1972816"/>
              </a:xfrm>
            </p:spPr>
            <p:txBody>
              <a:bodyPr>
                <a:normAutofit fontScale="55000" lnSpcReduction="20000"/>
              </a:bodyPr>
              <a:lstStyle/>
              <a:p>
                <a:pPr marL="0" indent="0">
                  <a:buNone/>
                </a:pPr>
                <a:r>
                  <a:rPr lang="en-US" b="1" dirty="0" smtClean="0">
                    <a:latin typeface="Times New Roman" pitchFamily="18" charset="0"/>
                    <a:cs typeface="Times New Roman" pitchFamily="18" charset="0"/>
                  </a:rPr>
                  <a:t>Low intensity regime (</a:t>
                </a:r>
                <a14:m>
                  <m:oMath xmlns:m="http://schemas.openxmlformats.org/officeDocument/2006/math">
                    <m:r>
                      <a:rPr lang="en-US" b="1" i="0" smtClean="0">
                        <a:latin typeface="Cambria Math"/>
                      </a:rPr>
                      <m:t>𝐈</m:t>
                    </m:r>
                    <m:r>
                      <a:rPr lang="en-US" b="1" i="1" smtClean="0">
                        <a:latin typeface="Cambria Math"/>
                      </a:rPr>
                      <m:t> ~</m:t>
                    </m:r>
                    <m:sSup>
                      <m:sSupPr>
                        <m:ctrlPr>
                          <a:rPr lang="en-US" b="1" i="1" smtClean="0">
                            <a:latin typeface="Cambria Math"/>
                          </a:rPr>
                        </m:ctrlPr>
                      </m:sSupPr>
                      <m:e>
                        <m:r>
                          <a:rPr lang="en-US" b="1" i="1" smtClean="0">
                            <a:latin typeface="Cambria Math"/>
                          </a:rPr>
                          <m:t> </m:t>
                        </m:r>
                        <m:r>
                          <a:rPr lang="en-US" b="1" i="1" smtClean="0">
                            <a:latin typeface="Cambria Math"/>
                          </a:rPr>
                          <m:t>𝟏𝟎</m:t>
                        </m:r>
                      </m:e>
                      <m:sup>
                        <m:r>
                          <a:rPr lang="en-US" b="1" i="1" smtClean="0">
                            <a:latin typeface="Cambria Math"/>
                          </a:rPr>
                          <m:t>𝟏𝟑</m:t>
                        </m:r>
                      </m:sup>
                    </m:sSup>
                    <m:f>
                      <m:fPr>
                        <m:ctrlPr>
                          <a:rPr lang="en-US" b="1" i="1" smtClean="0">
                            <a:latin typeface="Cambria Math"/>
                          </a:rPr>
                        </m:ctrlPr>
                      </m:fPr>
                      <m:num>
                        <m:r>
                          <a:rPr lang="en-US" b="1" i="0" smtClean="0">
                            <a:latin typeface="Cambria Math"/>
                          </a:rPr>
                          <m:t>𝐖</m:t>
                        </m:r>
                      </m:num>
                      <m:den>
                        <m:sSup>
                          <m:sSupPr>
                            <m:ctrlPr>
                              <a:rPr lang="en-US" b="1" i="1" smtClean="0">
                                <a:latin typeface="Cambria Math"/>
                              </a:rPr>
                            </m:ctrlPr>
                          </m:sSupPr>
                          <m:e>
                            <m:r>
                              <a:rPr lang="en-US" b="1" i="0" smtClean="0">
                                <a:latin typeface="Cambria Math"/>
                              </a:rPr>
                              <m:t>𝐜𝐦</m:t>
                            </m:r>
                          </m:e>
                          <m:sup>
                            <m:r>
                              <a:rPr lang="en-US" b="1" i="0" smtClean="0">
                                <a:latin typeface="Cambria Math"/>
                              </a:rPr>
                              <m:t>𝟐</m:t>
                            </m:r>
                          </m:sup>
                        </m:sSup>
                      </m:den>
                    </m:f>
                  </m:oMath>
                </a14:m>
                <a:r>
                  <a:rPr lang="en-US" b="1"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Self focusing due to the nonlinear refractive index </a:t>
                </a:r>
                <a14:m>
                  <m:oMath xmlns:m="http://schemas.openxmlformats.org/officeDocument/2006/math">
                    <m:sSub>
                      <m:sSubPr>
                        <m:ctrlPr>
                          <a:rPr lang="en-US" i="1" smtClean="0">
                            <a:latin typeface="Cambria Math"/>
                          </a:rPr>
                        </m:ctrlPr>
                      </m:sSubPr>
                      <m:e>
                        <m:r>
                          <a:rPr lang="en-US" b="0" i="1" smtClean="0">
                            <a:latin typeface="Cambria Math"/>
                          </a:rPr>
                          <m:t>𝑛</m:t>
                        </m:r>
                      </m:e>
                      <m:sub>
                        <m:r>
                          <a:rPr lang="en-US" b="0" i="1" smtClean="0">
                            <a:latin typeface="Cambria Math"/>
                          </a:rPr>
                          <m:t>2</m:t>
                        </m:r>
                      </m:sub>
                    </m:sSub>
                  </m:oMath>
                </a14:m>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Plasma defocusing due to multiphoton ionization</a:t>
                </a:r>
              </a:p>
              <a:p>
                <a:r>
                  <a:rPr lang="en-US" dirty="0" smtClean="0">
                    <a:latin typeface="Times New Roman" pitchFamily="18" charset="0"/>
                    <a:cs typeface="Times New Roman" pitchFamily="18" charset="0"/>
                  </a:rPr>
                  <a:t>Long filaments (up to 2 km)</a:t>
                </a:r>
              </a:p>
              <a:p>
                <a:r>
                  <a:rPr lang="en-US" dirty="0" smtClean="0">
                    <a:latin typeface="Times New Roman" pitchFamily="18" charset="0"/>
                    <a:cs typeface="Times New Roman" pitchFamily="18" charset="0"/>
                  </a:rPr>
                  <a:t>“Intensity clamping”</a:t>
                </a:r>
                <a:endParaRPr lang="en-US"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34391" y="1340768"/>
                <a:ext cx="4497606" cy="1972816"/>
              </a:xfrm>
              <a:blipFill rotWithShape="1">
                <a:blip r:embed="rId3"/>
                <a:stretch>
                  <a:fillRect l="-1084" t="-1543" b="-3395"/>
                </a:stretch>
              </a:blipFill>
            </p:spPr>
            <p:txBody>
              <a:bodyPr/>
              <a:lstStyle/>
              <a:p>
                <a:r>
                  <a:rPr lang="en-US">
                    <a:noFill/>
                  </a:rPr>
                  <a:t> </a:t>
                </a:r>
              </a:p>
            </p:txBody>
          </p:sp>
        </mc:Fallback>
      </mc:AlternateContent>
      <p:sp>
        <p:nvSpPr>
          <p:cNvPr id="4" name="AutoShape 5" descr="data:image/jpeg;base64,/9j/4AAQSkZJRgABAQAAAQABAAD/2wCEAAkGBhQSERQTExQVFRQUGBQYGBUYGBcYGBcYGBcYFRoYGBcYHCYeGB0jGhQXHy8gIycpLCwsFx8xNTAqNSYrLCkBCQoKDgwOGg8PGiwkHCQsLCksLCwsLCwsLCksLCwsLCwsKSwsLCwsLCwsLCwsLCwsLCwsLCwpLCksLCwsLCkpLP/AABEIAL4BCgMBIgACEQEDEQH/xAAbAAACAwEBAQAAAAAAAAAAAAAAAQIDBQQGB//EAD4QAAECAwUFBQcCBQMFAAAAAAEAAgMRIQQxQVFhBRJx0fAigZGhsRQyUlOSweFi8QYTI0JyM4LSFUOissL/xAAZAQACAwEAAAAAAAAAAAAAAAAAAQMEBQL/xAAqEQACAgEEAQMDBAMAAAAAAAAAAQIRAwQSITFBIlFhE7HwMnGBkQUUI//aAAwDAQACEQMRAD8A8Q22PlR7wP8AN3NTfa4gNIjzdUPdiAc+5USQSqVnRebZE+ZE+t3NIW2J8x/1u5qtziZTwEq5Xy8/NQmiwOt9vfST3zAr23VMzrlJVutsT5kT63c1UB6poAtFtifMifW7mj22J8yJ9buapLkIAv8AbolO2/6nV80hbYg/7kT63c1VJIlFgXe2xPmP+t3NdAtsQwj239l4/ud/c3jmzzXDNdNlBLYgHw730uH2JXMvccSHtsT5j/rdzT9tfP8A1In1u5qgphdCLRbonzH/AFO5oNtifMf9bvWaoTeJG+d13XUkwLn2x+ER513nXeKXtsT5j/rdzVM0SmgRd7bE+OJ9TuaftsT44n1u5qmXFCALTbInzIn1u5oFuifMifU5UzQW/ugC0W2J8x/1u5o9tifMifW7mqiETQBP2yJ8x/1O5qXtsT5j/rdzVJRJFjLRbYnzH/W7mj22J8yJ9buapKEAXe2xPmP+t3NBtkT5kT63c9VSE0wLDbonzH/W7mj22J8yJ9buaqclJAFhtkTCI8H/ADdzVRtj/iifW7mnNOQQBIBMIQSuAEE0TQgAATCRQgBlGKESQAFJOSSAFNdWzP8AUAwdNp/3AjkuYqUN0nA/CR5GaUlaY1wxTqgESPd0V0bRhhsV4wmT3E7w8iuYFOLtWJrmhAo3ShNMCcJwB7QLhI0nKpBAPjI6yVats8csc14qWEOE6iYM6jG5RiP3nFxlUkmVBX90wE0qKAm0pAIJhKSJJgCJpJhIBJoQgBITkkmA0kwEIARCN1MlBQAPvw7vRJEkePlzQBOaQU5JELgBJyQCgBMBAImm1uCJ80AKSaAEBAAQlem4Ypbt6AGQk0IUpIA6doCZY6/ehtM9WzZL/wAB4rk6ku2K2cBhxY97e4gOHo5cclxDqjqXZFKSmk4KQ5EEiVJIhAAgHNMXXVUQEwJtdIi4yzuPgouYQSDQiksZoBSJmgAKJJpFAASn+EppTQA00gmkAhwQR15fZJCYAhMomkABQmEosSVMfTVL/pr/AIfEiaG0u2dJWWuaWmRFPThmFYvXbX2AIg3mCuQuP+Ov6b15CNZ3QyRLuVPT6qGdcdnU4OJJoCJJB06j9k5VVojEgnJPdSNyBiCYbPKvVUIkgQk5VQiSYCbfxUmnoJAJtQM0LFCL4MZralphvkKmm803f5hcJaZT4CfnetT+H2bz4jPmQ4jRxA3x5tXBaIZZ2ZjAkCouBBpQ0Pqo4/qkjqXSKCpfyZNDt5p3p0B7TZZ8Z04FJyshhm4/eLt/s7uRr2t7G67gpDkp3VE+ashkA1ExWk5Vlp1RQCYhy8b/ACS3Uy3hX7U6mrIEjvN3N5zhJtTMOmDMAe9SYlqhAUEIU3jo9ZqBTAJ/fqiMk0vNAACkCiSJIAe6iktfLq9ACZbj1T9wgCBQVIhAP5QAknPAr5ZqTqXqVispiOmfdHnpzXMpKKtjSsns6xz/AKju7nyWjvaef4UiPAdTVX87RZspPI7ZMepgW9oMgZA3tNPA4FG0dkMjtJEt7P7O/wCS81bt6u5M5ifNUbO21FhOoTwNRwlgqMNHOt+OXJPKaumc9u2e6E4giRHVVU2IDpmvVWvbECN2HyBkJPb2gDlmW8bl5zaGzTDOcsR15LSwZ3L05FTK0oV0VESSmkI28a+966hT3VcIyMkHrrFOSZamAh113Ikm6WuGEsAiSAIkZeKk0KUxlWs6+Ck1vFD4BGh/Dzt20wjhvN8zI+qNubP/AJUaIy7dcfDDyIS2eJPB1BXov40sf9RsQCj2tPeqrlWSydK4ni3DNQIXS5nXcqnZKynZC0VuCnGjl7i50pnGg8gogpju0XQiNJYz8jrpRSs9ocxwcw7rgQQ4XgioIUSKoKdiB7pzJvJnxnU/dQUyFEXJgRKc+sU1GSAByFIBKWSAFL7Immgt70AJAapNdWZVVqBAp4g4JAJrN9+7OQF5W9ChgNDRdJYb3Nc0SpuimY5zWrs+E8N7XdoqWp5V3XwT7aJWqJugHC6clEWmH8AOtFbavdIKxTZTquMUFNcuhHoYLZkSVkWy7x3mya+Uqih6zXRF2Y+G4gggjD76hOQPHPJZ7yc3FnVe558wNyZd7+AF415ZqoR3kzJJnfr9l6C1WYRKOo7B3XovP2+A5h3SOBwI0WhhyrK6ff50F0Uxt0mnR0XQ6CWyDjN0q6HLUy81XYwAN7GfZGUrydclZKmH371b+CFsjJMjrKvXiiSJLoQ5CWs9LpdBJqHBOSAFuq2dSZdwoqwrB4oYHbYT2gvabehiJZIL8hJeHs8SoqvYwtpNdYnNJG80inHJUM1p3+e5ax9HjLQ1c7oePU112krnawGQJlrWncrePogkUbnXXVEpKck1KcED3Jbqm1onWo0KTmyTEEm7pmSHTEhKhFZkunSVJUx0Ve7quqBELHtcA126Qd1wDmniMR+VURPRPwBU7roJAKxyjJAEA0pyVjGTNSBqZy8gkG1ySArIQFItxQmAgFVFfKjbyrIjt0T8s1Zs+wF5JP8AuPo0ffRcTmoLczuKst2Xs+gcbrxrry8clqzUnDDDr9lCRJkPFZE8jyS3MlK/5O8ZSmPU5LXZsF0hUDuXVsrZshMiuE8NSFq/yhkO+9ZufWO6gTwxquT0O0dkNiit+BxC8XtTYzoRu4HA49xXsrNtTdk2KRWjYgo12jvhPkfJdVssjYjS1wvWtPDjzx+ph79iHlOpHzEgGnqqo1nDhuvqMDz5rd23sJ0MzF2DvseaxxQyKoJtP2aE0eftmzXQjMVaceeR1VcN0+WK9G5kpi9pvGXDPgse37Ll24ZmL5Vu+48xqtPBqt3E+/cjcfY5erkiow4k+PXiNVIjqtFeOBkoTaaVnpkoy4oAYTBkieiAEAWNcr4cQ1Ay/P2XN6KcM1HWi5asadA4zUCapz4IITQiMtEA9TTmkugEnu+HchSDM58kCI7o6+/l5pEJu65pFvd1+EwDdUJddysNcO5L06vQBWGqyJEnKgEgBTGVJnU4pFPcRYAcJyPlj5qDxKuSlu39eaqDd8iQmJyA+J2XAX8O5Jy9xpWKzWcvd5jJou3jrkMSt6HBDG7oEpdd5OKVks24M3GpMrz9gLh+VNxWTmzPI6XRP0QcVq7I2dOpqPU5Lm2dYC93roFsh7hRrOyKDnes7UZaWyJNjh5Z3hkh14IlquL+dF+HzHNPeifD6c1nbWT0a4dQggEG8GoOi6GbR3AGtuAkJnLVJ9lmN4CmSoBkaJxyZcDpNoGoyJR9ol1DI9VwWFbtlTBcwXf24jhmFpRYLmkxIMzvVfBnfm5k7naYqyyWr+YJtcZXHAjQi8FWHkkmpt3fkj2p8HknNLb/ABUDSo7xgeRXqtq7ED5uYK4jPXivMRYJYZHDy4q3Gaf7ldqjKt+zg+b4dHYt15+RWax1ZGhy4L0jm43HPnmuS2WBsT9LxjnzHmFoYNTt9MuvsRuNmTuqUQ1MpywnfLJVneY7deJEdYeqkXLSvgiEKJsRLrRATAYKbTLrrJJEs0ATe6pS9Uj13JoQMYQ7P7pCiYPX7IACnKiJ96QCYAUE805ftkoosAPQUXKf5SkgABxRJBPXeqo8SVBefLVAEYz59kGQHvHIc1qbPscu0RI3BuQy4m89wXNsuxTG8fdFRqfjP28VrArN1Wa/REniqBxqnZ4BcaDhzUA2ZlWXr+V6HZ9h3BM30npoFmZcv04/JJCO5kmwhDhmWRrmeQWN/wBQfn6rV2iSeyMsPReM2rtEsduwzIi9w6u6yXOjwvK2vJLKe03Pb4mZS9ui5nrvWfsB8eM6ri4GcpgAUvJkLgvUixWcUIcSLzM11UmZQwy2ySv4FFuXR7FqotNknUX5Zrqc2SRUuTFGcdsjlSp2jGII0kq4lnm7fhkMi6+5E0eB5EVC149mDuOazosEtMismePJppWuYk9qaLrFbP5kwQWxG+8w3jUZt1VG0tkNiCYo7PPQjFVxIYdIklr2+7EHvN01F1Cuyx7Rm4Q4oDYhuI9yIBiw+rbwruGUMy4dMikmuzxNqsTobiCJSw5Zhc5M+ruC+g2/ZzYgkbxcReOC8ZtTZbobvTI/lScxdS/sicfKMu02drxuvHB2v2OmKxI8B0J266rcHdenqvQOdge9QiwwQQ4Tac1bw53j4fX50RNWYjR54qTIc6AE3nG4CZPCk+ClarEYXabVmWI481GEZ1Ga1IzUlcSNqiN/jopNbhMDUqyNAI3aiomJHCoPA0VS7EH3Q3r0VhAkJEz/ALqa064qGUsbuKYCw6z/ACmDlekAm0eSBAHdaJ1TbN09AfAX3qJ60QAw6qCckFSBmdfsgYnH9kTmgiig9wAJNAL0hEYsbdE+4cUrDYzEcZ1H9x/+R99FVBhGI7XD9IzOuWvBeggQNxu6KS68SquozbFS7JoxJgASGA68EiJ0CCF3WCxirnUaLznkAsmUlFWyRK3R07K2fc43C4epK1nGSUCM2WHccMkRnyBcAXECgzWVOTyS5LVUjI2zbxCaST23ggeF2hK8u3+HojjMykTM17RGAAz8Krr2i2K5285rg4mTZgiX6p4dZre2LYBCYIjplx9wHzeZ+QyWxGX+riuL5fZXS3yLrJZRAh7gkHOlvSwGDB90UTnO/WqlTRZUpOTtltJJUelsdslQ1b5t4aaeGS0JTEwZg3HBVNs8OGJmUs3fb8Kt21gaNE9TSfDLitqPojWaSvwU/PBeQoRIW8KjgclYx4cN5t3mOKUkpwVU+jpMy49mLTpmqHsDmlrhNpwyOYOBC2XSNCJhcFpsm7UVCxc2neJ78fX2LMZqXDKrLaHsIY+cRpnuxBfTCIMD+q4qvaEXeEiJjI3fum15FyoiBKWqc0kL6dGJb9lSG82rfNvEZahZZoZFeshsM6fjWa4to7CmC5guvb928lZw574kQ5Mdco86RK67EcvOizLXs8tO/Cuxby5eGS1nskeugoFuIv8AIrRxZXB2iu0Y0GIHClDO5Skr7ZYA7tt7LxfkePNckGLMlrhJwvC1ceRTVoiaomW/dNw6yTmjdUoiB00SUwCU5oEQAUpZJ9TQCgCLZYpKe6m8UlgmAnOnfeZ1zXC9xiOAFROQHxHPgrLXEmS0Gg94/ZaWy7BujecK5ZD4ef4UWXIsUb8ncI2dFisoY3NxqTgTnoBh+V0OKZcnBhFxAAnWgzPJYspOXqZOWWKyF7gOgFrWmzkgBo7AurecyroVnEKGTecTmcuAXn4W0XtMgVT9WZtx8FiNQNAwZXzCtZGc2533VcDb2D29ei7bNEhxT2RKhJN0lFKM1+pEm5FbLVOW+JgG7qhUosXeMz+ygWyJldWU71FRnRJyW6icuKgYBzKaA9HbrE5hm8lzbhExb+l8sP1Dv1qc2XWH3C3YUfB1xpn4jJcFs2ZuVZN0P4BUs1ZmP0+GS0MmCORPJi/leUVLrhnLZ7QWmYMj1QjELWhRQ4TFMxyOKztk2VkUb+8HDITH1Yjgtgtkp9PjmoerrwJtXwUFq5bTFpJWR42X7LjcszV6hL0QLEI+WVbqgWq4hWMspOizYQlN1FEzaXZy7zgwhgBfQgEyDtJ4GSt2fahEBwcKOaaOaciPQ3FQfDkqY8HeIcDuRG+7EAw+Fw/uboVbxZI8Rn4IpR8oW1dhtiTLaO8jx5rydpsrobiCJSvGXMar2lj2lM/y4gDIonTB4+JhxGl4U9o7MbFBnQ4OxH40V6MnH9iCUb6PAvE64jFctrsYiCok7A9ei1do7MdCdIjkeC4t6YVyE69USBrwzIbFcw7sQVwdga5q4tXXHhBwk6oz6uOqzntdCIBqzB2I4rUxZlPh9kbRc0UPUkOBxTEjUGc1Ik4+fgpzggWhINU5JA5IERkVRaY27Qe8fIZlWR4+4J53DVc9ispiPM61rqfh4ZpNqKtnSVnVsjZ85ON14/5H7eK2CKXSkEmtkJYDzSc6sh+yxsmR5ZWyfobe0dOqL0GybBuiZ94iv6RlxK5dk7OudL/Eerit1/ZHV+azdRmv0rosY41yzP2q/skC4CS8Zte2bnZYe1e4jDTivX220sbJsRwa593Vw715jaX8NFrg4O3mk1J96vrNWdA4Rf8A0/j5Ocl+A2JaIkYhpaDOgIvJxp916gtbDaIbP9x+I8gqrDYxZ2ASlEcJH9Db93icf2UC5Q6jIpze1UiXGqXJNyPukFpbMsc+264XaqsSNlIhsb2XjtSBXSNnNNQDI1vWVtuL/UnlJaditH9Nn+LfQKxh031Vdshlko31ZAjkahT9kOnXck6yHTruXcI5Mb3R7Byi+GTgwmNJLAAXmZkJTOqojR8B48kntIMs/DNU7yefVScdqVBGCuyElAhWG9OE3eMus1lbNzpE90ECzzrguh4lRdAZIKkjHvWxHTrDCl2yvu3MriQQ4V8clnx7OWmR8Vq8ki0GYw1UebTRyrjhnUZuJhR4TXt3XiYvBFHNObTgU7PbnQyGRiCDRka4HJrx/a7W4rotMCTpKh0pEEBzXULTUEcFQx5XjeyfRI47uUdNss7XNk4Ajz7l5DamyCztNq3zGjua2osR0B0Jky6FFdusnV7CKyn/AHNrxVloHbAzB9VZ3yxyvwyJxUl8njDShvVZGBqMurxovQ7b2QGN3xd8OV4p4XLz5oSMlpYsimrRVlGjPfZ3Q+0yrTe3LguhkQPG8DS++uRn39FdLmSE9Fn2uzSnEYZEVIwI4ZrSxZr4kROJeWHwUHuABJwySs1p3mgylOneuC1Ri50sAZAa5qycrkQDojuuyOZW9ZoIYJClyqsNmDRrMieuJ8le40nryWdny73tXRMuAfE/C7dnWUVe/wB0VOpyC5LHC3nDN0u4LbO6f6cuy0THmJ8aLPzz2raiXHG+TQ2dbmmsqHHLSWiu2nbWw2F9+gxw7l52I0wn9k692q1bNaN9s5aEdcVRlBRe7tFjl8HkbWXRom86pN+UsuAC9DsixBjREfUD/TacT8csskoGz2PjuAEmsG84fFLAZDNXx7QXGZuyyGAVzPqNyUI9URY4eWSLpkk1JUC2qRPNShjeIbmVRosnVYbJvu/SL1tx5BshRWWOyBrQBguePeU5RcYW/Jxds8ttM7z3cVo2SMwQ2DeHutxGQWH/ABPbDCbIe9EnXIY96hs4/wBGH/gz/wBQtz/HaffDc3x4KeSVO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pic>
        <p:nvPicPr>
          <p:cNvPr id="3080" name="Picture 8" descr="Researchers get lasers to control lightning, practice evil laugh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3573016"/>
            <a:ext cx="3895601" cy="28331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385333" y="6540039"/>
            <a:ext cx="4501297" cy="307777"/>
          </a:xfrm>
          <a:prstGeom prst="rect">
            <a:avLst/>
          </a:prstGeom>
        </p:spPr>
        <p:txBody>
          <a:bodyPr wrap="none">
            <a:spAutoFit/>
          </a:bodyPr>
          <a:lstStyle/>
          <a:p>
            <a:r>
              <a:rPr lang="en-US" sz="1400" dirty="0">
                <a:latin typeface="Times New Roman" pitchFamily="18" charset="0"/>
                <a:cs typeface="Times New Roman" pitchFamily="18" charset="0"/>
              </a:rPr>
              <a:t>A. </a:t>
            </a:r>
            <a:r>
              <a:rPr lang="en-US" sz="1400" dirty="0" smtClean="0">
                <a:latin typeface="Times New Roman" pitchFamily="18" charset="0"/>
                <a:cs typeface="Times New Roman" pitchFamily="18" charset="0"/>
              </a:rPr>
              <a:t>Couairon and A</a:t>
            </a:r>
            <a:r>
              <a:rPr lang="en-US"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Mysyrowicz, Phys. Rep. 441, 47(2006).</a:t>
            </a:r>
            <a:endParaRPr lang="en-US" sz="14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8" name="Content Placeholder 2"/>
              <p:cNvSpPr txBox="1">
                <a:spLocks/>
              </p:cNvSpPr>
              <p:nvPr/>
            </p:nvSpPr>
            <p:spPr>
              <a:xfrm>
                <a:off x="4458986" y="1338511"/>
                <a:ext cx="4470462" cy="19442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b="1" dirty="0" smtClean="0">
                    <a:latin typeface="Times New Roman" pitchFamily="18" charset="0"/>
                    <a:cs typeface="Times New Roman" pitchFamily="18" charset="0"/>
                  </a:rPr>
                  <a:t>High intensity regime (</a:t>
                </a:r>
                <a14:m>
                  <m:oMath xmlns:m="http://schemas.openxmlformats.org/officeDocument/2006/math">
                    <m:r>
                      <a:rPr lang="en-US" sz="1800" b="1" smtClean="0">
                        <a:latin typeface="Cambria Math"/>
                      </a:rPr>
                      <m:t>𝐈</m:t>
                    </m:r>
                    <m:r>
                      <a:rPr lang="en-US" sz="1800" b="1" i="1" smtClean="0">
                        <a:latin typeface="Cambria Math"/>
                      </a:rPr>
                      <m:t>&gt;</m:t>
                    </m:r>
                    <m:sSup>
                      <m:sSupPr>
                        <m:ctrlPr>
                          <a:rPr lang="en-US" sz="1800" b="1" i="1" smtClean="0">
                            <a:latin typeface="Cambria Math"/>
                          </a:rPr>
                        </m:ctrlPr>
                      </m:sSupPr>
                      <m:e>
                        <m:r>
                          <a:rPr lang="en-US" sz="1800" b="1" i="1" smtClean="0">
                            <a:latin typeface="Cambria Math"/>
                          </a:rPr>
                          <m:t>𝟏𝟎</m:t>
                        </m:r>
                      </m:e>
                      <m:sup>
                        <m:r>
                          <a:rPr lang="en-US" sz="1800" b="1" i="1" smtClean="0">
                            <a:latin typeface="Cambria Math"/>
                          </a:rPr>
                          <m:t>𝟏</m:t>
                        </m:r>
                        <m:r>
                          <a:rPr lang="he-IL" sz="1800" b="1" i="1" smtClean="0">
                            <a:latin typeface="Cambria Math"/>
                          </a:rPr>
                          <m:t>𝟖</m:t>
                        </m:r>
                      </m:sup>
                    </m:sSup>
                    <m:f>
                      <m:fPr>
                        <m:ctrlPr>
                          <a:rPr lang="en-US" sz="1800" b="1" i="1" smtClean="0">
                            <a:latin typeface="Cambria Math"/>
                          </a:rPr>
                        </m:ctrlPr>
                      </m:fPr>
                      <m:num>
                        <m:r>
                          <a:rPr lang="en-US" sz="1800" b="1" smtClean="0">
                            <a:latin typeface="Cambria Math"/>
                          </a:rPr>
                          <m:t>𝐖</m:t>
                        </m:r>
                      </m:num>
                      <m:den>
                        <m:sSup>
                          <m:sSupPr>
                            <m:ctrlPr>
                              <a:rPr lang="en-US" sz="1800" b="1" i="1" smtClean="0">
                                <a:latin typeface="Cambria Math"/>
                              </a:rPr>
                            </m:ctrlPr>
                          </m:sSupPr>
                          <m:e>
                            <m:r>
                              <a:rPr lang="en-US" sz="1800" b="1" smtClean="0">
                                <a:latin typeface="Cambria Math"/>
                              </a:rPr>
                              <m:t>𝐜𝐦</m:t>
                            </m:r>
                          </m:e>
                          <m:sup>
                            <m:r>
                              <a:rPr lang="en-US" sz="1800" b="1" smtClean="0">
                                <a:latin typeface="Cambria Math"/>
                              </a:rPr>
                              <m:t>𝟐</m:t>
                            </m:r>
                          </m:sup>
                        </m:sSup>
                      </m:den>
                    </m:f>
                  </m:oMath>
                </a14:m>
                <a:r>
                  <a:rPr lang="en-US" sz="1800" b="1" dirty="0" smtClean="0">
                    <a:latin typeface="Times New Roman" pitchFamily="18" charset="0"/>
                    <a:cs typeface="Times New Roman" pitchFamily="18" charset="0"/>
                  </a:rPr>
                  <a:t>)</a:t>
                </a:r>
              </a:p>
              <a:p>
                <a:r>
                  <a:rPr lang="en-US" sz="1800" dirty="0" smtClean="0">
                    <a:latin typeface="Times New Roman" pitchFamily="18" charset="0"/>
                    <a:cs typeface="Times New Roman" pitchFamily="18" charset="0"/>
                  </a:rPr>
                  <a:t>High ionization</a:t>
                </a:r>
              </a:p>
              <a:p>
                <a:r>
                  <a:rPr lang="en-US" sz="1800" dirty="0">
                    <a:latin typeface="Times New Roman" pitchFamily="18" charset="0"/>
                    <a:cs typeface="Times New Roman" pitchFamily="18" charset="0"/>
                  </a:rPr>
                  <a:t>Relativistic </a:t>
                </a:r>
                <a:r>
                  <a:rPr lang="en-US" sz="1800" dirty="0" smtClean="0">
                    <a:latin typeface="Times New Roman" pitchFamily="18" charset="0"/>
                    <a:cs typeface="Times New Roman" pitchFamily="18" charset="0"/>
                  </a:rPr>
                  <a:t>self-focusing</a:t>
                </a:r>
              </a:p>
              <a:p>
                <a:r>
                  <a:rPr lang="en-US" sz="1800" dirty="0" smtClean="0">
                    <a:latin typeface="Times New Roman" pitchFamily="18" charset="0"/>
                    <a:cs typeface="Times New Roman" pitchFamily="18" charset="0"/>
                  </a:rPr>
                  <a:t>Relativistic self-induced transparency</a:t>
                </a:r>
              </a:p>
              <a:p>
                <a:pPr marL="0" indent="0">
                  <a:buFont typeface="Arial" pitchFamily="34" charset="0"/>
                  <a:buNone/>
                </a:pPr>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p:txBody>
          </p:sp>
        </mc:Choice>
        <mc:Fallback xmlns="">
          <p:sp>
            <p:nvSpPr>
              <p:cNvPr id="8" name="Content Placeholder 2"/>
              <p:cNvSpPr txBox="1">
                <a:spLocks noRot="1" noChangeAspect="1" noMove="1" noResize="1" noEditPoints="1" noAdjustHandles="1" noChangeArrowheads="1" noChangeShapeType="1" noTextEdit="1"/>
              </p:cNvSpPr>
              <p:nvPr/>
            </p:nvSpPr>
            <p:spPr>
              <a:xfrm>
                <a:off x="4458986" y="1338511"/>
                <a:ext cx="4470462" cy="1944216"/>
              </a:xfrm>
              <a:prstGeom prst="rect">
                <a:avLst/>
              </a:prstGeom>
              <a:blipFill rotWithShape="1">
                <a:blip r:embed="rId5"/>
                <a:stretch>
                  <a:fillRect l="-1090"/>
                </a:stretch>
              </a:blipFill>
            </p:spPr>
            <p:txBody>
              <a:bodyPr/>
              <a:lstStyle/>
              <a:p>
                <a:r>
                  <a:rPr lang="en-US">
                    <a:noFill/>
                  </a:rPr>
                  <a:t> </a:t>
                </a:r>
              </a:p>
            </p:txBody>
          </p:sp>
        </mc:Fallback>
      </mc:AlternateContent>
      <p:pic>
        <p:nvPicPr>
          <p:cNvPr id="9" name="Picture 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18398" y="3721038"/>
            <a:ext cx="4151638" cy="2800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80195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636"/>
            <a:ext cx="8229600" cy="1143000"/>
          </a:xfrm>
        </p:spPr>
        <p:txBody>
          <a:bodyPr/>
          <a:lstStyle/>
          <a:p>
            <a:r>
              <a:rPr lang="en-US" dirty="0" smtClean="0">
                <a:latin typeface="Times New Roman" pitchFamily="18" charset="0"/>
                <a:cs typeface="Times New Roman" pitchFamily="18" charset="0"/>
              </a:rPr>
              <a:t>Algorithm description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5260684" y="1062232"/>
            <a:ext cx="3883316" cy="5097655"/>
          </a:xfrm>
        </p:spPr>
        <p:txBody>
          <a:bodyPr>
            <a:normAutofit/>
          </a:bodyPr>
          <a:lstStyle/>
          <a:p>
            <a:r>
              <a:rPr lang="en-US" sz="1600" dirty="0" smtClean="0">
                <a:latin typeface="Times New Roman" pitchFamily="18" charset="0"/>
                <a:cs typeface="Times New Roman" pitchFamily="18" charset="0"/>
              </a:rPr>
              <a:t>The pulse </a:t>
            </a:r>
            <a:r>
              <a:rPr lang="en-US" sz="1600" dirty="0">
                <a:latin typeface="Times New Roman" pitchFamily="18" charset="0"/>
                <a:cs typeface="Times New Roman" pitchFamily="18" charset="0"/>
              </a:rPr>
              <a:t>parameters can be controlled: Duration, intensity, spatial and temporal profile, linewidth, angle, waist and </a:t>
            </a:r>
            <a:r>
              <a:rPr lang="en-US" sz="1600" dirty="0" smtClean="0">
                <a:latin typeface="Times New Roman" pitchFamily="18" charset="0"/>
                <a:cs typeface="Times New Roman" pitchFamily="18" charset="0"/>
              </a:rPr>
              <a:t>wavelength</a:t>
            </a:r>
          </a:p>
          <a:p>
            <a:r>
              <a:rPr lang="en-US" sz="1600" dirty="0">
                <a:latin typeface="Times New Roman" pitchFamily="18" charset="0"/>
                <a:cs typeface="Times New Roman" pitchFamily="18" charset="0"/>
              </a:rPr>
              <a:t>The simulation area is surrounded by a perfectly matched </a:t>
            </a:r>
            <a:r>
              <a:rPr lang="en-US" sz="1600" dirty="0" smtClean="0">
                <a:latin typeface="Times New Roman" pitchFamily="18" charset="0"/>
                <a:cs typeface="Times New Roman" pitchFamily="18" charset="0"/>
              </a:rPr>
              <a:t>layer.</a:t>
            </a:r>
          </a:p>
          <a:p>
            <a:r>
              <a:rPr lang="en-US" sz="1600" dirty="0" smtClean="0">
                <a:latin typeface="Times New Roman" pitchFamily="18" charset="0"/>
                <a:cs typeface="Times New Roman" pitchFamily="18" charset="0"/>
              </a:rPr>
              <a:t>Spectrum analysis using Goertzel algorithm</a:t>
            </a:r>
          </a:p>
          <a:p>
            <a:r>
              <a:rPr lang="en-US" sz="1600" dirty="0" smtClean="0">
                <a:solidFill>
                  <a:srgbClr val="FF0000"/>
                </a:solidFill>
                <a:latin typeface="Times New Roman" pitchFamily="18" charset="0"/>
                <a:cs typeface="Times New Roman" pitchFamily="18" charset="0"/>
              </a:rPr>
              <a:t>Only numerical assumptions</a:t>
            </a:r>
          </a:p>
          <a:p>
            <a:endParaRPr lang="en-US" sz="1600" dirty="0">
              <a:latin typeface="Times New Roman" pitchFamily="18" charset="0"/>
              <a:cs typeface="Times New Roman" pitchFamily="18" charset="0"/>
            </a:endParaRPr>
          </a:p>
        </p:txBody>
      </p:sp>
      <p:grpSp>
        <p:nvGrpSpPr>
          <p:cNvPr id="17" name="Group 16"/>
          <p:cNvGrpSpPr/>
          <p:nvPr/>
        </p:nvGrpSpPr>
        <p:grpSpPr>
          <a:xfrm>
            <a:off x="179511" y="1124745"/>
            <a:ext cx="4968553" cy="5397256"/>
            <a:chOff x="-9235348" y="8489561"/>
            <a:chExt cx="13557345" cy="13208160"/>
          </a:xfrm>
        </p:grpSpPr>
        <mc:AlternateContent xmlns:mc="http://schemas.openxmlformats.org/markup-compatibility/2006" xmlns:a14="http://schemas.microsoft.com/office/drawing/2010/main">
          <mc:Choice Requires="a14">
            <p:sp>
              <p:nvSpPr>
                <p:cNvPr id="4" name="Rectangle 3"/>
                <p:cNvSpPr>
                  <a:spLocks noChangeArrowheads="1"/>
                </p:cNvSpPr>
                <p:nvPr/>
              </p:nvSpPr>
              <p:spPr bwMode="auto">
                <a:xfrm>
                  <a:off x="-4957461" y="8489561"/>
                  <a:ext cx="5268209" cy="2517214"/>
                </a:xfrm>
                <a:prstGeom prst="rect">
                  <a:avLst/>
                </a:prstGeom>
                <a:solidFill>
                  <a:schemeClr val="lt1">
                    <a:lumMod val="100000"/>
                    <a:lumOff val="0"/>
                  </a:schemeClr>
                </a:solidFill>
                <a:ln w="25400">
                  <a:solidFill>
                    <a:schemeClr val="bg2">
                      <a:lumMod val="50000"/>
                    </a:schemeClr>
                  </a:solidFill>
                  <a:miter lim="800000"/>
                  <a:headEnd/>
                  <a:tailEnd/>
                </a:ln>
              </p:spPr>
              <p:txBody>
                <a:bodyPr rot="0" vert="horz" wrap="square" lIns="91440" tIns="45720" rIns="91440" bIns="45720" anchor="ctr" anchorCtr="0" upright="1">
                  <a:noAutofit/>
                </a:bodyPr>
                <a:lstStyle/>
                <a:p>
                  <a:pPr algn="ctr">
                    <a:spcAft>
                      <a:spcPts val="0"/>
                    </a:spcAft>
                  </a:pPr>
                  <a:r>
                    <a:rPr lang="x-none" sz="1200" smtClean="0">
                      <a:effectLst/>
                      <a:latin typeface="Times New Roman"/>
                      <a:ea typeface="Times New Roman"/>
                      <a:cs typeface="+mj-cs"/>
                    </a:rPr>
                    <a:t>Initialize Particle Position</a:t>
                  </a:r>
                  <a:endParaRPr lang="en-US" sz="1200" dirty="0">
                    <a:effectLst/>
                    <a:latin typeface="Times New Roman"/>
                    <a:ea typeface="Times New Roman"/>
                    <a:cs typeface="+mj-cs"/>
                  </a:endParaRPr>
                </a:p>
                <a:p>
                  <a:pPr algn="ctr">
                    <a:spcAft>
                      <a:spcPts val="0"/>
                    </a:spcAft>
                  </a:pPr>
                  <a:r>
                    <a:rPr lang="x-none" sz="1200">
                      <a:effectLst/>
                      <a:latin typeface="Times New Roman"/>
                      <a:ea typeface="Times New Roman"/>
                      <a:cs typeface="+mj-cs"/>
                    </a:rPr>
                    <a:t>Solve Poisson Equation </a:t>
                  </a:r>
                  <a:r>
                    <a:rPr lang="x-none" sz="1200">
                      <a:effectLst/>
                      <a:latin typeface="Cambria Math"/>
                      <a:ea typeface="Times New Roman"/>
                      <a:cs typeface="+mj-cs"/>
                    </a:rPr>
                    <a:t/>
                  </a:r>
                  <a:br>
                    <a:rPr lang="x-none" sz="1200">
                      <a:effectLst/>
                      <a:latin typeface="Cambria Math"/>
                      <a:ea typeface="Times New Roman"/>
                      <a:cs typeface="+mj-cs"/>
                    </a:rPr>
                  </a:br>
                  <a14:m>
                    <m:oMathPara xmlns:m="http://schemas.openxmlformats.org/officeDocument/2006/math">
                      <m:oMathParaPr>
                        <m:jc m:val="centerGroup"/>
                      </m:oMathParaPr>
                      <m:oMath xmlns:m="http://schemas.openxmlformats.org/officeDocument/2006/math">
                        <m:sSup>
                          <m:sSupPr>
                            <m:ctrlPr>
                              <a:rPr lang="en-US" sz="1200" i="1">
                                <a:effectLst/>
                                <a:latin typeface="Cambria Math"/>
                                <a:ea typeface="Times New Roman"/>
                                <a:cs typeface="+mj-cs"/>
                              </a:rPr>
                            </m:ctrlPr>
                          </m:sSupPr>
                          <m:e>
                            <m:r>
                              <a:rPr lang="x-none" sz="1200">
                                <a:effectLst/>
                                <a:latin typeface="Cambria Math"/>
                                <a:ea typeface="Times New Roman"/>
                                <a:cs typeface="+mj-cs"/>
                              </a:rPr>
                              <m:t>𝛻</m:t>
                            </m:r>
                          </m:e>
                          <m:sup>
                            <m:r>
                              <a:rPr lang="x-none" sz="1200" i="1">
                                <a:effectLst/>
                                <a:latin typeface="Cambria Math"/>
                                <a:ea typeface="Times New Roman"/>
                                <a:cs typeface="+mj-cs"/>
                              </a:rPr>
                              <m:t>2</m:t>
                            </m:r>
                          </m:sup>
                        </m:sSup>
                        <m:r>
                          <a:rPr lang="x-none" sz="1200" i="1">
                            <a:effectLst/>
                            <a:latin typeface="Cambria Math"/>
                            <a:ea typeface="Times New Roman"/>
                            <a:cs typeface="+mj-cs"/>
                          </a:rPr>
                          <m:t>𝜑</m:t>
                        </m:r>
                        <m:r>
                          <a:rPr lang="x-none" sz="1200" i="1">
                            <a:effectLst/>
                            <a:latin typeface="Cambria Math"/>
                            <a:ea typeface="Times New Roman"/>
                            <a:cs typeface="+mj-cs"/>
                          </a:rPr>
                          <m:t>=−</m:t>
                        </m:r>
                        <m:f>
                          <m:fPr>
                            <m:ctrlPr>
                              <a:rPr lang="en-US" sz="1200" i="1">
                                <a:effectLst/>
                                <a:latin typeface="Cambria Math"/>
                                <a:ea typeface="Times New Roman"/>
                                <a:cs typeface="+mj-cs"/>
                              </a:rPr>
                            </m:ctrlPr>
                          </m:fPr>
                          <m:num>
                            <m:r>
                              <a:rPr lang="x-none" sz="1200" i="1">
                                <a:effectLst/>
                                <a:latin typeface="Cambria Math"/>
                                <a:ea typeface="Times New Roman"/>
                                <a:cs typeface="+mj-cs"/>
                              </a:rPr>
                              <m:t>𝜌</m:t>
                            </m:r>
                          </m:num>
                          <m:den>
                            <m:sSub>
                              <m:sSubPr>
                                <m:ctrlPr>
                                  <a:rPr lang="x-none" sz="1200" i="1" smtClean="0">
                                    <a:effectLst/>
                                    <a:latin typeface="Cambria Math"/>
                                    <a:cs typeface="+mj-cs"/>
                                  </a:rPr>
                                </m:ctrlPr>
                              </m:sSubPr>
                              <m:e>
                                <m:r>
                                  <a:rPr lang="x-none" sz="1200" i="1">
                                    <a:latin typeface="Cambria Math"/>
                                    <a:ea typeface="Times New Roman"/>
                                    <a:cs typeface="+mj-cs"/>
                                  </a:rPr>
                                  <m:t>𝜀</m:t>
                                </m:r>
                              </m:e>
                              <m:sub>
                                <m:r>
                                  <a:rPr lang="en-US" sz="1200" b="0" i="1" smtClean="0">
                                    <a:effectLst/>
                                    <a:latin typeface="Cambria Math"/>
                                    <a:cs typeface="+mj-cs"/>
                                  </a:rPr>
                                  <m:t>0</m:t>
                                </m:r>
                              </m:sub>
                            </m:sSub>
                          </m:den>
                        </m:f>
                      </m:oMath>
                    </m:oMathPara>
                  </a14:m>
                  <a:endParaRPr lang="en-US" sz="1200" dirty="0">
                    <a:effectLst/>
                    <a:latin typeface="Times New Roman"/>
                    <a:ea typeface="Times New Roman"/>
                    <a:cs typeface="+mj-cs"/>
                  </a:endParaRPr>
                </a:p>
                <a:p>
                  <a:pPr algn="ctr">
                    <a:spcAft>
                      <a:spcPts val="0"/>
                    </a:spcAft>
                  </a:pPr>
                  <a14:m>
                    <m:oMathPara xmlns:m="http://schemas.openxmlformats.org/officeDocument/2006/math">
                      <m:oMathParaPr>
                        <m:jc m:val="centerGroup"/>
                      </m:oMathParaPr>
                      <m:oMath xmlns:m="http://schemas.openxmlformats.org/officeDocument/2006/math">
                        <m:r>
                          <a:rPr lang="x-none" sz="1200" b="1" i="1">
                            <a:effectLst/>
                            <a:latin typeface="Cambria Math"/>
                            <a:ea typeface="Times New Roman"/>
                            <a:cs typeface="+mj-cs"/>
                          </a:rPr>
                          <m:t>𝑬</m:t>
                        </m:r>
                        <m:r>
                          <a:rPr lang="x-none" sz="1200" i="1">
                            <a:effectLst/>
                            <a:latin typeface="Cambria Math"/>
                            <a:ea typeface="Times New Roman"/>
                            <a:cs typeface="+mj-cs"/>
                          </a:rPr>
                          <m:t>=−</m:t>
                        </m:r>
                        <m:r>
                          <a:rPr lang="x-none" sz="1200" b="1" i="1">
                            <a:effectLst/>
                            <a:latin typeface="Cambria Math"/>
                            <a:ea typeface="Times New Roman"/>
                            <a:cs typeface="+mj-cs"/>
                          </a:rPr>
                          <m:t>𝛁</m:t>
                        </m:r>
                        <m:r>
                          <a:rPr lang="x-none" sz="1200" i="1">
                            <a:effectLst/>
                            <a:latin typeface="Cambria Math"/>
                            <a:ea typeface="Times New Roman"/>
                            <a:cs typeface="+mj-cs"/>
                          </a:rPr>
                          <m:t>𝜑</m:t>
                        </m:r>
                      </m:oMath>
                    </m:oMathPara>
                  </a14:m>
                  <a:endParaRPr lang="en-US" sz="1200" dirty="0">
                    <a:effectLst/>
                    <a:latin typeface="Times New Roman"/>
                    <a:ea typeface="Times New Roman"/>
                    <a:cs typeface="+mj-cs"/>
                  </a:endParaRPr>
                </a:p>
              </p:txBody>
            </p:sp>
          </mc:Choice>
          <mc:Fallback xmlns="">
            <p:sp>
              <p:nvSpPr>
                <p:cNvPr id="4" name="Rectangle 3"/>
                <p:cNvSpPr>
                  <a:spLocks noRot="1" noChangeAspect="1" noMove="1" noResize="1" noEditPoints="1" noAdjustHandles="1" noChangeArrowheads="1" noChangeShapeType="1" noTextEdit="1"/>
                </p:cNvSpPr>
                <p:nvPr/>
              </p:nvSpPr>
              <p:spPr bwMode="auto">
                <a:xfrm>
                  <a:off x="-4957461" y="8489561"/>
                  <a:ext cx="5268209" cy="2517214"/>
                </a:xfrm>
                <a:prstGeom prst="rect">
                  <a:avLst/>
                </a:prstGeom>
                <a:blipFill rotWithShape="1">
                  <a:blip r:embed="rId3"/>
                  <a:stretch>
                    <a:fillRect/>
                  </a:stretch>
                </a:blipFill>
                <a:ln w="25400">
                  <a:solidFill>
                    <a:schemeClr val="bg2">
                      <a:lumMod val="50000"/>
                    </a:schemeClr>
                  </a:solid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a:spLocks noChangeArrowheads="1"/>
                </p:cNvSpPr>
                <p:nvPr/>
              </p:nvSpPr>
              <p:spPr bwMode="auto">
                <a:xfrm>
                  <a:off x="-4961173" y="13527075"/>
                  <a:ext cx="5266496" cy="2941098"/>
                </a:xfrm>
                <a:prstGeom prst="rect">
                  <a:avLst/>
                </a:prstGeom>
                <a:solidFill>
                  <a:schemeClr val="lt1">
                    <a:lumMod val="100000"/>
                    <a:lumOff val="0"/>
                  </a:schemeClr>
                </a:solidFill>
                <a:ln w="25400">
                  <a:solidFill>
                    <a:schemeClr val="bg2">
                      <a:lumMod val="50000"/>
                    </a:schemeClr>
                  </a:solidFill>
                  <a:miter lim="800000"/>
                  <a:headEnd/>
                  <a:tailEnd/>
                </a:ln>
              </p:spPr>
              <p:txBody>
                <a:bodyPr rot="0" vert="horz" wrap="square" lIns="91440" tIns="45720" rIns="91440" bIns="45720" anchor="ctr" anchorCtr="0" upright="1">
                  <a:noAutofit/>
                </a:bodyPr>
                <a:lstStyle/>
                <a:p>
                  <a:pPr algn="ctr" rtl="1">
                    <a:lnSpc>
                      <a:spcPct val="115000"/>
                    </a:lnSpc>
                    <a:spcAft>
                      <a:spcPts val="0"/>
                    </a:spcAft>
                  </a:pPr>
                  <a:r>
                    <a:rPr lang="en-US" sz="1200" dirty="0" smtClean="0">
                      <a:effectLst/>
                      <a:latin typeface="Times New Roman"/>
                      <a:ea typeface="Calibri"/>
                      <a:cs typeface="+mj-cs"/>
                    </a:rPr>
                    <a:t>Solve Maxwell's Curl Equations</a:t>
                  </a:r>
                  <a:endParaRPr lang="en-US" sz="1200" dirty="0">
                    <a:effectLst/>
                    <a:latin typeface="Times New Roman"/>
                    <a:ea typeface="Times New Roman"/>
                    <a:cs typeface="+mj-cs"/>
                  </a:endParaRPr>
                </a:p>
                <a:p>
                  <a:pPr algn="ctr" rtl="1">
                    <a:lnSpc>
                      <a:spcPct val="115000"/>
                    </a:lnSpc>
                    <a:spcAft>
                      <a:spcPts val="0"/>
                    </a:spcAft>
                  </a:pPr>
                  <a:r>
                    <a:rPr lang="en-US" sz="1200" dirty="0">
                      <a:effectLst/>
                      <a:latin typeface="Times New Roman"/>
                      <a:ea typeface="Calibri"/>
                      <a:cs typeface="+mj-cs"/>
                    </a:rPr>
                    <a:t> </a:t>
                  </a:r>
                  <a14:m>
                    <m:oMath xmlns:m="http://schemas.openxmlformats.org/officeDocument/2006/math">
                      <m:f>
                        <m:fPr>
                          <m:ctrlPr>
                            <a:rPr lang="en-US" sz="1200" i="1">
                              <a:effectLst/>
                              <a:latin typeface="Cambria Math"/>
                              <a:ea typeface="Calibri"/>
                              <a:cs typeface="+mj-cs"/>
                            </a:rPr>
                          </m:ctrlPr>
                        </m:fPr>
                        <m:num>
                          <m:r>
                            <a:rPr lang="en-US" sz="1200" i="1">
                              <a:effectLst/>
                              <a:latin typeface="Cambria Math"/>
                              <a:ea typeface="Calibri"/>
                              <a:cs typeface="+mj-cs"/>
                            </a:rPr>
                            <m:t>1</m:t>
                          </m:r>
                        </m:num>
                        <m:den>
                          <m:sSub>
                            <m:sSubPr>
                              <m:ctrlPr>
                                <a:rPr lang="en-US" sz="1200" i="1">
                                  <a:effectLst/>
                                  <a:latin typeface="Cambria Math"/>
                                  <a:ea typeface="Calibri"/>
                                  <a:cs typeface="+mj-cs"/>
                                </a:rPr>
                              </m:ctrlPr>
                            </m:sSubPr>
                            <m:e>
                              <m:r>
                                <a:rPr lang="en-US" sz="1200" i="1">
                                  <a:effectLst/>
                                  <a:latin typeface="Cambria Math"/>
                                  <a:ea typeface="Calibri"/>
                                  <a:cs typeface="+mj-cs"/>
                                </a:rPr>
                                <m:t>𝜇</m:t>
                              </m:r>
                            </m:e>
                            <m:sub>
                              <m:r>
                                <a:rPr lang="en-US" sz="1200" i="1">
                                  <a:effectLst/>
                                  <a:latin typeface="Cambria Math"/>
                                  <a:ea typeface="Calibri"/>
                                  <a:cs typeface="+mj-cs"/>
                                </a:rPr>
                                <m:t>0</m:t>
                              </m:r>
                            </m:sub>
                          </m:sSub>
                        </m:den>
                      </m:f>
                      <m:r>
                        <a:rPr lang="en-US" sz="1200" b="1" i="1">
                          <a:effectLst/>
                          <a:latin typeface="Cambria Math"/>
                          <a:ea typeface="Calibri"/>
                          <a:cs typeface="+mj-cs"/>
                        </a:rPr>
                        <m:t>𝛁</m:t>
                      </m:r>
                      <m:r>
                        <a:rPr lang="en-US" sz="1200" i="1">
                          <a:effectLst/>
                          <a:latin typeface="Cambria Math"/>
                          <a:ea typeface="Calibri"/>
                          <a:cs typeface="+mj-cs"/>
                        </a:rPr>
                        <m:t>×</m:t>
                      </m:r>
                      <m:r>
                        <a:rPr lang="en-US" sz="1200" b="1" i="1">
                          <a:effectLst/>
                          <a:latin typeface="Cambria Math"/>
                          <a:ea typeface="Calibri"/>
                          <a:cs typeface="+mj-cs"/>
                        </a:rPr>
                        <m:t>𝑩</m:t>
                      </m:r>
                      <m:r>
                        <a:rPr lang="en-US" sz="1200" i="1">
                          <a:effectLst/>
                          <a:latin typeface="Cambria Math"/>
                          <a:ea typeface="Calibri"/>
                          <a:cs typeface="+mj-cs"/>
                        </a:rPr>
                        <m:t>=</m:t>
                      </m:r>
                      <m:sSub>
                        <m:sSubPr>
                          <m:ctrlPr>
                            <a:rPr lang="en-US" sz="1200" i="1">
                              <a:effectLst/>
                              <a:latin typeface="Cambria Math"/>
                              <a:ea typeface="Calibri"/>
                              <a:cs typeface="+mj-cs"/>
                            </a:rPr>
                          </m:ctrlPr>
                        </m:sSubPr>
                        <m:e>
                          <m:r>
                            <a:rPr lang="en-US" sz="1200" i="1">
                              <a:effectLst/>
                              <a:latin typeface="Cambria Math"/>
                              <a:ea typeface="Calibri"/>
                              <a:cs typeface="+mj-cs"/>
                            </a:rPr>
                            <m:t>𝜀</m:t>
                          </m:r>
                        </m:e>
                        <m:sub>
                          <m:r>
                            <a:rPr lang="en-US" sz="1200" i="1">
                              <a:effectLst/>
                              <a:latin typeface="Cambria Math"/>
                              <a:ea typeface="Calibri"/>
                              <a:cs typeface="+mj-cs"/>
                            </a:rPr>
                            <m:t>0</m:t>
                          </m:r>
                        </m:sub>
                      </m:sSub>
                      <m:f>
                        <m:fPr>
                          <m:ctrlPr>
                            <a:rPr lang="en-US" sz="1200" i="1">
                              <a:effectLst/>
                              <a:latin typeface="Cambria Math"/>
                              <a:ea typeface="Calibri"/>
                              <a:cs typeface="+mj-cs"/>
                            </a:rPr>
                          </m:ctrlPr>
                        </m:fPr>
                        <m:num>
                          <m:r>
                            <a:rPr lang="en-US" sz="1200" b="1" i="1">
                              <a:effectLst/>
                              <a:latin typeface="Cambria Math"/>
                              <a:ea typeface="Calibri"/>
                              <a:cs typeface="+mj-cs"/>
                            </a:rPr>
                            <m:t>𝝏</m:t>
                          </m:r>
                          <m:r>
                            <a:rPr lang="en-US" sz="1200" b="1" i="1">
                              <a:effectLst/>
                              <a:latin typeface="Cambria Math"/>
                              <a:ea typeface="Calibri"/>
                              <a:cs typeface="+mj-cs"/>
                            </a:rPr>
                            <m:t>𝐄</m:t>
                          </m:r>
                        </m:num>
                        <m:den>
                          <m:r>
                            <a:rPr lang="en-US" sz="1200" i="1">
                              <a:effectLst/>
                              <a:latin typeface="Cambria Math"/>
                              <a:ea typeface="Calibri"/>
                              <a:cs typeface="+mj-cs"/>
                            </a:rPr>
                            <m:t>𝜕</m:t>
                          </m:r>
                          <m:r>
                            <a:rPr lang="en-US" sz="1200" i="1">
                              <a:effectLst/>
                              <a:latin typeface="Cambria Math"/>
                              <a:ea typeface="Calibri"/>
                              <a:cs typeface="+mj-cs"/>
                            </a:rPr>
                            <m:t>𝑡</m:t>
                          </m:r>
                        </m:den>
                      </m:f>
                      <m:r>
                        <a:rPr lang="en-US" sz="1200" i="1">
                          <a:effectLst/>
                          <a:latin typeface="Cambria Math"/>
                          <a:ea typeface="Calibri"/>
                          <a:cs typeface="+mj-cs"/>
                        </a:rPr>
                        <m:t>+</m:t>
                      </m:r>
                      <m:r>
                        <a:rPr lang="en-US" sz="1200" b="1" i="1">
                          <a:effectLst/>
                          <a:latin typeface="Cambria Math"/>
                          <a:ea typeface="Calibri"/>
                          <a:cs typeface="+mj-cs"/>
                        </a:rPr>
                        <m:t>𝑱</m:t>
                      </m:r>
                    </m:oMath>
                  </a14:m>
                  <a:endParaRPr lang="en-US" sz="1200" dirty="0">
                    <a:effectLst/>
                    <a:latin typeface="Times New Roman"/>
                    <a:ea typeface="Times New Roman"/>
                    <a:cs typeface="+mj-cs"/>
                  </a:endParaRPr>
                </a:p>
                <a:p>
                  <a:pPr algn="ctr" rtl="1">
                    <a:lnSpc>
                      <a:spcPct val="115000"/>
                    </a:lnSpc>
                    <a:spcAft>
                      <a:spcPts val="1000"/>
                    </a:spcAft>
                  </a:pPr>
                  <a14:m>
                    <m:oMath xmlns:m="http://schemas.openxmlformats.org/officeDocument/2006/math">
                      <m:r>
                        <a:rPr lang="en-US" sz="1200" b="1" i="1">
                          <a:effectLst/>
                          <a:latin typeface="Cambria Math"/>
                          <a:ea typeface="Calibri"/>
                          <a:cs typeface="+mj-cs"/>
                        </a:rPr>
                        <m:t>𝛁</m:t>
                      </m:r>
                      <m:r>
                        <a:rPr lang="en-US" sz="1200" i="1">
                          <a:effectLst/>
                          <a:latin typeface="Cambria Math"/>
                          <a:ea typeface="Calibri"/>
                          <a:cs typeface="+mj-cs"/>
                        </a:rPr>
                        <m:t>×</m:t>
                      </m:r>
                      <m:r>
                        <a:rPr lang="en-US" sz="1200" b="1" i="1">
                          <a:effectLst/>
                          <a:latin typeface="Cambria Math"/>
                          <a:ea typeface="Calibri"/>
                          <a:cs typeface="+mj-cs"/>
                        </a:rPr>
                        <m:t>𝑬</m:t>
                      </m:r>
                      <m:r>
                        <a:rPr lang="en-US" sz="1200" i="1">
                          <a:effectLst/>
                          <a:latin typeface="Cambria Math"/>
                          <a:ea typeface="Calibri"/>
                          <a:cs typeface="+mj-cs"/>
                        </a:rPr>
                        <m:t>=−</m:t>
                      </m:r>
                      <m:f>
                        <m:fPr>
                          <m:ctrlPr>
                            <a:rPr lang="en-US" sz="1200" i="1">
                              <a:effectLst/>
                              <a:latin typeface="Cambria Math"/>
                              <a:ea typeface="Calibri"/>
                              <a:cs typeface="+mj-cs"/>
                            </a:rPr>
                          </m:ctrlPr>
                        </m:fPr>
                        <m:num>
                          <m:r>
                            <a:rPr lang="en-US" sz="1200" i="1">
                              <a:effectLst/>
                              <a:latin typeface="Cambria Math"/>
                              <a:ea typeface="Calibri"/>
                              <a:cs typeface="+mj-cs"/>
                            </a:rPr>
                            <m:t>𝜕</m:t>
                          </m:r>
                          <m:r>
                            <a:rPr lang="en-US" sz="1200" b="1" i="1">
                              <a:effectLst/>
                              <a:latin typeface="Cambria Math"/>
                              <a:ea typeface="Calibri"/>
                              <a:cs typeface="+mj-cs"/>
                            </a:rPr>
                            <m:t>𝑩</m:t>
                          </m:r>
                        </m:num>
                        <m:den>
                          <m:r>
                            <a:rPr lang="en-US" sz="1200" i="1">
                              <a:effectLst/>
                              <a:latin typeface="Cambria Math"/>
                              <a:ea typeface="Calibri"/>
                              <a:cs typeface="+mj-cs"/>
                            </a:rPr>
                            <m:t>𝜕</m:t>
                          </m:r>
                          <m:r>
                            <a:rPr lang="en-US" sz="1200" i="1">
                              <a:effectLst/>
                              <a:latin typeface="Cambria Math"/>
                              <a:ea typeface="Calibri"/>
                              <a:cs typeface="+mj-cs"/>
                            </a:rPr>
                            <m:t>𝑡</m:t>
                          </m:r>
                        </m:den>
                      </m:f>
                    </m:oMath>
                  </a14:m>
                  <a:r>
                    <a:rPr lang="he-IL" sz="1200" dirty="0">
                      <a:effectLst/>
                      <a:latin typeface="Times New Roman"/>
                      <a:ea typeface="Calibri"/>
                      <a:cs typeface="+mj-cs"/>
                    </a:rPr>
                    <a:t> </a:t>
                  </a:r>
                  <a:endParaRPr lang="en-US" sz="1200" dirty="0">
                    <a:effectLst/>
                    <a:latin typeface="Times New Roman"/>
                    <a:ea typeface="Times New Roman"/>
                    <a:cs typeface="+mj-cs"/>
                  </a:endParaRPr>
                </a:p>
              </p:txBody>
            </p:sp>
          </mc:Choice>
          <mc:Fallback xmlns="">
            <p:sp>
              <p:nvSpPr>
                <p:cNvPr id="5" name="Rectangle 4"/>
                <p:cNvSpPr>
                  <a:spLocks noRot="1" noChangeAspect="1" noMove="1" noResize="1" noEditPoints="1" noAdjustHandles="1" noChangeArrowheads="1" noChangeShapeType="1" noTextEdit="1"/>
                </p:cNvSpPr>
                <p:nvPr/>
              </p:nvSpPr>
              <p:spPr bwMode="auto">
                <a:xfrm>
                  <a:off x="-4961173" y="13527075"/>
                  <a:ext cx="5266496" cy="2941098"/>
                </a:xfrm>
                <a:prstGeom prst="rect">
                  <a:avLst/>
                </a:prstGeom>
                <a:blipFill rotWithShape="1">
                  <a:blip r:embed="rId4"/>
                  <a:stretch>
                    <a:fillRect/>
                  </a:stretch>
                </a:blipFill>
                <a:ln w="25400">
                  <a:solidFill>
                    <a:schemeClr val="bg2">
                      <a:lumMod val="50000"/>
                    </a:schemeClr>
                  </a:solid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a:spLocks noChangeArrowheads="1"/>
                </p:cNvSpPr>
                <p:nvPr/>
              </p:nvSpPr>
              <p:spPr bwMode="auto">
                <a:xfrm>
                  <a:off x="-9235348" y="16730088"/>
                  <a:ext cx="5265926" cy="2690831"/>
                </a:xfrm>
                <a:prstGeom prst="rect">
                  <a:avLst/>
                </a:prstGeom>
                <a:solidFill>
                  <a:schemeClr val="lt1">
                    <a:lumMod val="100000"/>
                    <a:lumOff val="0"/>
                  </a:schemeClr>
                </a:solidFill>
                <a:ln w="25400">
                  <a:solidFill>
                    <a:schemeClr val="bg2">
                      <a:lumMod val="50000"/>
                    </a:schemeClr>
                  </a:solidFill>
                  <a:miter lim="800000"/>
                  <a:headEnd/>
                  <a:tailEnd/>
                </a:ln>
              </p:spPr>
              <p:txBody>
                <a:bodyPr rot="0" vert="horz" wrap="square" lIns="91440" tIns="45720" rIns="91440" bIns="45720" anchor="ctr" anchorCtr="0" upright="1">
                  <a:noAutofit/>
                </a:bodyPr>
                <a:lstStyle/>
                <a:p>
                  <a:pPr algn="ctr" rtl="1">
                    <a:lnSpc>
                      <a:spcPct val="115000"/>
                    </a:lnSpc>
                    <a:spcAft>
                      <a:spcPts val="0"/>
                    </a:spcAft>
                  </a:pPr>
                  <a:r>
                    <a:rPr lang="en-US" sz="1400" dirty="0" smtClean="0">
                      <a:effectLst/>
                      <a:latin typeface="Times New Roman"/>
                      <a:ea typeface="Calibri"/>
                      <a:cs typeface="+mj-cs"/>
                    </a:rPr>
                    <a:t>Calculate Current Density Caused by Particles Motion</a:t>
                  </a:r>
                  <a:endParaRPr lang="en-US" sz="1400" dirty="0">
                    <a:effectLst/>
                    <a:latin typeface="Times New Roman"/>
                    <a:ea typeface="Times New Roman"/>
                    <a:cs typeface="+mj-cs"/>
                  </a:endParaRPr>
                </a:p>
                <a:p>
                  <a:pPr algn="ctr" rtl="1">
                    <a:lnSpc>
                      <a:spcPct val="115000"/>
                    </a:lnSpc>
                    <a:spcAft>
                      <a:spcPts val="0"/>
                    </a:spcAft>
                  </a:pPr>
                  <a14:m>
                    <m:oMath xmlns:m="http://schemas.openxmlformats.org/officeDocument/2006/math">
                      <m:r>
                        <a:rPr lang="en-US" sz="1400" b="1" i="1">
                          <a:effectLst/>
                          <a:latin typeface="Cambria Math"/>
                          <a:ea typeface="Calibri"/>
                          <a:cs typeface="+mj-cs"/>
                        </a:rPr>
                        <m:t>𝑱</m:t>
                      </m:r>
                      <m:r>
                        <a:rPr lang="en-US" sz="1400" b="1">
                          <a:effectLst/>
                          <a:latin typeface="Cambria Math"/>
                          <a:ea typeface="Calibri"/>
                          <a:cs typeface="+mj-cs"/>
                        </a:rPr>
                        <m:t>=</m:t>
                      </m:r>
                      <m:r>
                        <a:rPr lang="en-US" sz="1400" i="1">
                          <a:effectLst/>
                          <a:latin typeface="Cambria Math"/>
                          <a:ea typeface="Calibri"/>
                          <a:cs typeface="+mj-cs"/>
                        </a:rPr>
                        <m:t>𝑛𝑞</m:t>
                      </m:r>
                      <m:r>
                        <a:rPr lang="en-US" sz="1400" b="1" i="1">
                          <a:effectLst/>
                          <a:latin typeface="Cambria Math"/>
                          <a:ea typeface="Calibri"/>
                          <a:cs typeface="+mj-cs"/>
                        </a:rPr>
                        <m:t>𝒗</m:t>
                      </m:r>
                    </m:oMath>
                  </a14:m>
                  <a:r>
                    <a:rPr lang="he-IL" sz="1400" dirty="0">
                      <a:effectLst/>
                      <a:latin typeface="Times New Roman"/>
                      <a:ea typeface="Calibri"/>
                      <a:cs typeface="+mj-cs"/>
                    </a:rPr>
                    <a:t> </a:t>
                  </a:r>
                  <a:endParaRPr lang="en-US" sz="1400" dirty="0">
                    <a:effectLst/>
                    <a:latin typeface="Times New Roman"/>
                    <a:ea typeface="Times New Roman"/>
                    <a:cs typeface="+mj-cs"/>
                  </a:endParaRPr>
                </a:p>
              </p:txBody>
            </p:sp>
          </mc:Choice>
          <mc:Fallback xmlns="">
            <p:sp>
              <p:nvSpPr>
                <p:cNvPr id="6" name="Rectangle 5"/>
                <p:cNvSpPr>
                  <a:spLocks noRot="1" noChangeAspect="1" noMove="1" noResize="1" noEditPoints="1" noAdjustHandles="1" noChangeArrowheads="1" noChangeShapeType="1" noTextEdit="1"/>
                </p:cNvSpPr>
                <p:nvPr/>
              </p:nvSpPr>
              <p:spPr bwMode="auto">
                <a:xfrm>
                  <a:off x="-9235348" y="16730088"/>
                  <a:ext cx="5265926" cy="2690831"/>
                </a:xfrm>
                <a:prstGeom prst="rect">
                  <a:avLst/>
                </a:prstGeom>
                <a:blipFill rotWithShape="1">
                  <a:blip r:embed="rId5"/>
                  <a:stretch>
                    <a:fillRect b="-4571"/>
                  </a:stretch>
                </a:blipFill>
                <a:ln w="25400">
                  <a:solidFill>
                    <a:schemeClr val="bg2">
                      <a:lumMod val="50000"/>
                    </a:schemeClr>
                  </a:solid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a:spLocks noChangeArrowheads="1"/>
                </p:cNvSpPr>
                <p:nvPr/>
              </p:nvSpPr>
              <p:spPr bwMode="auto">
                <a:xfrm>
                  <a:off x="-943929" y="16654231"/>
                  <a:ext cx="5265926" cy="2766688"/>
                </a:xfrm>
                <a:prstGeom prst="rect">
                  <a:avLst/>
                </a:prstGeom>
                <a:solidFill>
                  <a:schemeClr val="lt1">
                    <a:lumMod val="100000"/>
                    <a:lumOff val="0"/>
                  </a:schemeClr>
                </a:solidFill>
                <a:ln w="25400">
                  <a:solidFill>
                    <a:schemeClr val="bg2">
                      <a:lumMod val="50000"/>
                    </a:schemeClr>
                  </a:solidFill>
                  <a:miter lim="800000"/>
                  <a:headEnd/>
                  <a:tailEnd/>
                </a:ln>
              </p:spPr>
              <p:txBody>
                <a:bodyPr rot="0" vert="horz" wrap="square" lIns="91440" tIns="45720" rIns="91440" bIns="45720" anchor="ctr" anchorCtr="0" upright="1">
                  <a:noAutofit/>
                </a:bodyPr>
                <a:lstStyle/>
                <a:p>
                  <a:pPr algn="ctr" rtl="1">
                    <a:spcAft>
                      <a:spcPts val="0"/>
                    </a:spcAft>
                  </a:pPr>
                  <a:r>
                    <a:rPr lang="en-US" sz="1400" dirty="0" smtClean="0">
                      <a:effectLst/>
                      <a:latin typeface="Times New Roman"/>
                      <a:ea typeface="Calibri"/>
                      <a:cs typeface="+mj-cs"/>
                    </a:rPr>
                    <a:t>Push Particles According to Lorentz force</a:t>
                  </a:r>
                  <a:endParaRPr lang="en-US" sz="1400" dirty="0">
                    <a:effectLst/>
                    <a:latin typeface="Times New Roman"/>
                    <a:ea typeface="Times New Roman"/>
                    <a:cs typeface="+mj-cs"/>
                  </a:endParaRPr>
                </a:p>
                <a:p>
                  <a:pPr algn="ctr" rtl="1">
                    <a:spcAft>
                      <a:spcPts val="0"/>
                    </a:spcAft>
                  </a:pPr>
                  <a14:m>
                    <m:oMath xmlns:m="http://schemas.openxmlformats.org/officeDocument/2006/math">
                      <m:f>
                        <m:fPr>
                          <m:ctrlPr>
                            <a:rPr lang="en-US" sz="1400" i="1">
                              <a:effectLst/>
                              <a:latin typeface="Cambria Math"/>
                              <a:ea typeface="Calibri"/>
                              <a:cs typeface="+mj-cs"/>
                            </a:rPr>
                          </m:ctrlPr>
                        </m:fPr>
                        <m:num>
                          <m:r>
                            <a:rPr lang="en-US" sz="1400" i="1">
                              <a:effectLst/>
                              <a:latin typeface="Cambria Math"/>
                              <a:ea typeface="Calibri"/>
                              <a:cs typeface="+mj-cs"/>
                            </a:rPr>
                            <m:t>𝑑</m:t>
                          </m:r>
                          <m:r>
                            <a:rPr lang="en-US" sz="1400" i="1">
                              <a:effectLst/>
                              <a:latin typeface="Cambria Math"/>
                              <a:ea typeface="Calibri"/>
                              <a:cs typeface="+mj-cs"/>
                            </a:rPr>
                            <m:t>𝛾</m:t>
                          </m:r>
                          <m:r>
                            <a:rPr lang="en-US" sz="1400" i="1">
                              <a:effectLst/>
                              <a:latin typeface="Cambria Math"/>
                              <a:ea typeface="Calibri"/>
                              <a:cs typeface="+mj-cs"/>
                            </a:rPr>
                            <m:t>𝑚</m:t>
                          </m:r>
                          <m:r>
                            <a:rPr lang="en-US" sz="1400" b="1" i="1">
                              <a:effectLst/>
                              <a:latin typeface="Cambria Math"/>
                              <a:ea typeface="Calibri"/>
                              <a:cs typeface="+mj-cs"/>
                            </a:rPr>
                            <m:t>𝒗</m:t>
                          </m:r>
                        </m:num>
                        <m:den>
                          <m:r>
                            <a:rPr lang="en-US" sz="1400" i="1">
                              <a:effectLst/>
                              <a:latin typeface="Cambria Math"/>
                              <a:ea typeface="Calibri"/>
                              <a:cs typeface="+mj-cs"/>
                            </a:rPr>
                            <m:t>𝑑𝑡</m:t>
                          </m:r>
                        </m:den>
                      </m:f>
                      <m:r>
                        <a:rPr lang="en-US" sz="1400" i="1">
                          <a:effectLst/>
                          <a:latin typeface="Cambria Math"/>
                          <a:ea typeface="Calibri"/>
                          <a:cs typeface="+mj-cs"/>
                        </a:rPr>
                        <m:t>=</m:t>
                      </m:r>
                      <m:r>
                        <a:rPr lang="en-US" sz="1400" i="1">
                          <a:effectLst/>
                          <a:latin typeface="Cambria Math"/>
                          <a:ea typeface="Calibri"/>
                          <a:cs typeface="+mj-cs"/>
                        </a:rPr>
                        <m:t>𝑞</m:t>
                      </m:r>
                      <m:r>
                        <a:rPr lang="en-US" sz="1400" i="1">
                          <a:effectLst/>
                          <a:latin typeface="Cambria Math"/>
                          <a:ea typeface="Calibri"/>
                          <a:cs typeface="+mj-cs"/>
                        </a:rPr>
                        <m:t>(</m:t>
                      </m:r>
                      <m:r>
                        <a:rPr lang="en-US" sz="1400" b="1" i="1">
                          <a:effectLst/>
                          <a:latin typeface="Cambria Math"/>
                          <a:ea typeface="Calibri"/>
                          <a:cs typeface="+mj-cs"/>
                        </a:rPr>
                        <m:t>𝑬</m:t>
                      </m:r>
                      <m:r>
                        <a:rPr lang="en-US" sz="1400" i="1">
                          <a:effectLst/>
                          <a:latin typeface="Cambria Math"/>
                          <a:ea typeface="Calibri"/>
                          <a:cs typeface="+mj-cs"/>
                        </a:rPr>
                        <m:t>+</m:t>
                      </m:r>
                      <m:r>
                        <a:rPr lang="en-US" sz="1400" b="1" i="1">
                          <a:effectLst/>
                          <a:latin typeface="Cambria Math"/>
                          <a:ea typeface="Calibri"/>
                          <a:cs typeface="+mj-cs"/>
                        </a:rPr>
                        <m:t>𝒗</m:t>
                      </m:r>
                      <m:r>
                        <a:rPr lang="en-US" sz="1400" i="1">
                          <a:effectLst/>
                          <a:latin typeface="Cambria Math"/>
                          <a:ea typeface="Calibri"/>
                          <a:cs typeface="+mj-cs"/>
                        </a:rPr>
                        <m:t>×</m:t>
                      </m:r>
                      <m:r>
                        <a:rPr lang="en-US" sz="1400" b="1" i="1">
                          <a:effectLst/>
                          <a:latin typeface="Cambria Math"/>
                          <a:ea typeface="Calibri"/>
                          <a:cs typeface="+mj-cs"/>
                        </a:rPr>
                        <m:t>𝑩</m:t>
                      </m:r>
                      <m:r>
                        <a:rPr lang="en-US" sz="1400" i="1">
                          <a:effectLst/>
                          <a:latin typeface="Cambria Math"/>
                          <a:ea typeface="Calibri"/>
                          <a:cs typeface="+mj-cs"/>
                        </a:rPr>
                        <m:t>)</m:t>
                      </m:r>
                    </m:oMath>
                  </a14:m>
                  <a:r>
                    <a:rPr lang="en-US" sz="1400" dirty="0">
                      <a:effectLst/>
                      <a:latin typeface="Times New Roman"/>
                      <a:ea typeface="Calibri"/>
                      <a:cs typeface="+mj-cs"/>
                    </a:rPr>
                    <a:t> </a:t>
                  </a:r>
                  <a:r>
                    <a:rPr lang="he-IL" sz="1400" dirty="0">
                      <a:effectLst/>
                      <a:latin typeface="Times New Roman"/>
                      <a:ea typeface="Calibri"/>
                      <a:cs typeface="+mj-cs"/>
                    </a:rPr>
                    <a:t> </a:t>
                  </a:r>
                  <a:endParaRPr lang="en-US" sz="1400" dirty="0">
                    <a:effectLst/>
                    <a:latin typeface="Times New Roman"/>
                    <a:ea typeface="Times New Roman"/>
                    <a:cs typeface="+mj-cs"/>
                  </a:endParaRPr>
                </a:p>
              </p:txBody>
            </p:sp>
          </mc:Choice>
          <mc:Fallback xmlns="">
            <p:sp>
              <p:nvSpPr>
                <p:cNvPr id="7" name="Rectangle 6"/>
                <p:cNvSpPr>
                  <a:spLocks noRot="1" noChangeAspect="1" noMove="1" noResize="1" noEditPoints="1" noAdjustHandles="1" noChangeArrowheads="1" noChangeShapeType="1" noTextEdit="1"/>
                </p:cNvSpPr>
                <p:nvPr/>
              </p:nvSpPr>
              <p:spPr bwMode="auto">
                <a:xfrm>
                  <a:off x="-943929" y="16654231"/>
                  <a:ext cx="5265926" cy="2766688"/>
                </a:xfrm>
                <a:prstGeom prst="rect">
                  <a:avLst/>
                </a:prstGeom>
                <a:blipFill rotWithShape="1">
                  <a:blip r:embed="rId6"/>
                  <a:stretch>
                    <a:fillRect/>
                  </a:stretch>
                </a:blipFill>
                <a:ln w="25400">
                  <a:solidFill>
                    <a:schemeClr val="bg2">
                      <a:lumMod val="50000"/>
                    </a:schemeClr>
                  </a:solidFill>
                  <a:miter lim="800000"/>
                  <a:headEnd/>
                  <a:tailEnd/>
                </a:ln>
              </p:spPr>
              <p:txBody>
                <a:bodyPr/>
                <a:lstStyle/>
                <a:p>
                  <a:r>
                    <a:rPr lang="en-US">
                      <a:noFill/>
                    </a:rPr>
                    <a:t> </a:t>
                  </a:r>
                </a:p>
              </p:txBody>
            </p:sp>
          </mc:Fallback>
        </mc:AlternateContent>
        <p:cxnSp>
          <p:nvCxnSpPr>
            <p:cNvPr id="8" name="Straight Arrow Connector 7"/>
            <p:cNvCxnSpPr>
              <a:cxnSpLocks noChangeShapeType="1"/>
            </p:cNvCxnSpPr>
            <p:nvPr/>
          </p:nvCxnSpPr>
          <p:spPr bwMode="auto">
            <a:xfrm flipH="1">
              <a:off x="-2328780" y="11006772"/>
              <a:ext cx="1713" cy="561162"/>
            </a:xfrm>
            <a:prstGeom prst="straightConnector1">
              <a:avLst/>
            </a:prstGeom>
            <a:noFill/>
            <a:ln w="25400">
              <a:solidFill>
                <a:srgbClr val="FF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 name="Straight Arrow Connector 8"/>
            <p:cNvCxnSpPr>
              <a:cxnSpLocks noChangeShapeType="1"/>
            </p:cNvCxnSpPr>
            <p:nvPr/>
          </p:nvCxnSpPr>
          <p:spPr bwMode="auto">
            <a:xfrm>
              <a:off x="341582" y="14899966"/>
              <a:ext cx="1348311" cy="1716338"/>
            </a:xfrm>
            <a:prstGeom prst="straightConnector1">
              <a:avLst/>
            </a:prstGeom>
            <a:noFill/>
            <a:ln w="25400">
              <a:solidFill>
                <a:srgbClr val="FF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 name="Straight Arrow Connector 9"/>
            <p:cNvCxnSpPr>
              <a:cxnSpLocks noChangeShapeType="1"/>
            </p:cNvCxnSpPr>
            <p:nvPr/>
          </p:nvCxnSpPr>
          <p:spPr bwMode="auto">
            <a:xfrm flipH="1">
              <a:off x="-3933165" y="17848829"/>
              <a:ext cx="2952985" cy="5674"/>
            </a:xfrm>
            <a:prstGeom prst="straightConnector1">
              <a:avLst/>
            </a:prstGeom>
            <a:noFill/>
            <a:ln w="25400">
              <a:solidFill>
                <a:srgbClr val="FF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 name="Straight Arrow Connector 10"/>
            <p:cNvCxnSpPr>
              <a:cxnSpLocks noChangeShapeType="1"/>
            </p:cNvCxnSpPr>
            <p:nvPr/>
          </p:nvCxnSpPr>
          <p:spPr bwMode="auto">
            <a:xfrm flipV="1">
              <a:off x="-6601528" y="14899966"/>
              <a:ext cx="1604100" cy="1792194"/>
            </a:xfrm>
            <a:prstGeom prst="straightConnector1">
              <a:avLst/>
            </a:prstGeom>
            <a:noFill/>
            <a:ln w="25400">
              <a:solidFill>
                <a:srgbClr val="FF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2" name="Rectangle 11"/>
            <p:cNvSpPr>
              <a:spLocks noChangeArrowheads="1"/>
            </p:cNvSpPr>
            <p:nvPr/>
          </p:nvSpPr>
          <p:spPr bwMode="auto">
            <a:xfrm>
              <a:off x="-4937589" y="11567935"/>
              <a:ext cx="5264498" cy="1291361"/>
            </a:xfrm>
            <a:prstGeom prst="rect">
              <a:avLst/>
            </a:prstGeom>
            <a:solidFill>
              <a:schemeClr val="lt1">
                <a:lumMod val="100000"/>
                <a:lumOff val="0"/>
              </a:schemeClr>
            </a:solidFill>
            <a:ln w="25400">
              <a:solidFill>
                <a:schemeClr val="bg2">
                  <a:lumMod val="50000"/>
                </a:schemeClr>
              </a:solidFill>
              <a:miter lim="800000"/>
              <a:headEnd/>
              <a:tailEnd/>
            </a:ln>
          </p:spPr>
          <p:txBody>
            <a:bodyPr rot="0" vert="horz" wrap="square" lIns="91440" tIns="45720" rIns="91440" bIns="45720" anchor="ctr" anchorCtr="0" upright="1">
              <a:noAutofit/>
            </a:bodyPr>
            <a:lstStyle/>
            <a:p>
              <a:pPr algn="ctr" rtl="1">
                <a:lnSpc>
                  <a:spcPct val="115000"/>
                </a:lnSpc>
                <a:spcAft>
                  <a:spcPts val="0"/>
                </a:spcAft>
              </a:pPr>
              <a:r>
                <a:rPr lang="en-US" sz="1400" dirty="0">
                  <a:effectLst/>
                  <a:latin typeface="Times New Roman"/>
                  <a:ea typeface="Calibri"/>
                  <a:cs typeface="+mj-cs"/>
                </a:rPr>
                <a:t>Launch </a:t>
              </a:r>
              <a:r>
                <a:rPr lang="en-US" sz="1400" dirty="0" smtClean="0">
                  <a:effectLst/>
                  <a:latin typeface="Times New Roman"/>
                  <a:ea typeface="Calibri"/>
                  <a:cs typeface="+mj-cs"/>
                </a:rPr>
                <a:t>a Pulse </a:t>
              </a:r>
              <a:r>
                <a:rPr lang="en-US" sz="1400" dirty="0">
                  <a:effectLst/>
                  <a:latin typeface="Times New Roman"/>
                  <a:ea typeface="Calibri"/>
                  <a:cs typeface="+mj-cs"/>
                </a:rPr>
                <a:t>on the Simulation </a:t>
              </a:r>
              <a:r>
                <a:rPr lang="en-US" sz="1400" dirty="0" smtClean="0">
                  <a:effectLst/>
                  <a:latin typeface="Times New Roman"/>
                  <a:ea typeface="Calibri"/>
                  <a:cs typeface="+mj-cs"/>
                </a:rPr>
                <a:t>Edge</a:t>
              </a:r>
              <a:r>
                <a:rPr lang="he-IL" sz="1400" dirty="0">
                  <a:effectLst/>
                  <a:latin typeface="Times New Roman"/>
                  <a:ea typeface="Calibri"/>
                  <a:cs typeface="+mj-cs"/>
                </a:rPr>
                <a:t> </a:t>
              </a:r>
              <a:endParaRPr lang="en-US" sz="1400" dirty="0">
                <a:effectLst/>
                <a:latin typeface="Times New Roman"/>
                <a:ea typeface="Times New Roman"/>
                <a:cs typeface="+mj-cs"/>
              </a:endParaRPr>
            </a:p>
          </p:txBody>
        </p:sp>
        <p:cxnSp>
          <p:nvCxnSpPr>
            <p:cNvPr id="13" name="Straight Arrow Connector 12"/>
            <p:cNvCxnSpPr>
              <a:cxnSpLocks noChangeShapeType="1"/>
            </p:cNvCxnSpPr>
            <p:nvPr/>
          </p:nvCxnSpPr>
          <p:spPr bwMode="auto">
            <a:xfrm flipH="1">
              <a:off x="-2332491" y="12897224"/>
              <a:ext cx="3711" cy="629851"/>
            </a:xfrm>
            <a:prstGeom prst="straightConnector1">
              <a:avLst/>
            </a:prstGeom>
            <a:noFill/>
            <a:ln w="25400">
              <a:solidFill>
                <a:srgbClr val="FF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4" name="Rectangle 13"/>
            <p:cNvSpPr>
              <a:spLocks noChangeArrowheads="1"/>
            </p:cNvSpPr>
            <p:nvPr/>
          </p:nvSpPr>
          <p:spPr bwMode="auto">
            <a:xfrm>
              <a:off x="-4961174" y="19586072"/>
              <a:ext cx="5264498" cy="2111649"/>
            </a:xfrm>
            <a:prstGeom prst="rect">
              <a:avLst/>
            </a:prstGeom>
            <a:solidFill>
              <a:schemeClr val="lt1">
                <a:lumMod val="100000"/>
                <a:lumOff val="0"/>
              </a:schemeClr>
            </a:solidFill>
            <a:ln w="25400">
              <a:solidFill>
                <a:schemeClr val="bg2">
                  <a:lumMod val="50000"/>
                </a:schemeClr>
              </a:solidFill>
              <a:miter lim="800000"/>
              <a:headEnd/>
              <a:tailEnd/>
            </a:ln>
          </p:spPr>
          <p:txBody>
            <a:bodyPr rot="0" vert="horz" wrap="square" lIns="91440" tIns="45720" rIns="91440" bIns="45720" anchor="ctr" anchorCtr="0" upright="1">
              <a:noAutofit/>
            </a:bodyPr>
            <a:lstStyle/>
            <a:p>
              <a:pPr algn="ctr" rtl="1">
                <a:lnSpc>
                  <a:spcPct val="115000"/>
                </a:lnSpc>
                <a:spcAft>
                  <a:spcPts val="0"/>
                </a:spcAft>
              </a:pPr>
              <a:r>
                <a:rPr lang="en-US" sz="1400" dirty="0">
                  <a:effectLst/>
                  <a:latin typeface="Times New Roman"/>
                  <a:ea typeface="Calibri"/>
                  <a:cs typeface="+mj-cs"/>
                </a:rPr>
                <a:t>Analyze Spectrum of Outgoing </a:t>
              </a:r>
              <a:r>
                <a:rPr lang="en-US" sz="1400" dirty="0" smtClean="0">
                  <a:effectLst/>
                  <a:latin typeface="Times New Roman"/>
                  <a:ea typeface="Calibri"/>
                  <a:cs typeface="+mj-cs"/>
                </a:rPr>
                <a:t>Pulse </a:t>
              </a:r>
              <a:r>
                <a:rPr lang="en-US" sz="1400" dirty="0">
                  <a:effectLst/>
                  <a:latin typeface="Times New Roman"/>
                  <a:ea typeface="Calibri"/>
                  <a:cs typeface="+mj-cs"/>
                </a:rPr>
                <a:t>on the </a:t>
              </a:r>
              <a:r>
                <a:rPr lang="en-US" sz="1400" dirty="0" smtClean="0">
                  <a:effectLst/>
                  <a:latin typeface="Times New Roman"/>
                  <a:ea typeface="Calibri"/>
                  <a:cs typeface="+mj-cs"/>
                </a:rPr>
                <a:t>Edge</a:t>
              </a:r>
              <a:r>
                <a:rPr lang="he-IL" sz="1400" dirty="0">
                  <a:effectLst/>
                  <a:latin typeface="Times New Roman"/>
                  <a:ea typeface="Calibri"/>
                  <a:cs typeface="+mj-cs"/>
                </a:rPr>
                <a:t> </a:t>
              </a:r>
              <a:endParaRPr lang="en-US" sz="1400" dirty="0">
                <a:effectLst/>
                <a:latin typeface="Times New Roman"/>
                <a:ea typeface="Times New Roman"/>
                <a:cs typeface="+mj-cs"/>
              </a:endParaRPr>
            </a:p>
          </p:txBody>
        </p:sp>
        <p:cxnSp>
          <p:nvCxnSpPr>
            <p:cNvPr id="15" name="Straight Arrow Connector 14"/>
            <p:cNvCxnSpPr>
              <a:cxnSpLocks noChangeShapeType="1"/>
            </p:cNvCxnSpPr>
            <p:nvPr/>
          </p:nvCxnSpPr>
          <p:spPr bwMode="auto">
            <a:xfrm>
              <a:off x="-2327067" y="17848829"/>
              <a:ext cx="285" cy="1572089"/>
            </a:xfrm>
            <a:prstGeom prst="straightConnector1">
              <a:avLst/>
            </a:prstGeom>
            <a:noFill/>
            <a:ln w="25400">
              <a:solidFill>
                <a:srgbClr val="FF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6" name="AutoShape 16"/>
            <p:cNvSpPr>
              <a:spLocks noChangeArrowheads="1"/>
            </p:cNvSpPr>
            <p:nvPr/>
          </p:nvSpPr>
          <p:spPr bwMode="auto">
            <a:xfrm>
              <a:off x="-2792968" y="16654232"/>
              <a:ext cx="1060549" cy="1001373"/>
            </a:xfrm>
            <a:custGeom>
              <a:avLst/>
              <a:gdLst>
                <a:gd name="T0" fmla="*/ 6046366 w 21600"/>
                <a:gd name="T1" fmla="*/ 1430661 h 21600"/>
                <a:gd name="T2" fmla="*/ 529426 w 21600"/>
                <a:gd name="T3" fmla="*/ 2602518 h 21600"/>
                <a:gd name="T4" fmla="*/ 5100495 w 21600"/>
                <a:gd name="T5" fmla="*/ 1819117 h 21600"/>
                <a:gd name="T6" fmla="*/ 819869 w 21600"/>
                <a:gd name="T7" fmla="*/ 5218044 h 21600"/>
                <a:gd name="T8" fmla="*/ 541552 w 21600"/>
                <a:gd name="T9" fmla="*/ 3704737 h 21600"/>
                <a:gd name="T10" fmla="*/ 2399256 w 21600"/>
                <a:gd name="T11" fmla="*/ 3477972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6507" y="16604"/>
                  </a:moveTo>
                  <a:cubicBezTo>
                    <a:pt x="7750" y="17523"/>
                    <a:pt x="9254" y="18019"/>
                    <a:pt x="10800" y="18019"/>
                  </a:cubicBezTo>
                  <a:cubicBezTo>
                    <a:pt x="14786" y="18019"/>
                    <a:pt x="18019" y="14786"/>
                    <a:pt x="18019" y="10800"/>
                  </a:cubicBezTo>
                  <a:cubicBezTo>
                    <a:pt x="18019" y="6813"/>
                    <a:pt x="14786" y="3581"/>
                    <a:pt x="10800" y="3581"/>
                  </a:cubicBezTo>
                  <a:cubicBezTo>
                    <a:pt x="6813" y="3581"/>
                    <a:pt x="3581" y="6813"/>
                    <a:pt x="3581" y="10800"/>
                  </a:cubicBezTo>
                  <a:lnTo>
                    <a:pt x="0" y="10800"/>
                  </a:lnTo>
                  <a:cubicBezTo>
                    <a:pt x="0" y="4835"/>
                    <a:pt x="4835" y="0"/>
                    <a:pt x="10800" y="0"/>
                  </a:cubicBezTo>
                  <a:cubicBezTo>
                    <a:pt x="16764" y="0"/>
                    <a:pt x="21600" y="4835"/>
                    <a:pt x="21600" y="10800"/>
                  </a:cubicBezTo>
                  <a:cubicBezTo>
                    <a:pt x="21600" y="16764"/>
                    <a:pt x="16764" y="21600"/>
                    <a:pt x="10800" y="21600"/>
                  </a:cubicBezTo>
                  <a:cubicBezTo>
                    <a:pt x="8488" y="21600"/>
                    <a:pt x="6237" y="20858"/>
                    <a:pt x="4378" y="19483"/>
                  </a:cubicBezTo>
                  <a:lnTo>
                    <a:pt x="2772" y="21654"/>
                  </a:lnTo>
                  <a:lnTo>
                    <a:pt x="1831" y="15374"/>
                  </a:lnTo>
                  <a:lnTo>
                    <a:pt x="8112" y="14433"/>
                  </a:lnTo>
                  <a:lnTo>
                    <a:pt x="6507" y="16604"/>
                  </a:lnTo>
                  <a:close/>
                </a:path>
              </a:pathLst>
            </a:custGeom>
            <a:solidFill>
              <a:srgbClr val="FF0000"/>
            </a:solidFill>
            <a:ln w="38100">
              <a:solidFill>
                <a:schemeClr val="tx2">
                  <a:lumMod val="75000"/>
                  <a:lumOff val="0"/>
                </a:schemeClr>
              </a:solidFill>
              <a:miter lim="800000"/>
              <a:headEnd/>
              <a:tailEnd/>
            </a:ln>
            <a:effectLst>
              <a:outerShdw dist="28398" dir="3806097" algn="ctr" rotWithShape="0">
                <a:schemeClr val="accent3">
                  <a:lumMod val="50000"/>
                  <a:lumOff val="0"/>
                  <a:alpha val="50000"/>
                </a:schemeClr>
              </a:outerShdw>
            </a:effectLst>
          </p:spPr>
          <p:txBody>
            <a:bodyPr rot="0" vert="horz" wrap="square" lIns="91440" tIns="45720" rIns="91440" bIns="45720" anchor="t" anchorCtr="0" upright="1">
              <a:noAutofit/>
            </a:bodyPr>
            <a:lstStyle/>
            <a:p>
              <a:endParaRPr lang="en-US">
                <a:cs typeface="+mj-cs"/>
              </a:endParaRPr>
            </a:p>
          </p:txBody>
        </p:sp>
      </p:grpSp>
      <p:sp>
        <p:nvSpPr>
          <p:cNvPr id="19" name="Rectangle 18"/>
          <p:cNvSpPr/>
          <p:nvPr/>
        </p:nvSpPr>
        <p:spPr>
          <a:xfrm>
            <a:off x="148980" y="6522001"/>
            <a:ext cx="9307323" cy="276999"/>
          </a:xfrm>
          <a:prstGeom prst="rect">
            <a:avLst/>
          </a:prstGeom>
        </p:spPr>
        <p:txBody>
          <a:bodyPr wrap="square">
            <a:spAutoFit/>
          </a:bodyPr>
          <a:lstStyle/>
          <a:p>
            <a:pPr algn="just"/>
            <a:r>
              <a:rPr lang="en-US" sz="1200" dirty="0">
                <a:latin typeface="Times New Roman" pitchFamily="18" charset="0"/>
              </a:rPr>
              <a:t>A. </a:t>
            </a:r>
            <a:r>
              <a:rPr lang="en-US" sz="1200" dirty="0" err="1">
                <a:latin typeface="Times New Roman" pitchFamily="18" charset="0"/>
              </a:rPr>
              <a:t>Taflove</a:t>
            </a:r>
            <a:r>
              <a:rPr lang="en-US" sz="1200" dirty="0">
                <a:latin typeface="Times New Roman" pitchFamily="18" charset="0"/>
              </a:rPr>
              <a:t> and S. C. </a:t>
            </a:r>
            <a:r>
              <a:rPr lang="en-US" sz="1200" dirty="0" err="1">
                <a:latin typeface="Times New Roman" pitchFamily="18" charset="0"/>
              </a:rPr>
              <a:t>Hagness</a:t>
            </a:r>
            <a:r>
              <a:rPr lang="en-US" sz="1200" dirty="0">
                <a:latin typeface="Times New Roman" pitchFamily="18" charset="0"/>
              </a:rPr>
              <a:t>, </a:t>
            </a:r>
            <a:r>
              <a:rPr lang="en-US" sz="1200" i="1" dirty="0">
                <a:latin typeface="Times New Roman" pitchFamily="18" charset="0"/>
              </a:rPr>
              <a:t>Computational Electrodynamics: The Finite-Difference Time-Domain Method</a:t>
            </a:r>
            <a:r>
              <a:rPr lang="en-US" sz="1200" dirty="0">
                <a:latin typeface="Times New Roman" pitchFamily="18" charset="0"/>
              </a:rPr>
              <a:t>, 3rd ed., Norwood, MA (2005). </a:t>
            </a:r>
          </a:p>
        </p:txBody>
      </p:sp>
      <p:grpSp>
        <p:nvGrpSpPr>
          <p:cNvPr id="20" name="Group 19"/>
          <p:cNvGrpSpPr/>
          <p:nvPr/>
        </p:nvGrpSpPr>
        <p:grpSpPr>
          <a:xfrm>
            <a:off x="5335376" y="3609890"/>
            <a:ext cx="3629111" cy="2627422"/>
            <a:chOff x="4548052" y="3125851"/>
            <a:chExt cx="4344429" cy="2967445"/>
          </a:xfrm>
        </p:grpSpPr>
        <p:grpSp>
          <p:nvGrpSpPr>
            <p:cNvPr id="21" name="Group 20"/>
            <p:cNvGrpSpPr/>
            <p:nvPr/>
          </p:nvGrpSpPr>
          <p:grpSpPr>
            <a:xfrm>
              <a:off x="4548052" y="3125851"/>
              <a:ext cx="4344429" cy="2967445"/>
              <a:chOff x="4740498" y="3093965"/>
              <a:chExt cx="3647926" cy="2342874"/>
            </a:xfrm>
          </p:grpSpPr>
          <p:grpSp>
            <p:nvGrpSpPr>
              <p:cNvPr id="33" name="Group 32"/>
              <p:cNvGrpSpPr/>
              <p:nvPr/>
            </p:nvGrpSpPr>
            <p:grpSpPr>
              <a:xfrm>
                <a:off x="5004048" y="3429000"/>
                <a:ext cx="2916324" cy="1623174"/>
                <a:chOff x="5004048" y="3429000"/>
                <a:chExt cx="2916324" cy="1623174"/>
              </a:xfrm>
            </p:grpSpPr>
            <p:sp>
              <p:nvSpPr>
                <p:cNvPr id="87" name="Oval 86"/>
                <p:cNvSpPr/>
                <p:nvPr/>
              </p:nvSpPr>
              <p:spPr>
                <a:xfrm>
                  <a:off x="5004048" y="3429000"/>
                  <a:ext cx="108012" cy="108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5940152" y="3429000"/>
                  <a:ext cx="108012" cy="108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5004048" y="4184231"/>
                  <a:ext cx="108012" cy="108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5940152" y="4184231"/>
                  <a:ext cx="108012" cy="108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p:cNvCxnSpPr>
                  <a:stCxn id="87" idx="4"/>
                  <a:endCxn id="89" idx="0"/>
                </p:cNvCxnSpPr>
                <p:nvPr/>
              </p:nvCxnSpPr>
              <p:spPr>
                <a:xfrm>
                  <a:off x="5058054" y="3537012"/>
                  <a:ext cx="0" cy="647219"/>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87" idx="6"/>
                  <a:endCxn id="88" idx="2"/>
                </p:cNvCxnSpPr>
                <p:nvPr/>
              </p:nvCxnSpPr>
              <p:spPr>
                <a:xfrm>
                  <a:off x="5112060" y="3483006"/>
                  <a:ext cx="828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88" idx="4"/>
                  <a:endCxn id="90" idx="0"/>
                </p:cNvCxnSpPr>
                <p:nvPr/>
              </p:nvCxnSpPr>
              <p:spPr>
                <a:xfrm>
                  <a:off x="5994158" y="3537012"/>
                  <a:ext cx="0" cy="647219"/>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89" idx="6"/>
                  <a:endCxn id="90" idx="2"/>
                </p:cNvCxnSpPr>
                <p:nvPr/>
              </p:nvCxnSpPr>
              <p:spPr>
                <a:xfrm>
                  <a:off x="5112060" y="4238237"/>
                  <a:ext cx="828092" cy="0"/>
                </a:xfrm>
                <a:prstGeom prst="line">
                  <a:avLst/>
                </a:prstGeom>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5940152" y="3433700"/>
                  <a:ext cx="108012" cy="108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6876256" y="3433700"/>
                  <a:ext cx="108012" cy="108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5940152" y="4188931"/>
                  <a:ext cx="108012" cy="108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6876256" y="4188931"/>
                  <a:ext cx="108012" cy="108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9" name="Straight Connector 98"/>
                <p:cNvCxnSpPr>
                  <a:stCxn id="95" idx="4"/>
                  <a:endCxn id="97" idx="0"/>
                </p:cNvCxnSpPr>
                <p:nvPr/>
              </p:nvCxnSpPr>
              <p:spPr>
                <a:xfrm>
                  <a:off x="5994158" y="3541712"/>
                  <a:ext cx="0" cy="6472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95" idx="6"/>
                  <a:endCxn id="96" idx="2"/>
                </p:cNvCxnSpPr>
                <p:nvPr/>
              </p:nvCxnSpPr>
              <p:spPr>
                <a:xfrm>
                  <a:off x="6048164" y="3487706"/>
                  <a:ext cx="828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96" idx="4"/>
                  <a:endCxn id="98" idx="0"/>
                </p:cNvCxnSpPr>
                <p:nvPr/>
              </p:nvCxnSpPr>
              <p:spPr>
                <a:xfrm>
                  <a:off x="6930262" y="3541712"/>
                  <a:ext cx="0" cy="6472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97" idx="6"/>
                  <a:endCxn id="98" idx="2"/>
                </p:cNvCxnSpPr>
                <p:nvPr/>
              </p:nvCxnSpPr>
              <p:spPr>
                <a:xfrm>
                  <a:off x="6048164" y="4242937"/>
                  <a:ext cx="828092" cy="0"/>
                </a:xfrm>
                <a:prstGeom prst="line">
                  <a:avLst/>
                </a:prstGeom>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6876256" y="3429000"/>
                  <a:ext cx="108012" cy="108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7812360" y="3429000"/>
                  <a:ext cx="108012" cy="108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6876256" y="4184231"/>
                  <a:ext cx="108012" cy="108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7812360" y="4184231"/>
                  <a:ext cx="108012" cy="108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 name="Straight Connector 106"/>
                <p:cNvCxnSpPr>
                  <a:stCxn id="103" idx="4"/>
                  <a:endCxn id="105" idx="0"/>
                </p:cNvCxnSpPr>
                <p:nvPr/>
              </p:nvCxnSpPr>
              <p:spPr>
                <a:xfrm>
                  <a:off x="6930262" y="3537012"/>
                  <a:ext cx="0" cy="6472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103" idx="6"/>
                  <a:endCxn id="104" idx="2"/>
                </p:cNvCxnSpPr>
                <p:nvPr/>
              </p:nvCxnSpPr>
              <p:spPr>
                <a:xfrm>
                  <a:off x="6984268" y="3483006"/>
                  <a:ext cx="828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104" idx="4"/>
                  <a:endCxn id="106" idx="0"/>
                </p:cNvCxnSpPr>
                <p:nvPr/>
              </p:nvCxnSpPr>
              <p:spPr>
                <a:xfrm>
                  <a:off x="7866366" y="3537012"/>
                  <a:ext cx="0" cy="6472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105" idx="6"/>
                  <a:endCxn id="106" idx="2"/>
                </p:cNvCxnSpPr>
                <p:nvPr/>
              </p:nvCxnSpPr>
              <p:spPr>
                <a:xfrm>
                  <a:off x="6984268" y="4238237"/>
                  <a:ext cx="828092" cy="0"/>
                </a:xfrm>
                <a:prstGeom prst="line">
                  <a:avLst/>
                </a:prstGeom>
              </p:spPr>
              <p:style>
                <a:lnRef idx="1">
                  <a:schemeClr val="accent1"/>
                </a:lnRef>
                <a:fillRef idx="0">
                  <a:schemeClr val="accent1"/>
                </a:fillRef>
                <a:effectRef idx="0">
                  <a:schemeClr val="accent1"/>
                </a:effectRef>
                <a:fontRef idx="minor">
                  <a:schemeClr val="tx1"/>
                </a:fontRef>
              </p:style>
            </p:cxnSp>
            <p:sp>
              <p:nvSpPr>
                <p:cNvPr id="111" name="Oval 110"/>
                <p:cNvSpPr/>
                <p:nvPr/>
              </p:nvSpPr>
              <p:spPr>
                <a:xfrm>
                  <a:off x="5004048" y="4188931"/>
                  <a:ext cx="108012" cy="108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5940152" y="4188931"/>
                  <a:ext cx="108012" cy="108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5004048" y="4944162"/>
                  <a:ext cx="108012" cy="108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5940152" y="4944162"/>
                  <a:ext cx="108012" cy="108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 name="Straight Connector 114"/>
                <p:cNvCxnSpPr>
                  <a:stCxn id="111" idx="4"/>
                  <a:endCxn id="113" idx="0"/>
                </p:cNvCxnSpPr>
                <p:nvPr/>
              </p:nvCxnSpPr>
              <p:spPr>
                <a:xfrm>
                  <a:off x="5058054" y="4296943"/>
                  <a:ext cx="0" cy="6472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111" idx="6"/>
                  <a:endCxn id="112" idx="2"/>
                </p:cNvCxnSpPr>
                <p:nvPr/>
              </p:nvCxnSpPr>
              <p:spPr>
                <a:xfrm>
                  <a:off x="5112060" y="4242937"/>
                  <a:ext cx="828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112" idx="4"/>
                  <a:endCxn id="114" idx="0"/>
                </p:cNvCxnSpPr>
                <p:nvPr/>
              </p:nvCxnSpPr>
              <p:spPr>
                <a:xfrm>
                  <a:off x="5994158" y="4296943"/>
                  <a:ext cx="0" cy="6472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113" idx="6"/>
                  <a:endCxn id="114" idx="2"/>
                </p:cNvCxnSpPr>
                <p:nvPr/>
              </p:nvCxnSpPr>
              <p:spPr>
                <a:xfrm>
                  <a:off x="5112060" y="4998168"/>
                  <a:ext cx="828092" cy="0"/>
                </a:xfrm>
                <a:prstGeom prst="line">
                  <a:avLst/>
                </a:prstGeom>
              </p:spPr>
              <p:style>
                <a:lnRef idx="1">
                  <a:schemeClr val="accent1"/>
                </a:lnRef>
                <a:fillRef idx="0">
                  <a:schemeClr val="accent1"/>
                </a:fillRef>
                <a:effectRef idx="0">
                  <a:schemeClr val="accent1"/>
                </a:effectRef>
                <a:fontRef idx="minor">
                  <a:schemeClr val="tx1"/>
                </a:fontRef>
              </p:style>
            </p:cxnSp>
            <p:sp>
              <p:nvSpPr>
                <p:cNvPr id="119" name="Oval 118"/>
                <p:cNvSpPr/>
                <p:nvPr/>
              </p:nvSpPr>
              <p:spPr>
                <a:xfrm>
                  <a:off x="5940152" y="4184231"/>
                  <a:ext cx="108012" cy="108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6876256" y="4184231"/>
                  <a:ext cx="108012" cy="108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5940152" y="4939462"/>
                  <a:ext cx="108012" cy="108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6876256" y="4939462"/>
                  <a:ext cx="108012" cy="108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3" name="Straight Connector 122"/>
                <p:cNvCxnSpPr>
                  <a:stCxn id="119" idx="4"/>
                  <a:endCxn id="121" idx="0"/>
                </p:cNvCxnSpPr>
                <p:nvPr/>
              </p:nvCxnSpPr>
              <p:spPr>
                <a:xfrm>
                  <a:off x="5994158" y="4292243"/>
                  <a:ext cx="0" cy="6472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p:cNvCxnSpPr>
                  <a:stCxn id="119" idx="6"/>
                  <a:endCxn id="120" idx="2"/>
                </p:cNvCxnSpPr>
                <p:nvPr/>
              </p:nvCxnSpPr>
              <p:spPr>
                <a:xfrm>
                  <a:off x="6048164" y="4238237"/>
                  <a:ext cx="828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120" idx="4"/>
                  <a:endCxn id="122" idx="0"/>
                </p:cNvCxnSpPr>
                <p:nvPr/>
              </p:nvCxnSpPr>
              <p:spPr>
                <a:xfrm>
                  <a:off x="6930262" y="4292243"/>
                  <a:ext cx="0" cy="6472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121" idx="6"/>
                  <a:endCxn id="122" idx="2"/>
                </p:cNvCxnSpPr>
                <p:nvPr/>
              </p:nvCxnSpPr>
              <p:spPr>
                <a:xfrm>
                  <a:off x="6048164" y="4993468"/>
                  <a:ext cx="828092" cy="0"/>
                </a:xfrm>
                <a:prstGeom prst="line">
                  <a:avLst/>
                </a:prstGeom>
              </p:spPr>
              <p:style>
                <a:lnRef idx="1">
                  <a:schemeClr val="accent1"/>
                </a:lnRef>
                <a:fillRef idx="0">
                  <a:schemeClr val="accent1"/>
                </a:fillRef>
                <a:effectRef idx="0">
                  <a:schemeClr val="accent1"/>
                </a:effectRef>
                <a:fontRef idx="minor">
                  <a:schemeClr val="tx1"/>
                </a:fontRef>
              </p:style>
            </p:cxnSp>
            <p:sp>
              <p:nvSpPr>
                <p:cNvPr id="127" name="Oval 126"/>
                <p:cNvSpPr/>
                <p:nvPr/>
              </p:nvSpPr>
              <p:spPr>
                <a:xfrm>
                  <a:off x="6876256" y="4184231"/>
                  <a:ext cx="108012" cy="108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7812360" y="4184231"/>
                  <a:ext cx="108012" cy="108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6876256" y="4939462"/>
                  <a:ext cx="108012" cy="108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7812360" y="4939462"/>
                  <a:ext cx="108012" cy="108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1" name="Straight Connector 130"/>
                <p:cNvCxnSpPr>
                  <a:stCxn id="127" idx="4"/>
                  <a:endCxn id="129" idx="0"/>
                </p:cNvCxnSpPr>
                <p:nvPr/>
              </p:nvCxnSpPr>
              <p:spPr>
                <a:xfrm>
                  <a:off x="6930262" y="4292243"/>
                  <a:ext cx="0" cy="6472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127" idx="6"/>
                  <a:endCxn id="128" idx="2"/>
                </p:cNvCxnSpPr>
                <p:nvPr/>
              </p:nvCxnSpPr>
              <p:spPr>
                <a:xfrm>
                  <a:off x="6984268" y="4238237"/>
                  <a:ext cx="828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128" idx="4"/>
                  <a:endCxn id="130" idx="0"/>
                </p:cNvCxnSpPr>
                <p:nvPr/>
              </p:nvCxnSpPr>
              <p:spPr>
                <a:xfrm>
                  <a:off x="7866366" y="4292243"/>
                  <a:ext cx="0" cy="6472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129" idx="6"/>
                  <a:endCxn id="130" idx="2"/>
                </p:cNvCxnSpPr>
                <p:nvPr/>
              </p:nvCxnSpPr>
              <p:spPr>
                <a:xfrm>
                  <a:off x="6984268" y="4993468"/>
                  <a:ext cx="828092"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5472100" y="3813665"/>
                <a:ext cx="2916324" cy="1623174"/>
                <a:chOff x="5004048" y="3429000"/>
                <a:chExt cx="2916324" cy="1623174"/>
              </a:xfrm>
              <a:solidFill>
                <a:srgbClr val="FF0000"/>
              </a:solidFill>
            </p:grpSpPr>
            <p:sp>
              <p:nvSpPr>
                <p:cNvPr id="39" name="Oval 38"/>
                <p:cNvSpPr/>
                <p:nvPr/>
              </p:nvSpPr>
              <p:spPr>
                <a:xfrm>
                  <a:off x="5004048" y="3429000"/>
                  <a:ext cx="108012" cy="108012"/>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5940152" y="3429000"/>
                  <a:ext cx="108012" cy="108012"/>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004048" y="4184231"/>
                  <a:ext cx="108012" cy="108012"/>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940152" y="4184231"/>
                  <a:ext cx="108012" cy="108012"/>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stCxn id="39" idx="4"/>
                  <a:endCxn id="41" idx="0"/>
                </p:cNvCxnSpPr>
                <p:nvPr/>
              </p:nvCxnSpPr>
              <p:spPr>
                <a:xfrm>
                  <a:off x="5058054" y="3537012"/>
                  <a:ext cx="0" cy="647219"/>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39" idx="6"/>
                  <a:endCxn id="40" idx="2"/>
                </p:cNvCxnSpPr>
                <p:nvPr/>
              </p:nvCxnSpPr>
              <p:spPr>
                <a:xfrm>
                  <a:off x="5112060" y="3483006"/>
                  <a:ext cx="828092" cy="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40" idx="4"/>
                  <a:endCxn id="42" idx="0"/>
                </p:cNvCxnSpPr>
                <p:nvPr/>
              </p:nvCxnSpPr>
              <p:spPr>
                <a:xfrm>
                  <a:off x="5994158" y="3537012"/>
                  <a:ext cx="0" cy="647219"/>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41" idx="6"/>
                  <a:endCxn id="42" idx="2"/>
                </p:cNvCxnSpPr>
                <p:nvPr/>
              </p:nvCxnSpPr>
              <p:spPr>
                <a:xfrm>
                  <a:off x="5112060" y="4238237"/>
                  <a:ext cx="828092" cy="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5940152" y="3433700"/>
                  <a:ext cx="108012" cy="108012"/>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6876256" y="3433700"/>
                  <a:ext cx="108012" cy="108012"/>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5940152" y="4188931"/>
                  <a:ext cx="108012" cy="108012"/>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876256" y="4188931"/>
                  <a:ext cx="108012" cy="108012"/>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p:cNvCxnSpPr>
                  <a:stCxn id="47" idx="4"/>
                  <a:endCxn id="49" idx="0"/>
                </p:cNvCxnSpPr>
                <p:nvPr/>
              </p:nvCxnSpPr>
              <p:spPr>
                <a:xfrm>
                  <a:off x="5994158" y="3541712"/>
                  <a:ext cx="0" cy="647219"/>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7" idx="6"/>
                  <a:endCxn id="48" idx="2"/>
                </p:cNvCxnSpPr>
                <p:nvPr/>
              </p:nvCxnSpPr>
              <p:spPr>
                <a:xfrm>
                  <a:off x="6048164" y="3487706"/>
                  <a:ext cx="828092" cy="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48" idx="4"/>
                  <a:endCxn id="50" idx="0"/>
                </p:cNvCxnSpPr>
                <p:nvPr/>
              </p:nvCxnSpPr>
              <p:spPr>
                <a:xfrm>
                  <a:off x="6930262" y="3541712"/>
                  <a:ext cx="0" cy="647219"/>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49" idx="6"/>
                  <a:endCxn id="50" idx="2"/>
                </p:cNvCxnSpPr>
                <p:nvPr/>
              </p:nvCxnSpPr>
              <p:spPr>
                <a:xfrm>
                  <a:off x="6048164" y="4242937"/>
                  <a:ext cx="828092" cy="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6876256" y="3429000"/>
                  <a:ext cx="108012" cy="108012"/>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812360" y="3429000"/>
                  <a:ext cx="108012" cy="108012"/>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6876256" y="4184231"/>
                  <a:ext cx="108012" cy="108012"/>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7812360" y="4184231"/>
                  <a:ext cx="108012" cy="108012"/>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a:stCxn id="55" idx="4"/>
                  <a:endCxn id="57" idx="0"/>
                </p:cNvCxnSpPr>
                <p:nvPr/>
              </p:nvCxnSpPr>
              <p:spPr>
                <a:xfrm>
                  <a:off x="6930262" y="3537012"/>
                  <a:ext cx="0" cy="647219"/>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55" idx="6"/>
                  <a:endCxn id="56" idx="2"/>
                </p:cNvCxnSpPr>
                <p:nvPr/>
              </p:nvCxnSpPr>
              <p:spPr>
                <a:xfrm>
                  <a:off x="6984268" y="3483006"/>
                  <a:ext cx="828092" cy="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56" idx="4"/>
                  <a:endCxn id="58" idx="0"/>
                </p:cNvCxnSpPr>
                <p:nvPr/>
              </p:nvCxnSpPr>
              <p:spPr>
                <a:xfrm>
                  <a:off x="7866366" y="3537012"/>
                  <a:ext cx="0" cy="647219"/>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57" idx="6"/>
                  <a:endCxn id="58" idx="2"/>
                </p:cNvCxnSpPr>
                <p:nvPr/>
              </p:nvCxnSpPr>
              <p:spPr>
                <a:xfrm>
                  <a:off x="6984268" y="4238237"/>
                  <a:ext cx="828092" cy="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5004048" y="4188931"/>
                  <a:ext cx="108012" cy="108012"/>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940152" y="4188931"/>
                  <a:ext cx="108012" cy="108012"/>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5004048" y="4944162"/>
                  <a:ext cx="108012" cy="108012"/>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5940152" y="4944162"/>
                  <a:ext cx="108012" cy="108012"/>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a:stCxn id="63" idx="4"/>
                  <a:endCxn id="65" idx="0"/>
                </p:cNvCxnSpPr>
                <p:nvPr/>
              </p:nvCxnSpPr>
              <p:spPr>
                <a:xfrm>
                  <a:off x="5058054" y="4296943"/>
                  <a:ext cx="0" cy="647219"/>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63" idx="6"/>
                  <a:endCxn id="64" idx="2"/>
                </p:cNvCxnSpPr>
                <p:nvPr/>
              </p:nvCxnSpPr>
              <p:spPr>
                <a:xfrm>
                  <a:off x="5112060" y="4242937"/>
                  <a:ext cx="828092" cy="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64" idx="4"/>
                  <a:endCxn id="66" idx="0"/>
                </p:cNvCxnSpPr>
                <p:nvPr/>
              </p:nvCxnSpPr>
              <p:spPr>
                <a:xfrm>
                  <a:off x="5994158" y="4296943"/>
                  <a:ext cx="0" cy="647219"/>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5" idx="6"/>
                  <a:endCxn id="66" idx="2"/>
                </p:cNvCxnSpPr>
                <p:nvPr/>
              </p:nvCxnSpPr>
              <p:spPr>
                <a:xfrm>
                  <a:off x="5112060" y="4998168"/>
                  <a:ext cx="828092" cy="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71" name="Oval 70"/>
                <p:cNvSpPr/>
                <p:nvPr/>
              </p:nvSpPr>
              <p:spPr>
                <a:xfrm>
                  <a:off x="5940152" y="4184231"/>
                  <a:ext cx="108012" cy="108012"/>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6876256" y="4184231"/>
                  <a:ext cx="108012" cy="108012"/>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5940152" y="4939462"/>
                  <a:ext cx="108012" cy="108012"/>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6876256" y="4939462"/>
                  <a:ext cx="108012" cy="108012"/>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p:cNvCxnSpPr>
                  <a:stCxn id="71" idx="4"/>
                  <a:endCxn id="73" idx="0"/>
                </p:cNvCxnSpPr>
                <p:nvPr/>
              </p:nvCxnSpPr>
              <p:spPr>
                <a:xfrm>
                  <a:off x="5994158" y="4292243"/>
                  <a:ext cx="0" cy="647219"/>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71" idx="6"/>
                  <a:endCxn id="72" idx="2"/>
                </p:cNvCxnSpPr>
                <p:nvPr/>
              </p:nvCxnSpPr>
              <p:spPr>
                <a:xfrm>
                  <a:off x="6048164" y="4238237"/>
                  <a:ext cx="828092" cy="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72" idx="4"/>
                  <a:endCxn id="74" idx="0"/>
                </p:cNvCxnSpPr>
                <p:nvPr/>
              </p:nvCxnSpPr>
              <p:spPr>
                <a:xfrm>
                  <a:off x="6930262" y="4292243"/>
                  <a:ext cx="0" cy="647219"/>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73" idx="6"/>
                  <a:endCxn id="74" idx="2"/>
                </p:cNvCxnSpPr>
                <p:nvPr/>
              </p:nvCxnSpPr>
              <p:spPr>
                <a:xfrm>
                  <a:off x="6048164" y="4993468"/>
                  <a:ext cx="828092" cy="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a:off x="6876256" y="4184231"/>
                  <a:ext cx="108012" cy="108012"/>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7812360" y="4184231"/>
                  <a:ext cx="108012" cy="108012"/>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6876256" y="4939462"/>
                  <a:ext cx="108012" cy="108012"/>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7812360" y="4939462"/>
                  <a:ext cx="108012" cy="108012"/>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p:cNvCxnSpPr>
                  <a:stCxn id="79" idx="4"/>
                  <a:endCxn id="81" idx="0"/>
                </p:cNvCxnSpPr>
                <p:nvPr/>
              </p:nvCxnSpPr>
              <p:spPr>
                <a:xfrm>
                  <a:off x="6930262" y="4292243"/>
                  <a:ext cx="0" cy="647219"/>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79" idx="6"/>
                  <a:endCxn id="80" idx="2"/>
                </p:cNvCxnSpPr>
                <p:nvPr/>
              </p:nvCxnSpPr>
              <p:spPr>
                <a:xfrm>
                  <a:off x="6984268" y="4238237"/>
                  <a:ext cx="828092" cy="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80" idx="4"/>
                  <a:endCxn id="82" idx="0"/>
                </p:cNvCxnSpPr>
                <p:nvPr/>
              </p:nvCxnSpPr>
              <p:spPr>
                <a:xfrm>
                  <a:off x="7866366" y="4292243"/>
                  <a:ext cx="0" cy="647219"/>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81" idx="6"/>
                  <a:endCxn id="82" idx="2"/>
                </p:cNvCxnSpPr>
                <p:nvPr/>
              </p:nvCxnSpPr>
              <p:spPr>
                <a:xfrm>
                  <a:off x="6984268" y="4993468"/>
                  <a:ext cx="828092" cy="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4854312" y="3093965"/>
                <a:ext cx="450764" cy="369332"/>
              </a:xfrm>
              <a:prstGeom prst="rect">
                <a:avLst/>
              </a:prstGeom>
              <a:noFill/>
            </p:spPr>
            <p:txBody>
              <a:bodyPr wrap="none" rtlCol="0">
                <a:spAutoFit/>
              </a:bodyPr>
              <a:lstStyle/>
              <a:p>
                <a:r>
                  <a:rPr lang="en-US" dirty="0" smtClean="0">
                    <a:latin typeface="Times New Roman" pitchFamily="18" charset="0"/>
                    <a:cs typeface="Times New Roman" pitchFamily="18" charset="0"/>
                  </a:rPr>
                  <a:t>E</a:t>
                </a:r>
                <a:r>
                  <a:rPr lang="en-US" baseline="-25000" dirty="0" smtClean="0">
                    <a:latin typeface="Times New Roman" pitchFamily="18" charset="0"/>
                    <a:cs typeface="Times New Roman" pitchFamily="18" charset="0"/>
                  </a:rPr>
                  <a:t>i,j</a:t>
                </a:r>
                <a:endParaRPr lang="en-US" dirty="0">
                  <a:latin typeface="Times New Roman" pitchFamily="18" charset="0"/>
                  <a:cs typeface="Times New Roman" pitchFamily="18" charset="0"/>
                </a:endParaRPr>
              </a:p>
            </p:txBody>
          </p:sp>
          <p:sp>
            <p:nvSpPr>
              <p:cNvPr id="36" name="TextBox 35"/>
              <p:cNvSpPr txBox="1"/>
              <p:nvPr/>
            </p:nvSpPr>
            <p:spPr>
              <a:xfrm>
                <a:off x="5341906" y="3483006"/>
                <a:ext cx="476412" cy="369332"/>
              </a:xfrm>
              <a:prstGeom prst="rect">
                <a:avLst/>
              </a:prstGeom>
              <a:noFill/>
            </p:spPr>
            <p:txBody>
              <a:bodyPr wrap="none" rtlCol="0">
                <a:spAutoFit/>
              </a:bodyPr>
              <a:lstStyle/>
              <a:p>
                <a:r>
                  <a:rPr lang="en-US" dirty="0" smtClean="0">
                    <a:latin typeface="Times New Roman" pitchFamily="18" charset="0"/>
                    <a:cs typeface="Times New Roman" pitchFamily="18" charset="0"/>
                  </a:rPr>
                  <a:t>H</a:t>
                </a:r>
                <a:r>
                  <a:rPr lang="en-US" baseline="-25000" dirty="0" smtClean="0">
                    <a:latin typeface="Times New Roman" pitchFamily="18" charset="0"/>
                    <a:cs typeface="Times New Roman" pitchFamily="18" charset="0"/>
                  </a:rPr>
                  <a:t>i,j</a:t>
                </a:r>
                <a:endParaRPr lang="en-US" dirty="0">
                  <a:latin typeface="Times New Roman" pitchFamily="18" charset="0"/>
                  <a:cs typeface="Times New Roman" pitchFamily="18" charset="0"/>
                </a:endParaRPr>
              </a:p>
            </p:txBody>
          </p:sp>
          <p:sp>
            <p:nvSpPr>
              <p:cNvPr id="37" name="TextBox 36"/>
              <p:cNvSpPr txBox="1"/>
              <p:nvPr/>
            </p:nvSpPr>
            <p:spPr>
              <a:xfrm>
                <a:off x="6182822" y="3126452"/>
                <a:ext cx="678391" cy="369332"/>
              </a:xfrm>
              <a:prstGeom prst="rect">
                <a:avLst/>
              </a:prstGeom>
              <a:noFill/>
            </p:spPr>
            <p:txBody>
              <a:bodyPr wrap="none" rtlCol="0">
                <a:spAutoFit/>
              </a:bodyPr>
              <a:lstStyle/>
              <a:p>
                <a:r>
                  <a:rPr lang="en-US" dirty="0" smtClean="0">
                    <a:latin typeface="Times New Roman" pitchFamily="18" charset="0"/>
                    <a:cs typeface="Times New Roman" pitchFamily="18" charset="0"/>
                  </a:rPr>
                  <a:t>J</a:t>
                </a:r>
                <a:r>
                  <a:rPr lang="en-US" baseline="-25000" dirty="0" smtClean="0">
                    <a:latin typeface="Times New Roman" pitchFamily="18" charset="0"/>
                    <a:cs typeface="Times New Roman" pitchFamily="18" charset="0"/>
                  </a:rPr>
                  <a:t>x i+1,j</a:t>
                </a:r>
                <a:endParaRPr lang="en-US" dirty="0">
                  <a:latin typeface="Times New Roman" pitchFamily="18" charset="0"/>
                  <a:cs typeface="Times New Roman" pitchFamily="18" charset="0"/>
                </a:endParaRPr>
              </a:p>
            </p:txBody>
          </p:sp>
          <p:sp>
            <p:nvSpPr>
              <p:cNvPr id="38" name="TextBox 37"/>
              <p:cNvSpPr txBox="1"/>
              <p:nvPr/>
            </p:nvSpPr>
            <p:spPr>
              <a:xfrm>
                <a:off x="4740498" y="4421893"/>
                <a:ext cx="678391" cy="369332"/>
              </a:xfrm>
              <a:prstGeom prst="rect">
                <a:avLst/>
              </a:prstGeom>
              <a:noFill/>
            </p:spPr>
            <p:txBody>
              <a:bodyPr wrap="none" rtlCol="0">
                <a:spAutoFit/>
              </a:bodyPr>
              <a:lstStyle/>
              <a:p>
                <a:r>
                  <a:rPr lang="en-US" dirty="0" smtClean="0">
                    <a:latin typeface="Times New Roman" pitchFamily="18" charset="0"/>
                    <a:cs typeface="Times New Roman" pitchFamily="18" charset="0"/>
                  </a:rPr>
                  <a:t>J</a:t>
                </a:r>
                <a:r>
                  <a:rPr lang="en-US" baseline="-25000" dirty="0" smtClean="0">
                    <a:latin typeface="Times New Roman" pitchFamily="18" charset="0"/>
                    <a:cs typeface="Times New Roman" pitchFamily="18" charset="0"/>
                  </a:rPr>
                  <a:t>y i,j+1</a:t>
                </a:r>
                <a:endParaRPr lang="en-US" dirty="0">
                  <a:latin typeface="Times New Roman" pitchFamily="18" charset="0"/>
                  <a:cs typeface="Times New Roman" pitchFamily="18" charset="0"/>
                </a:endParaRPr>
              </a:p>
            </p:txBody>
          </p:sp>
        </p:grpSp>
        <p:pic>
          <p:nvPicPr>
            <p:cNvPr id="22" name="Picture 4" descr="https://encrypted-tbn0.gstatic.com/images?q=tbn:ANd9GcSbNpnz2fDeCQjtjmX-BkRpY24Aaz6wLHVycIvE9iYp_fEN1qV7"/>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80267" y="4157900"/>
              <a:ext cx="332804" cy="32258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https://encrypted-tbn3.gstatic.com/images?q=tbn:ANd9GcREHzVYPOCGI9WCVYFoAP0WXBYg65sY-tEKSm4pBJEHiyU_X72B"/>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10041" y="4512717"/>
              <a:ext cx="331528" cy="33152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https://encrypted-tbn2.gstatic.com/images?q=tbn:ANd9GcRu61DrJbSal_wwX_c7o9xFRvflYYrkCYB51Ea6hEcFb4cm_dSO"/>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68348" y="3681327"/>
              <a:ext cx="425438" cy="41237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https://encrypted-tbn0.gstatic.com/images?q=tbn:ANd9GcR3gPY_atdoQiuPE3bnxNrZnK8q31FdMBoC_9wb7e5bloaZq8hiNw"/>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92509" y="5137752"/>
              <a:ext cx="331528" cy="33152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2" descr="https://encrypted-tbn3.gstatic.com/images?q=tbn:ANd9GcQ_pJC35Cvebu2uG0sOy2kyJ44S3iLi_IOrmR2aixepRW-c30HF"/>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85672" y="5416253"/>
              <a:ext cx="379666" cy="37966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4" descr="https://encrypted-tbn0.gstatic.com/images?q=tbn:ANd9GcRCb6TnLL8qrkIcwHdjH7J7IKPhQSUV8G8Qbe3mjrtMi5znNFfA7w"/>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03518" y="5275572"/>
              <a:ext cx="324644" cy="28037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6" descr="https://encrypted-tbn1.gstatic.com/images?q=tbn:ANd9GcTlUd5VXUOVlZAfjdZwqKmJmcbSxR16wsRep4eKZf6Vi8yJOccz"/>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56412" y="4144138"/>
              <a:ext cx="386069" cy="38606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0" descr="https://encrypted-tbn0.gstatic.com/images?q=tbn:ANd9GcRCb6TnLL8qrkIcwHdjH7J7IKPhQSUV8G8Qbe3mjrtMi5znNFfA7w"/>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2696" y="5531730"/>
              <a:ext cx="403716" cy="34866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2" descr="https://encrypted-tbn2.gstatic.com/images?q=tbn:ANd9GcT6oXmtwkJmKbKyVcbfxh9aougpxb7lkNqoM-qaEYNWFCHHSWng"/>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30549" y="4949895"/>
              <a:ext cx="432864" cy="43286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4" descr="https://encrypted-tbn2.gstatic.com/images?q=tbn:ANd9GcT-4dqD6JffGwGfEx8d7r4eTXl7mPw-VHsDiXEZ1kqPiA8vTOMJ"/>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12561" y="4423651"/>
              <a:ext cx="351285" cy="35128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6" descr="https://encrypted-tbn1.gstatic.com/images?q=tbn:ANd9GcQwn1PogZwdePWtAoArsanwhiNqkhGXS0meO0zMiU3cxB4KBHpl"/>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05231" y="4590048"/>
              <a:ext cx="416191" cy="416191"/>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2" descr="http://www.blogcdn.com/www.engadget.com/media/2010/11/visiontek-killer-hd-5770-combo-gpu.jpg"/>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546" y="2568590"/>
            <a:ext cx="1753529" cy="1424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8133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344" y="44624"/>
            <a:ext cx="8229600" cy="1143000"/>
          </a:xfrm>
        </p:spPr>
        <p:txBody>
          <a:bodyPr/>
          <a:lstStyle/>
          <a:p>
            <a:r>
              <a:rPr lang="en-US" dirty="0">
                <a:latin typeface="Times New Roman" pitchFamily="18" charset="0"/>
                <a:cs typeface="Times New Roman" pitchFamily="18" charset="0"/>
              </a:rPr>
              <a:t>Relativistic  </a:t>
            </a:r>
            <a:r>
              <a:rPr lang="en-US" dirty="0" smtClean="0">
                <a:latin typeface="Times New Roman" pitchFamily="18" charset="0"/>
                <a:cs typeface="Times New Roman" pitchFamily="18" charset="0"/>
              </a:rPr>
              <a:t>self-focusing</a:t>
            </a:r>
            <a:endParaRPr lang="en-US" dirty="0"/>
          </a:p>
        </p:txBody>
      </p:sp>
      <p:pic>
        <p:nvPicPr>
          <p:cNvPr id="8" name="Picture 3" descr="C:\Users\Kopfer\Google Drive\poster graphs\rel fil.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44520" y="2855422"/>
            <a:ext cx="5047960" cy="3318083"/>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16"/>
          <p:cNvSpPr txBox="1">
            <a:spLocks/>
          </p:cNvSpPr>
          <p:nvPr/>
        </p:nvSpPr>
        <p:spPr>
          <a:xfrm>
            <a:off x="1268603" y="1866629"/>
            <a:ext cx="6763942" cy="613500"/>
          </a:xfrm>
          <a:prstGeom prst="rect">
            <a:avLst/>
          </a:prstGeom>
        </p:spPr>
        <p:txBody>
          <a:bodyPr/>
          <a:lstStyle>
            <a:lvl1pPr marL="1697355" indent="-1697355" algn="l" defTabSz="4526280" rtl="0" eaLnBrk="1" latinLnBrk="0" hangingPunct="1">
              <a:spcBef>
                <a:spcPct val="20000"/>
              </a:spcBef>
              <a:buFont typeface="Arial" pitchFamily="34" charset="0"/>
              <a:buChar char="•"/>
              <a:defRPr sz="15800" kern="1200">
                <a:solidFill>
                  <a:schemeClr val="tx1"/>
                </a:solidFill>
                <a:latin typeface="+mn-lt"/>
                <a:ea typeface="+mn-ea"/>
                <a:cs typeface="+mn-cs"/>
              </a:defRPr>
            </a:lvl1pPr>
            <a:lvl2pPr marL="3677603" indent="-1414463" algn="l" defTabSz="4526280" rtl="0" eaLnBrk="1" latinLnBrk="0" hangingPunct="1">
              <a:spcBef>
                <a:spcPct val="20000"/>
              </a:spcBef>
              <a:buFont typeface="Arial" pitchFamily="34" charset="0"/>
              <a:buChar char="–"/>
              <a:defRPr sz="13900" kern="1200">
                <a:solidFill>
                  <a:schemeClr val="tx1"/>
                </a:solidFill>
                <a:latin typeface="+mn-lt"/>
                <a:ea typeface="+mn-ea"/>
                <a:cs typeface="+mn-cs"/>
              </a:defRPr>
            </a:lvl2pPr>
            <a:lvl3pPr marL="5657850" indent="-1131570" algn="l" defTabSz="4526280" rtl="0" eaLnBrk="1" latinLnBrk="0" hangingPunct="1">
              <a:spcBef>
                <a:spcPct val="20000"/>
              </a:spcBef>
              <a:buFont typeface="Arial" pitchFamily="34" charset="0"/>
              <a:buChar char="•"/>
              <a:defRPr sz="11900" kern="1200">
                <a:solidFill>
                  <a:schemeClr val="tx1"/>
                </a:solidFill>
                <a:latin typeface="+mn-lt"/>
                <a:ea typeface="+mn-ea"/>
                <a:cs typeface="+mn-cs"/>
              </a:defRPr>
            </a:lvl3pPr>
            <a:lvl4pPr marL="792099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4pPr>
            <a:lvl5pPr marL="1018413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5pPr>
            <a:lvl6pPr marL="1244727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6pPr>
            <a:lvl7pPr marL="1471041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7pPr>
            <a:lvl8pPr marL="1697355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8pPr>
            <a:lvl9pPr marL="19236690" indent="-1131570" algn="l" defTabSz="4526280" rtl="0" eaLnBrk="1" latinLnBrk="0" hangingPunct="1">
              <a:spcBef>
                <a:spcPct val="20000"/>
              </a:spcBef>
              <a:buFont typeface="Arial" pitchFamily="34" charset="0"/>
              <a:buChar char="•"/>
              <a:defRPr sz="9900" kern="1200">
                <a:solidFill>
                  <a:schemeClr val="tx1"/>
                </a:solidFill>
                <a:latin typeface="+mn-lt"/>
                <a:ea typeface="+mn-ea"/>
                <a:cs typeface="+mn-cs"/>
              </a:defRPr>
            </a:lvl9pPr>
          </a:lstStyle>
          <a:p>
            <a:pPr marL="0" indent="0">
              <a:buNone/>
            </a:pPr>
            <a:endParaRPr lang="en-US" sz="4000" dirty="0">
              <a:latin typeface="Times New Roman" pitchFamily="18" charset="0"/>
              <a:cs typeface="Times New Roman" pitchFamily="18" charset="0"/>
            </a:endParaRPr>
          </a:p>
        </p:txBody>
      </p:sp>
      <p:grpSp>
        <p:nvGrpSpPr>
          <p:cNvPr id="4" name="קבוצה 3"/>
          <p:cNvGrpSpPr/>
          <p:nvPr/>
        </p:nvGrpSpPr>
        <p:grpSpPr>
          <a:xfrm>
            <a:off x="13248" y="1040818"/>
            <a:ext cx="4198712" cy="5447850"/>
            <a:chOff x="13248" y="1264808"/>
            <a:chExt cx="3982688" cy="5223860"/>
          </a:xfrm>
        </p:grpSpPr>
        <p:pic>
          <p:nvPicPr>
            <p:cNvPr id="1026"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2424" y="3458005"/>
              <a:ext cx="3024336" cy="2618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6" y="1264808"/>
              <a:ext cx="3114739" cy="1817141"/>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13248" y="6027003"/>
              <a:ext cx="3982688" cy="461665"/>
            </a:xfrm>
            <a:prstGeom prst="rect">
              <a:avLst/>
            </a:prstGeom>
            <a:noFill/>
          </p:spPr>
          <p:txBody>
            <a:bodyPr wrap="square" rtlCol="0">
              <a:spAutoFit/>
            </a:bodyPr>
            <a:lstStyle/>
            <a:p>
              <a:r>
                <a:rPr lang="en-US" sz="1200" dirty="0">
                  <a:latin typeface="Times New Roman" pitchFamily="18" charset="0"/>
                </a:rPr>
                <a:t>A. Pukhov and J. </a:t>
              </a:r>
              <a:r>
                <a:rPr lang="en-US" sz="1200" dirty="0" smtClean="0">
                  <a:latin typeface="Times New Roman" pitchFamily="18" charset="0"/>
                </a:rPr>
                <a:t>Meyer-ter-Vehn, Phys</a:t>
              </a:r>
              <a:r>
                <a:rPr lang="en-US" sz="1200" dirty="0">
                  <a:latin typeface="Times New Roman" pitchFamily="18" charset="0"/>
                </a:rPr>
                <a:t>. Rev. </a:t>
              </a:r>
              <a:r>
                <a:rPr lang="en-US" sz="1200" dirty="0" err="1" smtClean="0">
                  <a:latin typeface="Times New Roman" pitchFamily="18" charset="0"/>
                </a:rPr>
                <a:t>Lett</a:t>
              </a:r>
              <a:r>
                <a:rPr lang="en-US" sz="1200" dirty="0" smtClean="0">
                  <a:latin typeface="Times New Roman" pitchFamily="18" charset="0"/>
                </a:rPr>
                <a:t>. 76, 3975 (</a:t>
              </a:r>
              <a:r>
                <a:rPr lang="en-US" sz="1200" dirty="0">
                  <a:latin typeface="Times New Roman" pitchFamily="18" charset="0"/>
                </a:rPr>
                <a:t>1996).</a:t>
              </a:r>
              <a:endParaRPr lang="en-US" sz="1200" dirty="0"/>
            </a:p>
          </p:txBody>
        </p:sp>
      </p:grpSp>
      <p:pic>
        <p:nvPicPr>
          <p:cNvPr id="3074" name="Picture 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81945" y="1040818"/>
            <a:ext cx="4949732" cy="1956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0" name="TextBox 9"/>
              <p:cNvSpPr txBox="1"/>
              <p:nvPr/>
            </p:nvSpPr>
            <p:spPr>
              <a:xfrm>
                <a:off x="3995936" y="6068873"/>
                <a:ext cx="5148064" cy="727700"/>
              </a:xfrm>
              <a:prstGeom prst="rect">
                <a:avLst/>
              </a:prstGeom>
              <a:noFill/>
            </p:spPr>
            <p:txBody>
              <a:bodyPr wrap="square" rtlCol="0">
                <a:spAutoFit/>
              </a:bodyPr>
              <a:lstStyle/>
              <a:p>
                <a:r>
                  <a:rPr lang="en-US" sz="1200" dirty="0">
                    <a:latin typeface="Times New Roman" pitchFamily="18" charset="0"/>
                    <a:cs typeface="Times New Roman" pitchFamily="18" charset="0"/>
                  </a:rPr>
                  <a:t>Simulation parameters: </a:t>
                </a:r>
                <a14:m>
                  <m:oMath xmlns:m="http://schemas.openxmlformats.org/officeDocument/2006/math">
                    <m:r>
                      <m:rPr>
                        <m:sty m:val="p"/>
                      </m:rPr>
                      <a:rPr lang="en-US" sz="1200" b="0" i="0" smtClean="0">
                        <a:latin typeface="Cambria Math"/>
                        <a:cs typeface="Times New Roman" pitchFamily="18" charset="0"/>
                      </a:rPr>
                      <m:t>I</m:t>
                    </m:r>
                    <m:r>
                      <a:rPr lang="en-US" sz="1200" b="0" i="0" smtClean="0">
                        <a:latin typeface="Cambria Math"/>
                        <a:cs typeface="Times New Roman" pitchFamily="18" charset="0"/>
                      </a:rPr>
                      <m:t>=</m:t>
                    </m:r>
                    <m:r>
                      <a:rPr lang="en-US" sz="1200" i="0">
                        <a:latin typeface="Cambria Math"/>
                      </a:rPr>
                      <m:t>1</m:t>
                    </m:r>
                    <m:r>
                      <a:rPr lang="en-US" sz="1200" b="0" i="0" smtClean="0">
                        <a:latin typeface="Cambria Math"/>
                      </a:rPr>
                      <m:t>.</m:t>
                    </m:r>
                    <m:r>
                      <a:rPr lang="en-US" sz="1200" b="0" i="0" smtClean="0">
                        <a:latin typeface="Cambria Math"/>
                      </a:rPr>
                      <m:t>5</m:t>
                    </m:r>
                    <m:r>
                      <a:rPr lang="en-US" sz="1200" i="0">
                        <a:latin typeface="Cambria Math"/>
                      </a:rPr>
                      <m:t>×</m:t>
                    </m:r>
                    <m:sSup>
                      <m:sSupPr>
                        <m:ctrlPr>
                          <a:rPr lang="en-US" sz="1200" i="1">
                            <a:latin typeface="Cambria Math"/>
                          </a:rPr>
                        </m:ctrlPr>
                      </m:sSupPr>
                      <m:e>
                        <m:r>
                          <a:rPr lang="en-US" sz="1200" i="0">
                            <a:latin typeface="Cambria Math"/>
                          </a:rPr>
                          <m:t>10</m:t>
                        </m:r>
                      </m:e>
                      <m:sup>
                        <m:r>
                          <a:rPr lang="en-US" sz="1200" i="0">
                            <a:latin typeface="Cambria Math"/>
                          </a:rPr>
                          <m:t>1</m:t>
                        </m:r>
                        <m:r>
                          <a:rPr lang="en-US" sz="1200" b="0" i="0" smtClean="0">
                            <a:latin typeface="Cambria Math"/>
                          </a:rPr>
                          <m:t>9</m:t>
                        </m:r>
                      </m:sup>
                    </m:sSup>
                    <m:r>
                      <a:rPr lang="en-US" sz="1200" b="0" i="1" smtClean="0">
                        <a:latin typeface="Cambria Math"/>
                      </a:rPr>
                      <m:t> </m:t>
                    </m:r>
                    <m:f>
                      <m:fPr>
                        <m:ctrlPr>
                          <a:rPr lang="en-US" sz="1200" i="1">
                            <a:latin typeface="Cambria Math"/>
                          </a:rPr>
                        </m:ctrlPr>
                      </m:fPr>
                      <m:num>
                        <m:r>
                          <m:rPr>
                            <m:sty m:val="p"/>
                          </m:rPr>
                          <a:rPr lang="en-US" sz="1200" i="0">
                            <a:latin typeface="Cambria Math"/>
                          </a:rPr>
                          <m:t>W</m:t>
                        </m:r>
                      </m:num>
                      <m:den>
                        <m:sSup>
                          <m:sSupPr>
                            <m:ctrlPr>
                              <a:rPr lang="en-US" sz="1200" i="1">
                                <a:latin typeface="Cambria Math"/>
                              </a:rPr>
                            </m:ctrlPr>
                          </m:sSupPr>
                          <m:e>
                            <m:r>
                              <m:rPr>
                                <m:sty m:val="p"/>
                              </m:rPr>
                              <a:rPr lang="en-US" sz="1200" i="0">
                                <a:latin typeface="Cambria Math"/>
                              </a:rPr>
                              <m:t>cm</m:t>
                            </m:r>
                          </m:e>
                          <m:sup>
                            <m:r>
                              <a:rPr lang="en-US" sz="1200" i="0">
                                <a:latin typeface="Cambria Math"/>
                              </a:rPr>
                              <m:t>2</m:t>
                            </m:r>
                          </m:sup>
                        </m:sSup>
                      </m:den>
                    </m:f>
                    <m:r>
                      <a:rPr lang="en-US" sz="1200" b="0" i="0" smtClean="0">
                        <a:latin typeface="Cambria Math"/>
                      </a:rPr>
                      <m:t> </m:t>
                    </m:r>
                  </m:oMath>
                </a14:m>
                <a:r>
                  <a:rPr lang="en-US" sz="1200" b="0" i="0" dirty="0" smtClean="0">
                    <a:latin typeface="Cambria Math"/>
                  </a:rPr>
                  <a:t>, </a:t>
                </a:r>
                <a14:m>
                  <m:oMath xmlns:m="http://schemas.openxmlformats.org/officeDocument/2006/math">
                    <m:r>
                      <m:rPr>
                        <m:sty m:val="p"/>
                      </m:rPr>
                      <a:rPr lang="en-US" sz="1200" i="0" smtClean="0">
                        <a:latin typeface="Cambria Math"/>
                        <a:ea typeface="Cambria Math"/>
                        <a:cs typeface="Times New Roman" pitchFamily="18" charset="0"/>
                      </a:rPr>
                      <m:t>τ</m:t>
                    </m:r>
                    <m:r>
                      <a:rPr lang="en-US" sz="1200" b="0" i="0" smtClean="0">
                        <a:latin typeface="Cambria Math"/>
                        <a:ea typeface="Cambria Math"/>
                        <a:cs typeface="Times New Roman" pitchFamily="18" charset="0"/>
                      </a:rPr>
                      <m:t>=</m:t>
                    </m:r>
                    <m:r>
                      <a:rPr lang="en-US" sz="1200" i="0">
                        <a:latin typeface="Cambria Math"/>
                      </a:rPr>
                      <m:t>20</m:t>
                    </m:r>
                    <m:r>
                      <a:rPr lang="en-US" sz="1200" b="0" i="0" smtClean="0">
                        <a:latin typeface="Cambria Math"/>
                      </a:rPr>
                      <m:t>0</m:t>
                    </m:r>
                    <m:r>
                      <a:rPr lang="en-US" sz="1200" b="0" i="0" smtClean="0">
                        <a:latin typeface="Cambria Math"/>
                      </a:rPr>
                      <m:t> </m:t>
                    </m:r>
                    <m:r>
                      <m:rPr>
                        <m:sty m:val="p"/>
                      </m:rPr>
                      <a:rPr lang="en-US" sz="1200" i="0">
                        <a:latin typeface="Cambria Math"/>
                      </a:rPr>
                      <m:t>fs</m:t>
                    </m:r>
                    <m:r>
                      <a:rPr lang="en-US" sz="1200" b="0" i="0" smtClean="0">
                        <a:latin typeface="Cambria Math"/>
                      </a:rPr>
                      <m:t>,</m:t>
                    </m:r>
                  </m:oMath>
                </a14:m>
                <a:r>
                  <a:rPr lang="en-US" sz="1200" dirty="0" smtClean="0">
                    <a:latin typeface="Times New Roman" pitchFamily="18" charset="0"/>
                    <a:cs typeface="Times New Roman" pitchFamily="18" charset="0"/>
                  </a:rPr>
                  <a:t> </a:t>
                </a:r>
                <a14:m>
                  <m:oMath xmlns:m="http://schemas.openxmlformats.org/officeDocument/2006/math">
                    <m:r>
                      <m:rPr>
                        <m:sty m:val="p"/>
                      </m:rPr>
                      <a:rPr lang="en-US" sz="1200" b="0" i="0" smtClean="0">
                        <a:latin typeface="Cambria Math"/>
                        <a:cs typeface="Times New Roman" pitchFamily="18" charset="0"/>
                      </a:rPr>
                      <m:t>n</m:t>
                    </m:r>
                    <m:r>
                      <a:rPr lang="en-US" sz="1200" b="0" i="0" smtClean="0">
                        <a:latin typeface="Cambria Math"/>
                        <a:cs typeface="Times New Roman" pitchFamily="18" charset="0"/>
                      </a:rPr>
                      <m:t>=</m:t>
                    </m:r>
                    <m:r>
                      <a:rPr lang="en-US" sz="1200" b="0" i="0" smtClean="0">
                        <a:latin typeface="Cambria Math"/>
                      </a:rPr>
                      <m:t>4</m:t>
                    </m:r>
                    <m:r>
                      <a:rPr lang="en-US" sz="1200" i="0">
                        <a:latin typeface="Cambria Math"/>
                      </a:rPr>
                      <m:t>×</m:t>
                    </m:r>
                    <m:sSup>
                      <m:sSupPr>
                        <m:ctrlPr>
                          <a:rPr lang="en-US" sz="1200" i="1">
                            <a:latin typeface="Cambria Math"/>
                          </a:rPr>
                        </m:ctrlPr>
                      </m:sSupPr>
                      <m:e>
                        <m:r>
                          <a:rPr lang="en-US" sz="1200" i="0">
                            <a:latin typeface="Cambria Math"/>
                          </a:rPr>
                          <m:t>10</m:t>
                        </m:r>
                      </m:e>
                      <m:sup>
                        <m:r>
                          <a:rPr lang="en-US" sz="1200" i="0">
                            <a:latin typeface="Cambria Math"/>
                          </a:rPr>
                          <m:t>2</m:t>
                        </m:r>
                        <m:r>
                          <a:rPr lang="en-US" sz="1200" b="0" i="0" smtClean="0">
                            <a:latin typeface="Cambria Math"/>
                          </a:rPr>
                          <m:t>5</m:t>
                        </m:r>
                      </m:sup>
                    </m:sSup>
                    <m:f>
                      <m:fPr>
                        <m:ctrlPr>
                          <a:rPr lang="en-US" sz="1200" i="1">
                            <a:latin typeface="Cambria Math"/>
                          </a:rPr>
                        </m:ctrlPr>
                      </m:fPr>
                      <m:num>
                        <m:r>
                          <m:rPr>
                            <m:sty m:val="p"/>
                          </m:rPr>
                          <a:rPr lang="en-US" sz="1200" i="0">
                            <a:latin typeface="Cambria Math"/>
                          </a:rPr>
                          <m:t>e</m:t>
                        </m:r>
                      </m:num>
                      <m:den>
                        <m:sSup>
                          <m:sSupPr>
                            <m:ctrlPr>
                              <a:rPr lang="en-US" sz="1200" i="1">
                                <a:latin typeface="Cambria Math"/>
                              </a:rPr>
                            </m:ctrlPr>
                          </m:sSupPr>
                          <m:e>
                            <m:r>
                              <m:rPr>
                                <m:sty m:val="p"/>
                              </m:rPr>
                              <a:rPr lang="en-US" sz="1200" i="0">
                                <a:latin typeface="Cambria Math"/>
                              </a:rPr>
                              <m:t>m</m:t>
                            </m:r>
                          </m:e>
                          <m:sup>
                            <m:r>
                              <a:rPr lang="en-US" sz="1200" i="0">
                                <a:latin typeface="Cambria Math"/>
                              </a:rPr>
                              <m:t>3</m:t>
                            </m:r>
                          </m:sup>
                        </m:sSup>
                      </m:den>
                    </m:f>
                  </m:oMath>
                </a14:m>
                <a:r>
                  <a:rPr lang="en-US" sz="1200" dirty="0" smtClean="0">
                    <a:latin typeface="Times New Roman" pitchFamily="18" charset="0"/>
                    <a:cs typeface="Times New Roman" pitchFamily="18" charset="0"/>
                  </a:rPr>
                  <a:t>  and </a:t>
                </a:r>
                <a14:m>
                  <m:oMath xmlns:m="http://schemas.openxmlformats.org/officeDocument/2006/math">
                    <m:sSub>
                      <m:sSubPr>
                        <m:ctrlPr>
                          <a:rPr lang="en-US" sz="1200" i="1" smtClean="0">
                            <a:latin typeface="Cambria Math"/>
                            <a:cs typeface="Times New Roman" pitchFamily="18" charset="0"/>
                          </a:rPr>
                        </m:ctrlPr>
                      </m:sSubPr>
                      <m:e>
                        <m:r>
                          <m:rPr>
                            <m:sty m:val="p"/>
                          </m:rPr>
                          <a:rPr lang="en-US" sz="1200" b="0" i="0" smtClean="0">
                            <a:latin typeface="Cambria Math"/>
                            <a:cs typeface="Times New Roman" pitchFamily="18" charset="0"/>
                          </a:rPr>
                          <m:t>w</m:t>
                        </m:r>
                      </m:e>
                      <m:sub>
                        <m:r>
                          <a:rPr lang="en-US" sz="1200" b="0" i="0" smtClean="0">
                            <a:latin typeface="Cambria Math"/>
                            <a:cs typeface="Times New Roman" pitchFamily="18" charset="0"/>
                          </a:rPr>
                          <m:t>0</m:t>
                        </m:r>
                      </m:sub>
                    </m:sSub>
                    <m:r>
                      <a:rPr lang="en-US" sz="1200" b="0" i="0" smtClean="0">
                        <a:latin typeface="Cambria Math"/>
                        <a:cs typeface="Times New Roman" pitchFamily="18" charset="0"/>
                      </a:rPr>
                      <m:t>=</m:t>
                    </m:r>
                    <m:r>
                      <a:rPr lang="en-US" sz="1200" b="0" i="0" smtClean="0">
                        <a:latin typeface="Cambria Math"/>
                      </a:rPr>
                      <m:t>3</m:t>
                    </m:r>
                    <m:r>
                      <a:rPr lang="en-US" sz="1200" b="0" i="0" smtClean="0">
                        <a:latin typeface="Cambria Math"/>
                      </a:rPr>
                      <m:t>.</m:t>
                    </m:r>
                    <m:r>
                      <a:rPr lang="en-US" sz="1200" b="0" i="0" smtClean="0">
                        <a:latin typeface="Cambria Math"/>
                      </a:rPr>
                      <m:t>5</m:t>
                    </m:r>
                    <m:r>
                      <a:rPr lang="en-US" sz="1200" b="0" i="0" smtClean="0">
                        <a:latin typeface="Cambria Math"/>
                      </a:rPr>
                      <m:t> </m:t>
                    </m:r>
                    <m:r>
                      <m:rPr>
                        <m:sty m:val="p"/>
                      </m:rPr>
                      <a:rPr lang="en-US" sz="1200" i="0">
                        <a:latin typeface="Cambria Math"/>
                      </a:rPr>
                      <m:t>μ</m:t>
                    </m:r>
                    <m:r>
                      <m:rPr>
                        <m:sty m:val="p"/>
                      </m:rPr>
                      <a:rPr lang="en-US" sz="1200" i="0">
                        <a:latin typeface="Cambria Math"/>
                      </a:rPr>
                      <m:t>m</m:t>
                    </m:r>
                  </m:oMath>
                </a14:m>
                <a:endParaRPr lang="en-US" sz="1200" dirty="0" smtClean="0">
                  <a:latin typeface="Times New Roman" pitchFamily="18" charset="0"/>
                  <a:cs typeface="Times New Roman" pitchFamily="18" charset="0"/>
                </a:endParaRPr>
              </a:p>
              <a:p>
                <a:pPr algn="ctr"/>
                <a:endParaRPr lang="en-US" sz="1200" dirty="0">
                  <a:latin typeface="Times New Roman" pitchFamily="18" charset="0"/>
                  <a:cs typeface="Times New Roman"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995936" y="6068873"/>
                <a:ext cx="5148064" cy="727700"/>
              </a:xfrm>
              <a:prstGeom prst="rect">
                <a:avLst/>
              </a:prstGeom>
              <a:blipFill rotWithShape="1">
                <a:blip r:embed="rId7"/>
                <a:stretch>
                  <a:fillRect l="-118"/>
                </a:stretch>
              </a:blipFill>
            </p:spPr>
            <p:txBody>
              <a:bodyPr/>
              <a:lstStyle/>
              <a:p>
                <a:r>
                  <a:rPr lang="en-US">
                    <a:noFill/>
                  </a:rPr>
                  <a:t> </a:t>
                </a:r>
              </a:p>
            </p:txBody>
          </p:sp>
        </mc:Fallback>
      </mc:AlternateContent>
    </p:spTree>
    <p:extLst>
      <p:ext uri="{BB962C8B-B14F-4D97-AF65-F5344CB8AC3E}">
        <p14:creationId xmlns:p14="http://schemas.microsoft.com/office/powerpoint/2010/main" val="374469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952" y="116632"/>
            <a:ext cx="8229600" cy="1143000"/>
          </a:xfrm>
        </p:spPr>
        <p:txBody>
          <a:bodyPr>
            <a:normAutofit/>
          </a:bodyPr>
          <a:lstStyle/>
          <a:p>
            <a:r>
              <a:rPr lang="en-US" dirty="0" smtClean="0">
                <a:latin typeface="Times New Roman" pitchFamily="18" charset="0"/>
                <a:cs typeface="Times New Roman" pitchFamily="18" charset="0"/>
              </a:rPr>
              <a:t>Single bubble regime</a:t>
            </a:r>
            <a:endParaRPr lang="en-US" dirty="0">
              <a:latin typeface="Times New Roman" pitchFamily="18" charset="0"/>
              <a:cs typeface="Times New Roman" pitchFamily="18" charset="0"/>
            </a:endParaRPr>
          </a:p>
        </p:txBody>
      </p:sp>
      <p:grpSp>
        <p:nvGrpSpPr>
          <p:cNvPr id="23" name="Group 22"/>
          <p:cNvGrpSpPr/>
          <p:nvPr/>
        </p:nvGrpSpPr>
        <p:grpSpPr>
          <a:xfrm>
            <a:off x="42407" y="1196752"/>
            <a:ext cx="4738513" cy="3116263"/>
            <a:chOff x="-18197884" y="25285004"/>
            <a:chExt cx="14094528" cy="10296259"/>
          </a:xfrm>
        </p:grpSpPr>
        <p:pic>
          <p:nvPicPr>
            <p:cNvPr id="25" name="Picture 2" descr="C:\Users\Kopfer\Google Drive\poster graphs\density.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197884" y="25285004"/>
              <a:ext cx="14094528" cy="10296259"/>
            </a:xfrm>
            <a:prstGeom prst="rect">
              <a:avLst/>
            </a:prstGeom>
            <a:noFill/>
            <a:extLst>
              <a:ext uri="{909E8E84-426E-40DD-AFC4-6F175D3DCCD1}">
                <a14:hiddenFill xmlns:a14="http://schemas.microsoft.com/office/drawing/2010/main">
                  <a:solidFill>
                    <a:srgbClr val="FFFFFF"/>
                  </a:solidFill>
                </a14:hiddenFill>
              </a:ext>
            </a:extLst>
          </p:spPr>
        </p:pic>
        <p:sp>
          <p:nvSpPr>
            <p:cNvPr id="26" name="Oval 25"/>
            <p:cNvSpPr/>
            <p:nvPr/>
          </p:nvSpPr>
          <p:spPr>
            <a:xfrm>
              <a:off x="-16496810" y="27034956"/>
              <a:ext cx="174171" cy="49036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Times New Roman" pitchFamily="18" charset="0"/>
                <a:cs typeface="Times New Roman" pitchFamily="18" charset="0"/>
              </a:endParaRPr>
            </a:p>
          </p:txBody>
        </p:sp>
        <p:sp>
          <p:nvSpPr>
            <p:cNvPr id="27" name="Oval 26"/>
            <p:cNvSpPr/>
            <p:nvPr/>
          </p:nvSpPr>
          <p:spPr>
            <a:xfrm>
              <a:off x="-9820297" y="27026007"/>
              <a:ext cx="174171" cy="49036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Times New Roman" pitchFamily="18" charset="0"/>
                <a:cs typeface="Times New Roman" pitchFamily="18" charset="0"/>
              </a:endParaRPr>
            </a:p>
          </p:txBody>
        </p:sp>
        <p:sp>
          <p:nvSpPr>
            <p:cNvPr id="28" name="Oval 27"/>
            <p:cNvSpPr/>
            <p:nvPr/>
          </p:nvSpPr>
          <p:spPr>
            <a:xfrm>
              <a:off x="-15153307" y="30858390"/>
              <a:ext cx="174171" cy="49036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Times New Roman" pitchFamily="18" charset="0"/>
                <a:cs typeface="Times New Roman" pitchFamily="18" charset="0"/>
              </a:endParaRPr>
            </a:p>
          </p:txBody>
        </p:sp>
        <p:sp>
          <p:nvSpPr>
            <p:cNvPr id="29" name="Oval 28"/>
            <p:cNvSpPr/>
            <p:nvPr/>
          </p:nvSpPr>
          <p:spPr>
            <a:xfrm>
              <a:off x="-7474188" y="30858390"/>
              <a:ext cx="174171" cy="49036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Times New Roman" pitchFamily="18" charset="0"/>
                <a:cs typeface="Times New Roman" pitchFamily="18" charset="0"/>
              </a:endParaRPr>
            </a:p>
          </p:txBody>
        </p:sp>
        <p:cxnSp>
          <p:nvCxnSpPr>
            <p:cNvPr id="30" name="Straight Arrow Connector 29"/>
            <p:cNvCxnSpPr/>
            <p:nvPr/>
          </p:nvCxnSpPr>
          <p:spPr>
            <a:xfrm flipH="1">
              <a:off x="-16084993" y="26001654"/>
              <a:ext cx="3528392" cy="1179222"/>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31" name="TextBox 30"/>
            <p:cNvSpPr txBox="1"/>
            <p:nvPr/>
          </p:nvSpPr>
          <p:spPr>
            <a:xfrm>
              <a:off x="-13795525" y="25285004"/>
              <a:ext cx="2928947" cy="877672"/>
            </a:xfrm>
            <a:prstGeom prst="rect">
              <a:avLst/>
            </a:prstGeom>
            <a:noFill/>
          </p:spPr>
          <p:txBody>
            <a:bodyPr wrap="none" rtlCol="0">
              <a:spAutoFit/>
            </a:bodyPr>
            <a:lstStyle/>
            <a:p>
              <a:r>
                <a:rPr lang="en-US" sz="1000" b="1" dirty="0" smtClean="0">
                  <a:solidFill>
                    <a:srgbClr val="FF0000"/>
                  </a:solidFill>
                  <a:latin typeface="Times New Roman" pitchFamily="18" charset="0"/>
                  <a:cs typeface="Times New Roman" pitchFamily="18" charset="0"/>
                </a:rPr>
                <a:t>Pulse position</a:t>
              </a:r>
              <a:endParaRPr lang="en-US" sz="1000" b="1" dirty="0">
                <a:solidFill>
                  <a:srgbClr val="FF0000"/>
                </a:solidFill>
                <a:latin typeface="Times New Roman" pitchFamily="18" charset="0"/>
                <a:cs typeface="Times New Roman" pitchFamily="18" charset="0"/>
              </a:endParaRPr>
            </a:p>
          </p:txBody>
        </p:sp>
        <p:cxnSp>
          <p:nvCxnSpPr>
            <p:cNvPr id="32" name="Straight Arrow Connector 31"/>
            <p:cNvCxnSpPr/>
            <p:nvPr/>
          </p:nvCxnSpPr>
          <p:spPr>
            <a:xfrm flipH="1">
              <a:off x="-8622402" y="29792469"/>
              <a:ext cx="1965564" cy="1064237"/>
            </a:xfrm>
            <a:prstGeom prst="straightConnector1">
              <a:avLst/>
            </a:prstGeom>
            <a:ln>
              <a:solidFill>
                <a:srgbClr val="C00000"/>
              </a:solidFill>
              <a:tailEnd type="arrow"/>
            </a:ln>
          </p:spPr>
          <p:style>
            <a:lnRef idx="3">
              <a:schemeClr val="accent2"/>
            </a:lnRef>
            <a:fillRef idx="0">
              <a:schemeClr val="accent2"/>
            </a:fillRef>
            <a:effectRef idx="2">
              <a:schemeClr val="accent2"/>
            </a:effectRef>
            <a:fontRef idx="minor">
              <a:schemeClr val="tx1"/>
            </a:fontRef>
          </p:style>
        </p:cxnSp>
        <p:sp>
          <p:nvSpPr>
            <p:cNvPr id="33" name="TextBox 32"/>
            <p:cNvSpPr txBox="1"/>
            <p:nvPr/>
          </p:nvSpPr>
          <p:spPr>
            <a:xfrm>
              <a:off x="-8567741" y="29124084"/>
              <a:ext cx="3821800" cy="877672"/>
            </a:xfrm>
            <a:prstGeom prst="rect">
              <a:avLst/>
            </a:prstGeom>
            <a:noFill/>
          </p:spPr>
          <p:txBody>
            <a:bodyPr wrap="none" rtlCol="0">
              <a:spAutoFit/>
            </a:bodyPr>
            <a:lstStyle/>
            <a:p>
              <a:r>
                <a:rPr lang="en-US" sz="1000" b="1" dirty="0" smtClean="0">
                  <a:solidFill>
                    <a:srgbClr val="FF0000"/>
                  </a:solidFill>
                  <a:latin typeface="Times New Roman" pitchFamily="18" charset="0"/>
                  <a:cs typeface="Times New Roman" pitchFamily="18" charset="0"/>
                </a:rPr>
                <a:t>Fast electron beam</a:t>
              </a:r>
              <a:endParaRPr lang="en-US" sz="1000" b="1" dirty="0">
                <a:solidFill>
                  <a:srgbClr val="FF0000"/>
                </a:solidFill>
                <a:latin typeface="Times New Roman" pitchFamily="18" charset="0"/>
                <a:cs typeface="Times New Roman" pitchFamily="18" charset="0"/>
              </a:endParaRPr>
            </a:p>
          </p:txBody>
        </p:sp>
      </p:grpSp>
      <mc:AlternateContent xmlns:mc="http://schemas.openxmlformats.org/markup-compatibility/2006" xmlns:a14="http://schemas.microsoft.com/office/drawing/2010/main">
        <mc:Choice Requires="a14">
          <p:sp>
            <p:nvSpPr>
              <p:cNvPr id="3" name="TextBox 2"/>
              <p:cNvSpPr txBox="1"/>
              <p:nvPr/>
            </p:nvSpPr>
            <p:spPr>
              <a:xfrm>
                <a:off x="4716016" y="1196752"/>
                <a:ext cx="4097544" cy="4901726"/>
              </a:xfrm>
              <a:prstGeom prst="rect">
                <a:avLst/>
              </a:prstGeom>
              <a:noFill/>
            </p:spPr>
            <p:txBody>
              <a:bodyPr wrap="square" rtlCol="0">
                <a:spAutoFit/>
              </a:bodyPr>
              <a:lstStyle/>
              <a:p>
                <a:pPr marL="285750" indent="-285750" algn="just" fontAlgn="base">
                  <a:spcBef>
                    <a:spcPct val="0"/>
                  </a:spcBef>
                  <a:spcAft>
                    <a:spcPct val="0"/>
                  </a:spcAft>
                  <a:buFont typeface="Arial" pitchFamily="34" charset="0"/>
                  <a:buChar char="•"/>
                </a:pPr>
                <a:r>
                  <a:rPr lang="en-US" dirty="0" smtClean="0">
                    <a:latin typeface="Times New Roman" pitchFamily="18" charset="0"/>
                    <a:ea typeface="Times New Roman" pitchFamily="18" charset="0"/>
                    <a:cs typeface="Times New Roman" pitchFamily="18" charset="0"/>
                  </a:rPr>
                  <a:t>Ponderomotive force “pushes” electrons forming </a:t>
                </a:r>
                <a:r>
                  <a:rPr lang="en-US" dirty="0">
                    <a:latin typeface="Times New Roman" pitchFamily="18" charset="0"/>
                    <a:ea typeface="Times New Roman" pitchFamily="18" charset="0"/>
                    <a:cs typeface="Times New Roman" pitchFamily="18" charset="0"/>
                  </a:rPr>
                  <a:t>a region nearly void of electrons (ion channel) </a:t>
                </a:r>
                <a:r>
                  <a:rPr lang="en-US" dirty="0" smtClean="0">
                    <a:latin typeface="Times New Roman" pitchFamily="18" charset="0"/>
                    <a:ea typeface="Times New Roman" pitchFamily="18" charset="0"/>
                    <a:cs typeface="Times New Roman" pitchFamily="18" charset="0"/>
                  </a:rPr>
                  <a:t>behind </a:t>
                </a:r>
                <a:r>
                  <a:rPr lang="en-US" dirty="0">
                    <a:latin typeface="Times New Roman" pitchFamily="18" charset="0"/>
                    <a:ea typeface="Times New Roman" pitchFamily="18" charset="0"/>
                    <a:cs typeface="Times New Roman" pitchFamily="18" charset="0"/>
                  </a:rPr>
                  <a:t>the laser </a:t>
                </a:r>
                <a:r>
                  <a:rPr lang="en-US" dirty="0" smtClean="0">
                    <a:latin typeface="Times New Roman" pitchFamily="18" charset="0"/>
                    <a:ea typeface="Times New Roman" pitchFamily="18" charset="0"/>
                    <a:cs typeface="Times New Roman" pitchFamily="18" charset="0"/>
                  </a:rPr>
                  <a:t>pulse</a:t>
                </a:r>
              </a:p>
              <a:p>
                <a:pPr algn="just" fontAlgn="base">
                  <a:spcBef>
                    <a:spcPct val="0"/>
                  </a:spcBef>
                  <a:spcAft>
                    <a:spcPct val="0"/>
                  </a:spcAft>
                </a:pPr>
                <a:endParaRPr lang="en-US" dirty="0" smtClean="0">
                  <a:latin typeface="Times New Roman" pitchFamily="18" charset="0"/>
                  <a:ea typeface="Times New Roman" pitchFamily="18" charset="0"/>
                  <a:cs typeface="Times New Roman" pitchFamily="18" charset="0"/>
                </a:endParaRPr>
              </a:p>
              <a:p>
                <a:pPr marL="285750" indent="-285750" algn="just" fontAlgn="base">
                  <a:spcBef>
                    <a:spcPct val="0"/>
                  </a:spcBef>
                  <a:spcAft>
                    <a:spcPct val="0"/>
                  </a:spcAft>
                  <a:buFont typeface="Arial" pitchFamily="34" charset="0"/>
                  <a:buChar char="•"/>
                </a:pPr>
                <a:r>
                  <a:rPr lang="en-US" dirty="0" smtClean="0">
                    <a:latin typeface="Times New Roman" pitchFamily="18" charset="0"/>
                    <a:ea typeface="Times New Roman" pitchFamily="18" charset="0"/>
                    <a:cs typeface="Times New Roman" pitchFamily="18" charset="0"/>
                  </a:rPr>
                  <a:t>The </a:t>
                </a:r>
                <a:r>
                  <a:rPr lang="en-US" dirty="0">
                    <a:latin typeface="Times New Roman" pitchFamily="18" charset="0"/>
                    <a:ea typeface="Times New Roman" pitchFamily="18" charset="0"/>
                    <a:cs typeface="Times New Roman" pitchFamily="18" charset="0"/>
                  </a:rPr>
                  <a:t>channel exerts an attractive </a:t>
                </a:r>
                <a:r>
                  <a:rPr lang="en-US" dirty="0" smtClean="0">
                    <a:latin typeface="Times New Roman" pitchFamily="18" charset="0"/>
                    <a:ea typeface="Times New Roman" pitchFamily="18" charset="0"/>
                    <a:cs typeface="Times New Roman" pitchFamily="18" charset="0"/>
                  </a:rPr>
                  <a:t>Coulomb force </a:t>
                </a:r>
                <a:r>
                  <a:rPr lang="en-US" dirty="0">
                    <a:latin typeface="Times New Roman" pitchFamily="18" charset="0"/>
                    <a:ea typeface="Times New Roman" pitchFamily="18" charset="0"/>
                    <a:cs typeface="Times New Roman" pitchFamily="18" charset="0"/>
                  </a:rPr>
                  <a:t>on the blown out electrons causing them to accelerate into the </a:t>
                </a:r>
                <a:r>
                  <a:rPr lang="en-US" dirty="0" smtClean="0">
                    <a:latin typeface="Times New Roman" pitchFamily="18" charset="0"/>
                    <a:ea typeface="Times New Roman" pitchFamily="18" charset="0"/>
                    <a:cs typeface="Times New Roman" pitchFamily="18" charset="0"/>
                  </a:rPr>
                  <a:t>bubble</a:t>
                </a:r>
              </a:p>
              <a:p>
                <a:pPr algn="just" fontAlgn="base">
                  <a:spcBef>
                    <a:spcPct val="0"/>
                  </a:spcBef>
                  <a:spcAft>
                    <a:spcPct val="0"/>
                  </a:spcAft>
                </a:pPr>
                <a:endParaRPr lang="en-US" dirty="0" smtClean="0">
                  <a:latin typeface="Times New Roman" pitchFamily="18" charset="0"/>
                  <a:ea typeface="Times New Roman" pitchFamily="18" charset="0"/>
                  <a:cs typeface="Times New Roman" pitchFamily="18" charset="0"/>
                </a:endParaRPr>
              </a:p>
              <a:p>
                <a:pPr marL="285750" indent="-285750" algn="just" fontAlgn="base">
                  <a:spcBef>
                    <a:spcPct val="0"/>
                  </a:spcBef>
                  <a:spcAft>
                    <a:spcPct val="0"/>
                  </a:spcAft>
                  <a:buFont typeface="Arial" pitchFamily="34" charset="0"/>
                  <a:buChar char="•"/>
                </a:pPr>
                <a:r>
                  <a:rPr lang="en-US" dirty="0" smtClean="0">
                    <a:latin typeface="Times New Roman" pitchFamily="18" charset="0"/>
                    <a:ea typeface="Times New Roman" pitchFamily="18" charset="0"/>
                    <a:cs typeface="Times New Roman" pitchFamily="18" charset="0"/>
                  </a:rPr>
                  <a:t>A fast electron beam is formed</a:t>
                </a:r>
              </a:p>
              <a:p>
                <a:pPr algn="just" fontAlgn="base">
                  <a:spcBef>
                    <a:spcPct val="0"/>
                  </a:spcBef>
                  <a:spcAft>
                    <a:spcPct val="0"/>
                  </a:spcAft>
                </a:pPr>
                <a:endParaRPr lang="en-US" dirty="0" smtClean="0">
                  <a:latin typeface="Times New Roman" pitchFamily="18" charset="0"/>
                  <a:ea typeface="Times New Roman" pitchFamily="18" charset="0"/>
                  <a:cs typeface="Times New Roman" pitchFamily="18" charset="0"/>
                </a:endParaRPr>
              </a:p>
              <a:p>
                <a:pPr marL="285750" indent="-285750" algn="just" fontAlgn="base">
                  <a:spcBef>
                    <a:spcPct val="0"/>
                  </a:spcBef>
                  <a:spcAft>
                    <a:spcPct val="0"/>
                  </a:spcAft>
                  <a:buFont typeface="Arial" pitchFamily="34" charset="0"/>
                  <a:buChar char="•"/>
                </a:pPr>
                <a:r>
                  <a:rPr lang="en-US" dirty="0">
                    <a:latin typeface="Times New Roman" pitchFamily="18" charset="0"/>
                    <a:cs typeface="Times New Roman" pitchFamily="18" charset="0"/>
                  </a:rPr>
                  <a:t>Mori </a:t>
                </a:r>
                <a:r>
                  <a:rPr lang="en-US" dirty="0" smtClean="0">
                    <a:latin typeface="Times New Roman" pitchFamily="18" charset="0"/>
                    <a:cs typeface="Times New Roman" pitchFamily="18" charset="0"/>
                  </a:rPr>
                  <a:t>and co-workers formulated t</a:t>
                </a:r>
                <a:r>
                  <a:rPr lang="en-US" dirty="0" smtClean="0">
                    <a:latin typeface="Times New Roman" pitchFamily="18" charset="0"/>
                    <a:ea typeface="Times New Roman" pitchFamily="18" charset="0"/>
                    <a:cs typeface="Times New Roman" pitchFamily="18" charset="0"/>
                  </a:rPr>
                  <a:t>he condition </a:t>
                </a:r>
                <a:r>
                  <a:rPr lang="en-US" dirty="0">
                    <a:latin typeface="Times New Roman" pitchFamily="18" charset="0"/>
                    <a:ea typeface="Times New Roman" pitchFamily="18" charset="0"/>
                    <a:cs typeface="Times New Roman" pitchFamily="18" charset="0"/>
                  </a:rPr>
                  <a:t>for this </a:t>
                </a:r>
                <a:r>
                  <a:rPr lang="en-US" dirty="0" smtClean="0">
                    <a:latin typeface="Times New Roman" pitchFamily="18" charset="0"/>
                    <a:ea typeface="Times New Roman" pitchFamily="18" charset="0"/>
                    <a:cs typeface="Times New Roman" pitchFamily="18" charset="0"/>
                  </a:rPr>
                  <a:t>regime:</a:t>
                </a:r>
                <a:endParaRPr lang="en-US" baseline="30000" dirty="0">
                  <a:latin typeface="Times New Roman" pitchFamily="18" charset="0"/>
                  <a:ea typeface="Times New Roman" pitchFamily="18" charset="0"/>
                  <a:cs typeface="Times New Roman" pitchFamily="18" charset="0"/>
                </a:endParaRPr>
              </a:p>
              <a:p>
                <a:pPr algn="ctr" fontAlgn="base">
                  <a:spcBef>
                    <a:spcPct val="0"/>
                  </a:spcBef>
                  <a:spcAft>
                    <a:spcPct val="0"/>
                  </a:spcAft>
                </a:pPr>
                <a14:m>
                  <m:oMath xmlns:m="http://schemas.openxmlformats.org/officeDocument/2006/math">
                    <m:r>
                      <m:rPr>
                        <m:sty m:val="p"/>
                      </m:rPr>
                      <a:rPr lang="en-US">
                        <a:latin typeface="Cambria Math"/>
                      </a:rPr>
                      <m:t>cτ</m:t>
                    </m:r>
                    <m:r>
                      <a:rPr lang="en-US">
                        <a:latin typeface="Cambria Math"/>
                      </a:rPr>
                      <m:t>≤</m:t>
                    </m:r>
                    <m:sSub>
                      <m:sSubPr>
                        <m:ctrlPr>
                          <a:rPr lang="en-US" i="1">
                            <a:latin typeface="Cambria Math"/>
                          </a:rPr>
                        </m:ctrlPr>
                      </m:sSubPr>
                      <m:e>
                        <m:r>
                          <m:rPr>
                            <m:sty m:val="p"/>
                          </m:rPr>
                          <a:rPr lang="en-US">
                            <a:latin typeface="Cambria Math"/>
                          </a:rPr>
                          <m:t>w</m:t>
                        </m:r>
                      </m:e>
                      <m:sub>
                        <m:r>
                          <a:rPr lang="en-US">
                            <a:latin typeface="Cambria Math"/>
                          </a:rPr>
                          <m:t>0</m:t>
                        </m:r>
                      </m:sub>
                    </m:sSub>
                    <m:r>
                      <a:rPr lang="en-US">
                        <a:latin typeface="Cambria Math"/>
                      </a:rPr>
                      <m:t>≈</m:t>
                    </m:r>
                    <m:r>
                      <a:rPr lang="en-US">
                        <a:latin typeface="Cambria Math"/>
                      </a:rPr>
                      <m:t>2</m:t>
                    </m:r>
                    <m:rad>
                      <m:radPr>
                        <m:degHide m:val="on"/>
                        <m:ctrlPr>
                          <a:rPr lang="en-US" i="1">
                            <a:latin typeface="Cambria Math"/>
                          </a:rPr>
                        </m:ctrlPr>
                      </m:radPr>
                      <m:deg/>
                      <m:e>
                        <m:sSub>
                          <m:sSubPr>
                            <m:ctrlPr>
                              <a:rPr lang="en-US" i="1">
                                <a:latin typeface="Cambria Math"/>
                              </a:rPr>
                            </m:ctrlPr>
                          </m:sSubPr>
                          <m:e>
                            <m:r>
                              <m:rPr>
                                <m:sty m:val="p"/>
                              </m:rPr>
                              <a:rPr lang="en-US">
                                <a:latin typeface="Cambria Math"/>
                              </a:rPr>
                              <m:t>a</m:t>
                            </m:r>
                          </m:e>
                          <m:sub>
                            <m:r>
                              <a:rPr lang="en-US">
                                <a:latin typeface="Cambria Math"/>
                              </a:rPr>
                              <m:t>0</m:t>
                            </m:r>
                          </m:sub>
                        </m:sSub>
                      </m:e>
                    </m:rad>
                    <m:box>
                      <m:boxPr>
                        <m:ctrlPr>
                          <a:rPr lang="en-US" i="1">
                            <a:latin typeface="Cambria Math"/>
                          </a:rPr>
                        </m:ctrlPr>
                      </m:boxPr>
                      <m:e>
                        <m:argPr>
                          <m:argSz m:val="-1"/>
                        </m:argPr>
                        <m:f>
                          <m:fPr>
                            <m:ctrlPr>
                              <a:rPr lang="en-US" i="1">
                                <a:latin typeface="Cambria Math"/>
                              </a:rPr>
                            </m:ctrlPr>
                          </m:fPr>
                          <m:num>
                            <m:r>
                              <m:rPr>
                                <m:sty m:val="p"/>
                              </m:rPr>
                              <a:rPr lang="en-US">
                                <a:latin typeface="Cambria Math"/>
                              </a:rPr>
                              <m:t>c</m:t>
                            </m:r>
                          </m:num>
                          <m:den>
                            <m:sSub>
                              <m:sSubPr>
                                <m:ctrlPr>
                                  <a:rPr lang="en-US" i="1">
                                    <a:latin typeface="Cambria Math"/>
                                  </a:rPr>
                                </m:ctrlPr>
                              </m:sSubPr>
                              <m:e>
                                <m:r>
                                  <m:rPr>
                                    <m:sty m:val="p"/>
                                  </m:rPr>
                                  <a:rPr lang="en-US">
                                    <a:latin typeface="Cambria Math"/>
                                  </a:rPr>
                                  <m:t>ω</m:t>
                                </m:r>
                              </m:e>
                              <m:sub>
                                <m:r>
                                  <m:rPr>
                                    <m:sty m:val="p"/>
                                  </m:rPr>
                                  <a:rPr lang="en-US">
                                    <a:latin typeface="Cambria Math"/>
                                  </a:rPr>
                                  <m:t>p</m:t>
                                </m:r>
                              </m:sub>
                            </m:sSub>
                          </m:den>
                        </m:f>
                      </m:e>
                    </m:box>
                  </m:oMath>
                </a14:m>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fontAlgn="base">
                  <a:spcBef>
                    <a:spcPct val="0"/>
                  </a:spcBef>
                  <a:spcAft>
                    <a:spcPct val="0"/>
                  </a:spcAft>
                </a:pPr>
                <a14:m>
                  <m:oMath xmlns:m="http://schemas.openxmlformats.org/officeDocument/2006/math">
                    <m:r>
                      <m:rPr>
                        <m:sty m:val="p"/>
                      </m:rPr>
                      <a:rPr lang="en-US" sz="1200">
                        <a:latin typeface="Cambria Math"/>
                      </a:rPr>
                      <m:t>c</m:t>
                    </m:r>
                  </m:oMath>
                </a14:m>
                <a:r>
                  <a:rPr lang="en-US" sz="1200" dirty="0" smtClean="0">
                    <a:latin typeface="Times New Roman" pitchFamily="18" charset="0"/>
                    <a:cs typeface="Times New Roman" pitchFamily="18" charset="0"/>
                  </a:rPr>
                  <a:t> - speed of light, </a:t>
                </a:r>
                <a14:m>
                  <m:oMath xmlns:m="http://schemas.openxmlformats.org/officeDocument/2006/math">
                    <m:r>
                      <m:rPr>
                        <m:sty m:val="p"/>
                      </m:rPr>
                      <a:rPr lang="en-US" sz="1200">
                        <a:latin typeface="Cambria Math"/>
                      </a:rPr>
                      <m:t>τ</m:t>
                    </m:r>
                  </m:oMath>
                </a14:m>
                <a:r>
                  <a:rPr lang="en-US" sz="1200" dirty="0" smtClean="0">
                    <a:latin typeface="Times New Roman" pitchFamily="18" charset="0"/>
                    <a:cs typeface="Times New Roman" pitchFamily="18" charset="0"/>
                  </a:rPr>
                  <a:t> - pulse duration, </a:t>
                </a:r>
                <a14:m>
                  <m:oMath xmlns:m="http://schemas.openxmlformats.org/officeDocument/2006/math">
                    <m:sSub>
                      <m:sSubPr>
                        <m:ctrlPr>
                          <a:rPr lang="en-US" sz="1200" i="1">
                            <a:latin typeface="Cambria Math"/>
                          </a:rPr>
                        </m:ctrlPr>
                      </m:sSubPr>
                      <m:e>
                        <m:r>
                          <m:rPr>
                            <m:sty m:val="p"/>
                          </m:rPr>
                          <a:rPr lang="en-US" sz="1200">
                            <a:latin typeface="Cambria Math"/>
                          </a:rPr>
                          <m:t>w</m:t>
                        </m:r>
                      </m:e>
                      <m:sub>
                        <m:r>
                          <a:rPr lang="en-US" sz="1200">
                            <a:latin typeface="Cambria Math"/>
                          </a:rPr>
                          <m:t>0</m:t>
                        </m:r>
                      </m:sub>
                    </m:sSub>
                  </m:oMath>
                </a14:m>
                <a:r>
                  <a:rPr lang="en-US" sz="1200" dirty="0" smtClean="0">
                    <a:latin typeface="Times New Roman" pitchFamily="18" charset="0"/>
                    <a:cs typeface="Times New Roman" pitchFamily="18" charset="0"/>
                  </a:rPr>
                  <a:t> - waist, </a:t>
                </a:r>
                <a14:m>
                  <m:oMath xmlns:m="http://schemas.openxmlformats.org/officeDocument/2006/math">
                    <m:sSub>
                      <m:sSubPr>
                        <m:ctrlPr>
                          <a:rPr lang="en-US" sz="1200" i="1">
                            <a:latin typeface="Cambria Math"/>
                          </a:rPr>
                        </m:ctrlPr>
                      </m:sSubPr>
                      <m:e>
                        <m:r>
                          <m:rPr>
                            <m:sty m:val="p"/>
                          </m:rPr>
                          <a:rPr lang="en-US" sz="1200">
                            <a:latin typeface="Cambria Math"/>
                          </a:rPr>
                          <m:t>a</m:t>
                        </m:r>
                      </m:e>
                      <m:sub>
                        <m:r>
                          <a:rPr lang="en-US" sz="1200">
                            <a:latin typeface="Cambria Math"/>
                          </a:rPr>
                          <m:t>0</m:t>
                        </m:r>
                      </m:sub>
                    </m:sSub>
                  </m:oMath>
                </a14:m>
                <a:r>
                  <a:rPr lang="en-US" sz="1200" dirty="0" smtClean="0">
                    <a:latin typeface="Times New Roman" pitchFamily="18" charset="0"/>
                    <a:cs typeface="Times New Roman" pitchFamily="18" charset="0"/>
                  </a:rPr>
                  <a:t> - normalized vector potential and </a:t>
                </a:r>
                <a14:m>
                  <m:oMath xmlns:m="http://schemas.openxmlformats.org/officeDocument/2006/math">
                    <m:sSub>
                      <m:sSubPr>
                        <m:ctrlPr>
                          <a:rPr lang="en-US" sz="1200" i="1">
                            <a:latin typeface="Cambria Math"/>
                          </a:rPr>
                        </m:ctrlPr>
                      </m:sSubPr>
                      <m:e>
                        <m:r>
                          <m:rPr>
                            <m:sty m:val="p"/>
                          </m:rPr>
                          <a:rPr lang="en-US" sz="1200">
                            <a:latin typeface="Cambria Math"/>
                          </a:rPr>
                          <m:t>ω</m:t>
                        </m:r>
                      </m:e>
                      <m:sub>
                        <m:r>
                          <m:rPr>
                            <m:sty m:val="p"/>
                          </m:rPr>
                          <a:rPr lang="en-US" sz="1200">
                            <a:latin typeface="Cambria Math"/>
                          </a:rPr>
                          <m:t>p</m:t>
                        </m:r>
                      </m:sub>
                    </m:sSub>
                  </m:oMath>
                </a14:m>
                <a:r>
                  <a:rPr lang="en-US" sz="1200" dirty="0" smtClean="0">
                    <a:latin typeface="Times New Roman" pitchFamily="18" charset="0"/>
                    <a:cs typeface="Times New Roman" pitchFamily="18" charset="0"/>
                  </a:rPr>
                  <a:t> - plasma density</a:t>
                </a:r>
                <a:endParaRPr lang="en-US" sz="1200" dirty="0">
                  <a:latin typeface="Times New Roman" pitchFamily="18" charset="0"/>
                  <a:cs typeface="Times New Roman"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716016" y="1196752"/>
                <a:ext cx="4097544" cy="4901726"/>
              </a:xfrm>
              <a:prstGeom prst="rect">
                <a:avLst/>
              </a:prstGeom>
              <a:blipFill rotWithShape="1">
                <a:blip r:embed="rId4"/>
                <a:stretch>
                  <a:fillRect l="-1042" t="-622" r="-1190"/>
                </a:stretch>
              </a:blipFill>
            </p:spPr>
            <p:txBody>
              <a:bodyPr/>
              <a:lstStyle/>
              <a:p>
                <a:r>
                  <a:rPr lang="en-US">
                    <a:noFill/>
                  </a:rPr>
                  <a:t> </a:t>
                </a:r>
              </a:p>
            </p:txBody>
          </p:sp>
        </mc:Fallback>
      </mc:AlternateContent>
      <p:grpSp>
        <p:nvGrpSpPr>
          <p:cNvPr id="5" name="קבוצה 4"/>
          <p:cNvGrpSpPr/>
          <p:nvPr/>
        </p:nvGrpSpPr>
        <p:grpSpPr>
          <a:xfrm>
            <a:off x="132703" y="4934932"/>
            <a:ext cx="4846784" cy="1775658"/>
            <a:chOff x="132703" y="4934932"/>
            <a:chExt cx="4846784" cy="1775658"/>
          </a:xfrm>
        </p:grpSpPr>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582" y="4934932"/>
              <a:ext cx="4179359" cy="140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132703" y="6433591"/>
              <a:ext cx="4846784"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H. </a:t>
              </a:r>
              <a:r>
                <a:rPr lang="en-US" sz="1200" dirty="0" err="1" smtClean="0">
                  <a:latin typeface="Times New Roman" pitchFamily="18" charset="0"/>
                  <a:cs typeface="Times New Roman" pitchFamily="18" charset="0"/>
                </a:rPr>
                <a:t>Burau</a:t>
              </a:r>
              <a:r>
                <a:rPr lang="en-US" sz="1200" dirty="0" smtClean="0">
                  <a:latin typeface="Times New Roman" pitchFamily="18" charset="0"/>
                  <a:cs typeface="Times New Roman" pitchFamily="18" charset="0"/>
                </a:rPr>
                <a:t> </a:t>
              </a:r>
              <a:r>
                <a:rPr lang="en-US" sz="1200" i="1" dirty="0" smtClean="0">
                  <a:latin typeface="Times New Roman" pitchFamily="18" charset="0"/>
                  <a:cs typeface="Times New Roman" pitchFamily="18" charset="0"/>
                </a:rPr>
                <a:t>et al</a:t>
              </a:r>
              <a:r>
                <a:rPr lang="en-US" sz="1200" dirty="0" smtClean="0">
                  <a:latin typeface="Times New Roman" pitchFamily="18" charset="0"/>
                  <a:cs typeface="Times New Roman" pitchFamily="18" charset="0"/>
                </a:rPr>
                <a:t>. IEEE Trans. Plasma. Sci. 38, 2831 (2010).</a:t>
              </a:r>
              <a:endParaRPr lang="en-US" sz="1200" dirty="0">
                <a:latin typeface="Times New Roman" pitchFamily="18" charset="0"/>
                <a:cs typeface="Times New Roman" pitchFamily="18" charset="0"/>
              </a:endParaRPr>
            </a:p>
          </p:txBody>
        </p:sp>
      </p:grpSp>
      <p:sp>
        <p:nvSpPr>
          <p:cNvPr id="4" name="Rectangle 3"/>
          <p:cNvSpPr/>
          <p:nvPr/>
        </p:nvSpPr>
        <p:spPr>
          <a:xfrm>
            <a:off x="4780921" y="6341257"/>
            <a:ext cx="4363079" cy="461665"/>
          </a:xfrm>
          <a:prstGeom prst="rect">
            <a:avLst/>
          </a:prstGeom>
        </p:spPr>
        <p:txBody>
          <a:bodyPr wrap="square">
            <a:spAutoFit/>
          </a:bodyPr>
          <a:lstStyle/>
          <a:p>
            <a:r>
              <a:rPr lang="en-US" sz="1200" dirty="0" smtClean="0">
                <a:latin typeface="Times New Roman" pitchFamily="18" charset="0"/>
                <a:cs typeface="Times New Roman" pitchFamily="18" charset="0"/>
              </a:rPr>
              <a:t>W</a:t>
            </a:r>
            <a:r>
              <a:rPr lang="en-US" sz="1200" dirty="0">
                <a:latin typeface="Times New Roman" pitchFamily="18" charset="0"/>
                <a:cs typeface="Times New Roman" pitchFamily="18" charset="0"/>
              </a:rPr>
              <a:t>. Lu, M. </a:t>
            </a:r>
            <a:r>
              <a:rPr lang="en-US" sz="1200" dirty="0" err="1">
                <a:latin typeface="Times New Roman" pitchFamily="18" charset="0"/>
                <a:cs typeface="Times New Roman" pitchFamily="18" charset="0"/>
              </a:rPr>
              <a:t>Tzoufras</a:t>
            </a:r>
            <a:r>
              <a:rPr lang="en-US" sz="1200" dirty="0">
                <a:latin typeface="Times New Roman" pitchFamily="18" charset="0"/>
                <a:cs typeface="Times New Roman" pitchFamily="18" charset="0"/>
              </a:rPr>
              <a:t>, C. Joshi, F. S. </a:t>
            </a:r>
            <a:r>
              <a:rPr lang="en-US" sz="1200" dirty="0" err="1">
                <a:latin typeface="Times New Roman" pitchFamily="18" charset="0"/>
                <a:cs typeface="Times New Roman" pitchFamily="18" charset="0"/>
              </a:rPr>
              <a:t>Tsung</a:t>
            </a:r>
            <a:r>
              <a:rPr lang="en-US" sz="1200" dirty="0">
                <a:latin typeface="Times New Roman" pitchFamily="18" charset="0"/>
                <a:cs typeface="Times New Roman" pitchFamily="18" charset="0"/>
              </a:rPr>
              <a:t> and </a:t>
            </a:r>
            <a:r>
              <a:rPr lang="en-US" sz="1200" dirty="0" smtClean="0">
                <a:latin typeface="Times New Roman" pitchFamily="18" charset="0"/>
                <a:cs typeface="Times New Roman" pitchFamily="18" charset="0"/>
              </a:rPr>
              <a:t>W</a:t>
            </a:r>
            <a:r>
              <a:rPr lang="en-US" sz="1200" dirty="0">
                <a:latin typeface="Times New Roman" pitchFamily="18" charset="0"/>
                <a:cs typeface="Times New Roman" pitchFamily="18" charset="0"/>
              </a:rPr>
              <a:t>. B. Mori, </a:t>
            </a:r>
            <a:r>
              <a:rPr lang="en-US" sz="1200" dirty="0" smtClean="0">
                <a:latin typeface="Times New Roman" pitchFamily="18" charset="0"/>
                <a:cs typeface="Times New Roman" pitchFamily="18" charset="0"/>
              </a:rPr>
              <a:t>Phys</a:t>
            </a:r>
            <a:r>
              <a:rPr lang="en-US" sz="1200" dirty="0">
                <a:latin typeface="Times New Roman" pitchFamily="18" charset="0"/>
                <a:cs typeface="Times New Roman" pitchFamily="18" charset="0"/>
              </a:rPr>
              <a:t>. Rev. ST </a:t>
            </a:r>
            <a:r>
              <a:rPr lang="en-US" sz="1200" dirty="0" err="1">
                <a:latin typeface="Times New Roman" pitchFamily="18" charset="0"/>
                <a:cs typeface="Times New Roman" pitchFamily="18" charset="0"/>
              </a:rPr>
              <a:t>Accel</a:t>
            </a:r>
            <a:r>
              <a:rPr lang="en-US" sz="1200" dirty="0">
                <a:latin typeface="Times New Roman" pitchFamily="18" charset="0"/>
                <a:cs typeface="Times New Roman" pitchFamily="18" charset="0"/>
              </a:rPr>
              <a:t>. Beams 10</a:t>
            </a:r>
            <a:r>
              <a:rPr lang="en-US" sz="1200" dirty="0" smtClean="0">
                <a:latin typeface="Times New Roman" pitchFamily="18" charset="0"/>
                <a:cs typeface="Times New Roman" pitchFamily="18" charset="0"/>
              </a:rPr>
              <a:t>, </a:t>
            </a:r>
            <a:r>
              <a:rPr lang="en-US" sz="1200" dirty="0">
                <a:latin typeface="Times New Roman" pitchFamily="18" charset="0"/>
                <a:cs typeface="Times New Roman" pitchFamily="18" charset="0"/>
              </a:rPr>
              <a:t>061301 (2007</a:t>
            </a:r>
            <a:r>
              <a:rPr lang="en-US" sz="1200" dirty="0" smtClean="0">
                <a:latin typeface="Times New Roman" pitchFamily="18" charset="0"/>
                <a:cs typeface="Times New Roman" pitchFamily="18" charset="0"/>
              </a:rPr>
              <a:t>). </a:t>
            </a:r>
            <a:endParaRPr lang="en-US" sz="12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8" name="TextBox 17"/>
              <p:cNvSpPr txBox="1"/>
              <p:nvPr/>
            </p:nvSpPr>
            <p:spPr>
              <a:xfrm>
                <a:off x="42407" y="4080908"/>
                <a:ext cx="4738513" cy="727700"/>
              </a:xfrm>
              <a:prstGeom prst="rect">
                <a:avLst/>
              </a:prstGeom>
              <a:noFill/>
            </p:spPr>
            <p:txBody>
              <a:bodyPr wrap="square" rtlCol="0">
                <a:spAutoFit/>
              </a:bodyPr>
              <a:lstStyle/>
              <a:p>
                <a:r>
                  <a:rPr lang="en-US" sz="1200" dirty="0">
                    <a:latin typeface="Times New Roman" pitchFamily="18" charset="0"/>
                    <a:cs typeface="Times New Roman" pitchFamily="18" charset="0"/>
                  </a:rPr>
                  <a:t>Simulation parameters: </a:t>
                </a:r>
                <a14:m>
                  <m:oMath xmlns:m="http://schemas.openxmlformats.org/officeDocument/2006/math">
                    <m:r>
                      <m:rPr>
                        <m:sty m:val="p"/>
                      </m:rPr>
                      <a:rPr lang="en-US" sz="1200" b="0" i="0" smtClean="0">
                        <a:latin typeface="Cambria Math"/>
                        <a:cs typeface="Times New Roman" pitchFamily="18" charset="0"/>
                      </a:rPr>
                      <m:t>I</m:t>
                    </m:r>
                    <m:r>
                      <a:rPr lang="en-US" sz="1200" b="0" i="0" smtClean="0">
                        <a:latin typeface="Cambria Math"/>
                        <a:cs typeface="Times New Roman" pitchFamily="18" charset="0"/>
                      </a:rPr>
                      <m:t>=</m:t>
                    </m:r>
                    <m:r>
                      <a:rPr lang="en-US" sz="1200" i="0">
                        <a:latin typeface="Cambria Math"/>
                      </a:rPr>
                      <m:t>1</m:t>
                    </m:r>
                    <m:r>
                      <a:rPr lang="en-US" sz="1200" i="0">
                        <a:latin typeface="Cambria Math"/>
                      </a:rPr>
                      <m:t>×</m:t>
                    </m:r>
                    <m:sSup>
                      <m:sSupPr>
                        <m:ctrlPr>
                          <a:rPr lang="en-US" sz="1200" i="1">
                            <a:latin typeface="Cambria Math"/>
                          </a:rPr>
                        </m:ctrlPr>
                      </m:sSupPr>
                      <m:e>
                        <m:r>
                          <a:rPr lang="en-US" sz="1200" i="0">
                            <a:latin typeface="Cambria Math"/>
                          </a:rPr>
                          <m:t>10</m:t>
                        </m:r>
                      </m:e>
                      <m:sup>
                        <m:r>
                          <a:rPr lang="en-US" sz="1200" i="0">
                            <a:latin typeface="Cambria Math"/>
                          </a:rPr>
                          <m:t>18</m:t>
                        </m:r>
                      </m:sup>
                    </m:sSup>
                    <m:r>
                      <a:rPr lang="en-US" sz="1200" b="0" i="1" smtClean="0">
                        <a:latin typeface="Cambria Math"/>
                      </a:rPr>
                      <m:t> </m:t>
                    </m:r>
                    <m:f>
                      <m:fPr>
                        <m:ctrlPr>
                          <a:rPr lang="en-US" sz="1200" i="1">
                            <a:latin typeface="Cambria Math"/>
                          </a:rPr>
                        </m:ctrlPr>
                      </m:fPr>
                      <m:num>
                        <m:r>
                          <m:rPr>
                            <m:sty m:val="p"/>
                          </m:rPr>
                          <a:rPr lang="en-US" sz="1200" i="0">
                            <a:latin typeface="Cambria Math"/>
                          </a:rPr>
                          <m:t>W</m:t>
                        </m:r>
                      </m:num>
                      <m:den>
                        <m:sSup>
                          <m:sSupPr>
                            <m:ctrlPr>
                              <a:rPr lang="en-US" sz="1200" i="1">
                                <a:latin typeface="Cambria Math"/>
                              </a:rPr>
                            </m:ctrlPr>
                          </m:sSupPr>
                          <m:e>
                            <m:r>
                              <m:rPr>
                                <m:sty m:val="p"/>
                              </m:rPr>
                              <a:rPr lang="en-US" sz="1200" i="0">
                                <a:latin typeface="Cambria Math"/>
                              </a:rPr>
                              <m:t>cm</m:t>
                            </m:r>
                          </m:e>
                          <m:sup>
                            <m:r>
                              <a:rPr lang="en-US" sz="1200" i="0">
                                <a:latin typeface="Cambria Math"/>
                              </a:rPr>
                              <m:t>2</m:t>
                            </m:r>
                          </m:sup>
                        </m:sSup>
                      </m:den>
                    </m:f>
                  </m:oMath>
                </a14:m>
                <a:r>
                  <a:rPr lang="en-US" sz="1200" dirty="0" smtClean="0">
                    <a:latin typeface="Times New Roman" pitchFamily="18" charset="0"/>
                    <a:cs typeface="Times New Roman" pitchFamily="18" charset="0"/>
                  </a:rPr>
                  <a:t> ,</a:t>
                </a:r>
                <a14:m>
                  <m:oMath xmlns:m="http://schemas.openxmlformats.org/officeDocument/2006/math">
                    <m:r>
                      <a:rPr lang="en-US" sz="1200" b="0" i="0" smtClean="0">
                        <a:latin typeface="Cambria Math"/>
                        <a:ea typeface="Cambria Math"/>
                        <a:cs typeface="Times New Roman" pitchFamily="18" charset="0"/>
                      </a:rPr>
                      <m:t>  </m:t>
                    </m:r>
                    <m:r>
                      <m:rPr>
                        <m:sty m:val="p"/>
                      </m:rPr>
                      <a:rPr lang="en-US" sz="1200" i="0" smtClean="0">
                        <a:latin typeface="Cambria Math"/>
                        <a:ea typeface="Cambria Math"/>
                        <a:cs typeface="Times New Roman" pitchFamily="18" charset="0"/>
                      </a:rPr>
                      <m:t>τ</m:t>
                    </m:r>
                    <m:r>
                      <a:rPr lang="en-US" sz="1200" b="0" i="0" smtClean="0">
                        <a:latin typeface="Cambria Math"/>
                        <a:ea typeface="Cambria Math"/>
                        <a:cs typeface="Times New Roman" pitchFamily="18" charset="0"/>
                      </a:rPr>
                      <m:t>=</m:t>
                    </m:r>
                    <m:r>
                      <a:rPr lang="en-US" sz="1200" i="0">
                        <a:latin typeface="Cambria Math"/>
                      </a:rPr>
                      <m:t>20</m:t>
                    </m:r>
                    <m:r>
                      <a:rPr lang="en-US" sz="1200" b="0" i="0" smtClean="0">
                        <a:latin typeface="Cambria Math"/>
                      </a:rPr>
                      <m:t> </m:t>
                    </m:r>
                    <m:r>
                      <m:rPr>
                        <m:sty m:val="p"/>
                      </m:rPr>
                      <a:rPr lang="en-US" sz="1200" i="0">
                        <a:latin typeface="Cambria Math"/>
                      </a:rPr>
                      <m:t>fs</m:t>
                    </m:r>
                    <m:r>
                      <a:rPr lang="en-US" sz="1200" b="0" i="0" smtClean="0">
                        <a:latin typeface="Cambria Math"/>
                      </a:rPr>
                      <m:t>,</m:t>
                    </m:r>
                  </m:oMath>
                </a14:m>
                <a:r>
                  <a:rPr lang="en-US" sz="1200" dirty="0" smtClean="0">
                    <a:latin typeface="Times New Roman" pitchFamily="18" charset="0"/>
                    <a:cs typeface="Times New Roman" pitchFamily="18" charset="0"/>
                  </a:rPr>
                  <a:t> </a:t>
                </a:r>
                <a14:m>
                  <m:oMath xmlns:m="http://schemas.openxmlformats.org/officeDocument/2006/math">
                    <m:r>
                      <m:rPr>
                        <m:sty m:val="p"/>
                      </m:rPr>
                      <a:rPr lang="en-US" sz="1200" b="0" i="0" smtClean="0">
                        <a:latin typeface="Cambria Math"/>
                        <a:cs typeface="Times New Roman" pitchFamily="18" charset="0"/>
                      </a:rPr>
                      <m:t>n</m:t>
                    </m:r>
                    <m:r>
                      <a:rPr lang="en-US" sz="1200" b="0" i="0" smtClean="0">
                        <a:latin typeface="Cambria Math"/>
                        <a:cs typeface="Times New Roman" pitchFamily="18" charset="0"/>
                      </a:rPr>
                      <m:t>=</m:t>
                    </m:r>
                    <m:r>
                      <a:rPr lang="en-US" sz="1200" i="0">
                        <a:latin typeface="Cambria Math"/>
                      </a:rPr>
                      <m:t>1</m:t>
                    </m:r>
                    <m:r>
                      <a:rPr lang="en-US" sz="1200" i="0">
                        <a:latin typeface="Cambria Math"/>
                      </a:rPr>
                      <m:t>.</m:t>
                    </m:r>
                    <m:r>
                      <a:rPr lang="en-US" sz="1200" i="0">
                        <a:latin typeface="Cambria Math"/>
                      </a:rPr>
                      <m:t>73</m:t>
                    </m:r>
                    <m:r>
                      <a:rPr lang="en-US" sz="1200" i="0">
                        <a:latin typeface="Cambria Math"/>
                      </a:rPr>
                      <m:t>×</m:t>
                    </m:r>
                    <m:sSup>
                      <m:sSupPr>
                        <m:ctrlPr>
                          <a:rPr lang="en-US" sz="1200" i="1">
                            <a:latin typeface="Cambria Math"/>
                          </a:rPr>
                        </m:ctrlPr>
                      </m:sSupPr>
                      <m:e>
                        <m:r>
                          <a:rPr lang="en-US" sz="1200" i="0">
                            <a:latin typeface="Cambria Math"/>
                          </a:rPr>
                          <m:t>10</m:t>
                        </m:r>
                      </m:e>
                      <m:sup>
                        <m:r>
                          <a:rPr lang="en-US" sz="1200" b="0" i="0" smtClean="0">
                            <a:latin typeface="Cambria Math"/>
                          </a:rPr>
                          <m:t>24</m:t>
                        </m:r>
                      </m:sup>
                    </m:sSup>
                    <m:f>
                      <m:fPr>
                        <m:ctrlPr>
                          <a:rPr lang="en-US" sz="1200" i="1">
                            <a:latin typeface="Cambria Math"/>
                          </a:rPr>
                        </m:ctrlPr>
                      </m:fPr>
                      <m:num>
                        <m:r>
                          <m:rPr>
                            <m:sty m:val="p"/>
                          </m:rPr>
                          <a:rPr lang="en-US" sz="1200" i="0">
                            <a:latin typeface="Cambria Math"/>
                          </a:rPr>
                          <m:t>e</m:t>
                        </m:r>
                      </m:num>
                      <m:den>
                        <m:sSup>
                          <m:sSupPr>
                            <m:ctrlPr>
                              <a:rPr lang="en-US" sz="1200" i="1">
                                <a:latin typeface="Cambria Math"/>
                              </a:rPr>
                            </m:ctrlPr>
                          </m:sSupPr>
                          <m:e>
                            <m:r>
                              <m:rPr>
                                <m:sty m:val="p"/>
                              </m:rPr>
                              <a:rPr lang="en-US" sz="1200" i="0">
                                <a:latin typeface="Cambria Math"/>
                              </a:rPr>
                              <m:t>m</m:t>
                            </m:r>
                          </m:e>
                          <m:sup>
                            <m:r>
                              <a:rPr lang="en-US" sz="1200" i="0">
                                <a:latin typeface="Cambria Math"/>
                              </a:rPr>
                              <m:t>3</m:t>
                            </m:r>
                          </m:sup>
                        </m:sSup>
                      </m:den>
                    </m:f>
                  </m:oMath>
                </a14:m>
                <a:r>
                  <a:rPr lang="en-US" sz="1200" dirty="0" smtClean="0">
                    <a:latin typeface="Times New Roman" pitchFamily="18" charset="0"/>
                    <a:cs typeface="Times New Roman" pitchFamily="18" charset="0"/>
                  </a:rPr>
                  <a:t>  and </a:t>
                </a:r>
                <a14:m>
                  <m:oMath xmlns:m="http://schemas.openxmlformats.org/officeDocument/2006/math">
                    <m:sSub>
                      <m:sSubPr>
                        <m:ctrlPr>
                          <a:rPr lang="en-US" sz="1200" i="1" smtClean="0">
                            <a:latin typeface="Cambria Math"/>
                            <a:cs typeface="Times New Roman" pitchFamily="18" charset="0"/>
                          </a:rPr>
                        </m:ctrlPr>
                      </m:sSubPr>
                      <m:e>
                        <m:r>
                          <m:rPr>
                            <m:sty m:val="p"/>
                          </m:rPr>
                          <a:rPr lang="en-US" sz="1200" b="0" i="0" smtClean="0">
                            <a:latin typeface="Cambria Math"/>
                            <a:cs typeface="Times New Roman" pitchFamily="18" charset="0"/>
                          </a:rPr>
                          <m:t>w</m:t>
                        </m:r>
                      </m:e>
                      <m:sub>
                        <m:r>
                          <a:rPr lang="en-US" sz="1200" b="0" i="0" smtClean="0">
                            <a:latin typeface="Cambria Math"/>
                            <a:cs typeface="Times New Roman" pitchFamily="18" charset="0"/>
                          </a:rPr>
                          <m:t>0</m:t>
                        </m:r>
                      </m:sub>
                    </m:sSub>
                    <m:r>
                      <a:rPr lang="en-US" sz="1200" b="0" i="0" smtClean="0">
                        <a:latin typeface="Cambria Math"/>
                        <a:cs typeface="Times New Roman" pitchFamily="18" charset="0"/>
                      </a:rPr>
                      <m:t>=</m:t>
                    </m:r>
                    <m:r>
                      <a:rPr lang="en-US" sz="1200" i="0">
                        <a:latin typeface="Cambria Math"/>
                      </a:rPr>
                      <m:t>6</m:t>
                    </m:r>
                    <m:r>
                      <a:rPr lang="en-US" sz="1200" i="0">
                        <a:latin typeface="Cambria Math"/>
                      </a:rPr>
                      <m:t>.</m:t>
                    </m:r>
                    <m:r>
                      <a:rPr lang="en-US" sz="1200" i="0">
                        <a:latin typeface="Cambria Math"/>
                      </a:rPr>
                      <m:t>7</m:t>
                    </m:r>
                    <m:r>
                      <a:rPr lang="en-US" sz="1200" b="0" i="0" smtClean="0">
                        <a:latin typeface="Cambria Math"/>
                      </a:rPr>
                      <m:t> </m:t>
                    </m:r>
                    <m:r>
                      <m:rPr>
                        <m:sty m:val="p"/>
                      </m:rPr>
                      <a:rPr lang="en-US" sz="1200" i="0">
                        <a:latin typeface="Cambria Math"/>
                      </a:rPr>
                      <m:t>μ</m:t>
                    </m:r>
                    <m:r>
                      <m:rPr>
                        <m:sty m:val="p"/>
                      </m:rPr>
                      <a:rPr lang="en-US" sz="1200" i="0">
                        <a:latin typeface="Cambria Math"/>
                      </a:rPr>
                      <m:t>m</m:t>
                    </m:r>
                  </m:oMath>
                </a14:m>
                <a:endParaRPr lang="en-US" sz="1200" dirty="0" smtClean="0">
                  <a:latin typeface="Times New Roman" pitchFamily="18" charset="0"/>
                  <a:cs typeface="Times New Roman" pitchFamily="18" charset="0"/>
                </a:endParaRPr>
              </a:p>
              <a:p>
                <a:pPr algn="ctr"/>
                <a:endParaRPr lang="en-US" sz="1200" dirty="0">
                  <a:latin typeface="Times New Roman" pitchFamily="18" charset="0"/>
                  <a:cs typeface="Times New Roman"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42407" y="4080908"/>
                <a:ext cx="4738513" cy="727700"/>
              </a:xfrm>
              <a:prstGeom prst="rect">
                <a:avLst/>
              </a:prstGeom>
              <a:blipFill rotWithShape="1">
                <a:blip r:embed="rId6"/>
                <a:stretch>
                  <a:fillRect l="-129"/>
                </a:stretch>
              </a:blipFill>
            </p:spPr>
            <p:txBody>
              <a:bodyPr/>
              <a:lstStyle/>
              <a:p>
                <a:r>
                  <a:rPr lang="en-US">
                    <a:noFill/>
                  </a:rPr>
                  <a:t> </a:t>
                </a:r>
              </a:p>
            </p:txBody>
          </p:sp>
        </mc:Fallback>
      </mc:AlternateContent>
    </p:spTree>
    <p:extLst>
      <p:ext uri="{BB962C8B-B14F-4D97-AF65-F5344CB8AC3E}">
        <p14:creationId xmlns:p14="http://schemas.microsoft.com/office/powerpoint/2010/main" val="256908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Objective – spectral and spatiotemporal evolution</a:t>
            </a:r>
            <a:endParaRPr lang="en-US" dirty="0">
              <a:latin typeface="Times New Roman" pitchFamily="18" charset="0"/>
              <a:cs typeface="Times New Roman" pitchFamily="18" charset="0"/>
            </a:endParaRPr>
          </a:p>
        </p:txBody>
      </p:sp>
      <p:sp>
        <p:nvSpPr>
          <p:cNvPr id="4" name="AutoShape 2" descr="data:image/jpeg;base64,/9j/4AAQSkZJRgABAQAAAQABAAD/2wCEAAkGBhAQDxAPDxAQDw8PDg0QDw8PDw8ODQ0PFBAVFBQQFBIXHCYeFxkjGRQSHy8gIycpLCwsFR4xNTAqNSYrOCkBCQoKDgwOFA8PFykcHBgpKSkpKSkpLCkpKSkpKSkpKSkpKSkpLCksKSkpLCwpKSkpKSwpKSkpKSkpKSkpKSkpKf/AABEIAKAAwQMBIgACEQEDEQH/xAAaAAEBAQEBAQEAAAAAAAAAAAAAAQIDBAUH/8QAOBAAAgIBAgIGBwUJAQAAAAAAAAECEQMhMQRBBRJRYXGBE1SRsdHS8AZDRFPCIlKElKGjweLxFP/EABgBAQEBAQEAAAAAAAAAAAAAAAABAgME/8QAHREBAAIBBQEAAAAAAAAAAAAAAAERUQISIWGhMf/aAAwDAQACEQMRAD8A/L+sLMuRkrzU55+OjF07vuNxnavtOOXhIyds7JV5bEXgsxOaSbeyNyMTgmqezA44OKU70ao7nLFhUbpbm7Cz0rPNk4pJ1qdzlLCm7a1Cx222Q02ZYVicklbJjyKWqNTgmqZMcFFUgcNEYAHJZ05dXU6MixJO61KwvCGMmVRq+ZszOCe6AsZWr7QFp5CwMylSszCfW1XI21ZmEeqmls9wqgWAj6FkJZHIrm1ZGzyrjk5VT3qz0NkWq+rZGSznnz9VXu3sgrq0RnPh8/WV1WtG7AEZWzyz4v8AaqudAiHoZmysgUslmMmRJWyYsnWVhabsWQALIc3n1qrrc6MKlgGck6CNWLMY52jQVSEMQy3KkgOgIUD2kM2LDm5w4WKd8/cdaJZbClGMmNS3NWRgIpJUtgwKAjZzeJXdanQgUMlIBmcE1TJCCSpGiBQhQBnqrfmUWR/XaAJKN7lAGYxrYoIwoRQV3zKAAFgK9NknNJWypmM2PrKgwYs6lsdDjgw9TvbOtgnpb8PgcsvEKO+50s45eHUnbCw6Rlavky2ZUaSXYUItnFcSm6/qdEc48Ok7C8OlgWRhGZzpWyQmmrQyQ6ypiGNJUg0rAARynnSdHQxLEm7NthUDdFMyV6AYhls2ZhjSNMKHOeWnR0Myxp7gXrIFsoHcWQNhhbJZEWwKQvW7l7DUc9co+cUwrDB6YdItfd4X44Ys7Q6ca+44R+PDQZuI058WIh88H1l9on6pwD8eFj8QvtMnp/4+j3/Df7CtOfFqMvkA+u/tCvUuA/l5L9Zh9Ox9T4Lyw5F+sVpz4VGXyiH0pdLx9U4ReGPIv1nN9Jwf4bhvKOX5xt05Kh4Ae2XSEH+HwezL85h8ZD8jD/d+YbYyjzNba2+emnt+tiHolxkOeHEvPL8xl54/lQXg8nzEqMjgDo8i/dS85fEw2uz3mRATrrYAAwRugBTn6ZAK9R5uJjJtVt3HosIJDOJNRSe5sgYQs808MnLu7ew9P14AKP68SAWEGjji4dqVvl52ztYsKEAA554trQmCLS1OgQAAgHLLibeh1qqXcBYAfD2EsAcYYWnZ2AChnJC0UAcPQPuB3soLl0sA4viUnVeYSnawEAgCNnGHE26oK7BggFsGZypWc8OVt1QKdrBBYEBnLOiY53qBqy2QAUjOebI0ai3Sb5hWrDIAikOM8js7BaAAwAOPpX2ALT1HP0Ku/wDhsthlbFmQBTMMaTtb+4oApAGBBFUqWl794soEBWQDM43uIqlSNWQKCyAA43uGwLAAlgA4opAAAAAAAbsWYyOloc8M22B3stmQBRZjLLTQxgb17AOzIABbBzyt1oZwJ6t7f5A62LBABbOeVutCYrrXbkB0BGAFiznlTZuEKS7Xy7ALYIADYs55Yt1RuMaSXtAtgEsCggCthPl7iAIthsgsClvkZAGiCyWBRZAAsWQAUEACwSwFUEARQCAUEAFIAAsAg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pic>
        <p:nvPicPr>
          <p:cNvPr id="4103" name="Picture 7" descr="https://encrypted-tbn3.gstatic.com/images?q=tbn:ANd9GcTGoGx3cvKVStRCZYbrcMhVLi1jn54QJsOA6ArOVL_A7Aug4ekCD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5" y="3525471"/>
            <a:ext cx="3143889" cy="314388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3" name="Content Placeholder 2"/>
              <p:cNvSpPr txBox="1">
                <a:spLocks/>
              </p:cNvSpPr>
              <p:nvPr/>
            </p:nvSpPr>
            <p:spPr>
              <a:xfrm>
                <a:off x="106935" y="1434624"/>
                <a:ext cx="3792529" cy="187220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u="sng" dirty="0" smtClean="0">
                    <a:latin typeface="Times New Roman" pitchFamily="18" charset="0"/>
                    <a:cs typeface="Times New Roman" pitchFamily="18" charset="0"/>
                  </a:rPr>
                  <a:t>Comes in:</a:t>
                </a:r>
              </a:p>
              <a:p>
                <a:r>
                  <a:rPr lang="en-US" sz="2000" dirty="0">
                    <a:latin typeface="Times New Roman" pitchFamily="18" charset="0"/>
                    <a:cs typeface="Times New Roman" pitchFamily="18" charset="0"/>
                  </a:rPr>
                  <a:t>Pulse duration: </a:t>
                </a:r>
                <a14:m>
                  <m:oMath xmlns:m="http://schemas.openxmlformats.org/officeDocument/2006/math">
                    <m:r>
                      <a:rPr lang="en-US" sz="2000" i="1">
                        <a:latin typeface="Cambria Math"/>
                        <a:ea typeface="Cambria Math"/>
                        <a:cs typeface="Times New Roman" pitchFamily="18" charset="0"/>
                      </a:rPr>
                      <m:t>𝜏</m:t>
                    </m:r>
                    <m:r>
                      <a:rPr lang="en-US" sz="2000" i="1">
                        <a:latin typeface="Cambria Math"/>
                        <a:ea typeface="Cambria Math"/>
                        <a:cs typeface="Times New Roman" pitchFamily="18" charset="0"/>
                      </a:rPr>
                      <m:t>=</m:t>
                    </m:r>
                    <m:r>
                      <a:rPr lang="en-US" sz="2000" i="1">
                        <a:latin typeface="Cambria Math"/>
                        <a:ea typeface="Cambria Math"/>
                        <a:cs typeface="Times New Roman" pitchFamily="18" charset="0"/>
                      </a:rPr>
                      <m:t>45</m:t>
                    </m:r>
                    <m:r>
                      <a:rPr lang="en-US" sz="2000" b="0" i="1" smtClean="0">
                        <a:latin typeface="Cambria Math"/>
                        <a:ea typeface="Cambria Math"/>
                        <a:cs typeface="Times New Roman" pitchFamily="18" charset="0"/>
                      </a:rPr>
                      <m:t> </m:t>
                    </m:r>
                    <m:r>
                      <m:rPr>
                        <m:sty m:val="p"/>
                      </m:rPr>
                      <a:rPr lang="en-US" sz="2000" i="0">
                        <a:latin typeface="Cambria Math"/>
                        <a:ea typeface="Cambria Math"/>
                        <a:cs typeface="Times New Roman" pitchFamily="18" charset="0"/>
                      </a:rPr>
                      <m:t>fs</m:t>
                    </m:r>
                  </m:oMath>
                </a14:m>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Spectral linewidth: </a:t>
                </a:r>
                <a14:m>
                  <m:oMath xmlns:m="http://schemas.openxmlformats.org/officeDocument/2006/math">
                    <m:r>
                      <a:rPr lang="en-US" sz="2000" i="1" smtClean="0">
                        <a:latin typeface="Cambria Math"/>
                        <a:ea typeface="Cambria Math"/>
                        <a:cs typeface="Times New Roman" pitchFamily="18" charset="0"/>
                      </a:rPr>
                      <m:t>∆</m:t>
                    </m:r>
                    <m:r>
                      <a:rPr lang="en-US" sz="2000" i="1" smtClean="0">
                        <a:latin typeface="Cambria Math"/>
                        <a:ea typeface="Cambria Math"/>
                        <a:cs typeface="Times New Roman" pitchFamily="18" charset="0"/>
                      </a:rPr>
                      <m:t>𝜆</m:t>
                    </m:r>
                  </m:oMath>
                </a14:m>
                <a:r>
                  <a:rPr lang="en-US" sz="2000" dirty="0" smtClean="0">
                    <a:latin typeface="Times New Roman" pitchFamily="18" charset="0"/>
                    <a:cs typeface="Times New Roman" pitchFamily="18" charset="0"/>
                  </a:rPr>
                  <a:t> ~ 20 nm</a:t>
                </a:r>
              </a:p>
              <a:p>
                <a:r>
                  <a:rPr lang="en-US" sz="2000" dirty="0" smtClean="0">
                    <a:latin typeface="Times New Roman" pitchFamily="18" charset="0"/>
                    <a:cs typeface="Times New Roman" pitchFamily="18" charset="0"/>
                  </a:rPr>
                  <a:t>Gaussian shaped spectrum</a:t>
                </a:r>
              </a:p>
              <a:p>
                <a:pPr marL="0" indent="0">
                  <a:buFont typeface="Arial" pitchFamily="34" charset="0"/>
                  <a:buNone/>
                </a:pPr>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mc:Choice>
        <mc:Fallback xmlns="">
          <p:sp>
            <p:nvSpPr>
              <p:cNvPr id="13" name="Content Placeholder 2"/>
              <p:cNvSpPr txBox="1">
                <a:spLocks noRot="1" noChangeAspect="1" noMove="1" noResize="1" noEditPoints="1" noAdjustHandles="1" noChangeArrowheads="1" noChangeShapeType="1" noTextEdit="1"/>
              </p:cNvSpPr>
              <p:nvPr/>
            </p:nvSpPr>
            <p:spPr>
              <a:xfrm>
                <a:off x="106935" y="1434624"/>
                <a:ext cx="3792529" cy="1872209"/>
              </a:xfrm>
              <a:prstGeom prst="rect">
                <a:avLst/>
              </a:prstGeom>
              <a:blipFill rotWithShape="1">
                <a:blip r:embed="rId5"/>
                <a:stretch>
                  <a:fillRect l="-1768" t="-16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Content Placeholder 2"/>
              <p:cNvSpPr txBox="1">
                <a:spLocks/>
              </p:cNvSpPr>
              <p:nvPr/>
            </p:nvSpPr>
            <p:spPr>
              <a:xfrm>
                <a:off x="4947934" y="1484784"/>
                <a:ext cx="4196066" cy="34563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u="sng" dirty="0" smtClean="0">
                    <a:latin typeface="Times New Roman" pitchFamily="18" charset="0"/>
                    <a:cs typeface="Times New Roman" pitchFamily="18" charset="0"/>
                  </a:rPr>
                  <a:t>Comes out:</a:t>
                </a:r>
              </a:p>
              <a:p>
                <a:r>
                  <a:rPr lang="en-US" sz="2000" dirty="0">
                    <a:latin typeface="Times New Roman" pitchFamily="18" charset="0"/>
                    <a:cs typeface="Times New Roman" pitchFamily="18" charset="0"/>
                  </a:rPr>
                  <a:t>Pulse duration: </a:t>
                </a:r>
                <a:r>
                  <a:rPr lang="en-US" sz="2000" dirty="0" smtClean="0">
                    <a:latin typeface="Times New Roman" pitchFamily="18" charset="0"/>
                    <a:cs typeface="Times New Roman" pitchFamily="18" charset="0"/>
                  </a:rPr>
                  <a:t>Several pulses o</a:t>
                </a:r>
                <a14:m>
                  <m:oMath xmlns:m="http://schemas.openxmlformats.org/officeDocument/2006/math">
                    <m:r>
                      <m:rPr>
                        <m:sty m:val="p"/>
                      </m:rPr>
                      <a:rPr lang="en-US" sz="2000" b="0" i="0" smtClean="0">
                        <a:latin typeface="Cambria Math"/>
                        <a:ea typeface="Cambria Math"/>
                        <a:cs typeface="Times New Roman" pitchFamily="18" charset="0"/>
                      </a:rPr>
                      <m:t>f</m:t>
                    </m:r>
                    <m:r>
                      <a:rPr lang="en-US" sz="2000" b="0" i="0" smtClean="0">
                        <a:latin typeface="Cambria Math"/>
                        <a:ea typeface="Cambria Math"/>
                        <a:cs typeface="Times New Roman" pitchFamily="18" charset="0"/>
                      </a:rPr>
                      <m:t> </m:t>
                    </m:r>
                    <m:r>
                      <a:rPr lang="en-US" sz="2000" i="1">
                        <a:latin typeface="Cambria Math"/>
                        <a:ea typeface="Cambria Math"/>
                        <a:cs typeface="Times New Roman" pitchFamily="18" charset="0"/>
                      </a:rPr>
                      <m:t>~ </m:t>
                    </m:r>
                    <m:r>
                      <a:rPr lang="en-US" sz="2000" i="1">
                        <a:latin typeface="Cambria Math"/>
                        <a:ea typeface="Cambria Math"/>
                        <a:cs typeface="Times New Roman" pitchFamily="18" charset="0"/>
                      </a:rPr>
                      <m:t>15</m:t>
                    </m:r>
                    <m:r>
                      <a:rPr lang="en-US" sz="2000">
                        <a:latin typeface="Cambria Math"/>
                        <a:ea typeface="Cambria Math"/>
                        <a:cs typeface="Times New Roman" pitchFamily="18" charset="0"/>
                      </a:rPr>
                      <m:t> </m:t>
                    </m:r>
                    <m:r>
                      <m:rPr>
                        <m:sty m:val="p"/>
                      </m:rPr>
                      <a:rPr lang="en-US" sz="2000">
                        <a:latin typeface="Cambria Math"/>
                        <a:ea typeface="Cambria Math"/>
                        <a:cs typeface="Times New Roman" pitchFamily="18" charset="0"/>
                      </a:rPr>
                      <m:t>fs</m:t>
                    </m:r>
                  </m:oMath>
                </a14:m>
                <a:r>
                  <a:rPr lang="en-US" sz="2000" dirty="0" smtClean="0">
                    <a:latin typeface="Times New Roman" pitchFamily="18" charset="0"/>
                    <a:cs typeface="Times New Roman" pitchFamily="18" charset="0"/>
                  </a:rPr>
                  <a:t> (splitting) </a:t>
                </a:r>
              </a:p>
              <a:p>
                <a:r>
                  <a:rPr lang="en-US" sz="2000" dirty="0" smtClean="0">
                    <a:latin typeface="Times New Roman" pitchFamily="18" charset="0"/>
                    <a:cs typeface="Times New Roman" pitchFamily="18" charset="0"/>
                  </a:rPr>
                  <a:t>Spectral linewidth: </a:t>
                </a:r>
                <a14:m>
                  <m:oMath xmlns:m="http://schemas.openxmlformats.org/officeDocument/2006/math">
                    <m:r>
                      <a:rPr lang="en-US" sz="2000" i="1" smtClean="0">
                        <a:latin typeface="Cambria Math"/>
                        <a:ea typeface="Cambria Math"/>
                        <a:cs typeface="Times New Roman" pitchFamily="18" charset="0"/>
                      </a:rPr>
                      <m:t>∆</m:t>
                    </m:r>
                    <m:r>
                      <a:rPr lang="en-US" sz="2000" i="1" smtClean="0">
                        <a:latin typeface="Cambria Math"/>
                        <a:ea typeface="Cambria Math"/>
                        <a:cs typeface="Times New Roman" pitchFamily="18" charset="0"/>
                      </a:rPr>
                      <m:t>𝜆</m:t>
                    </m:r>
                    <m:r>
                      <a:rPr lang="en-US" sz="2000" b="0" i="1" smtClean="0">
                        <a:latin typeface="Cambria Math"/>
                        <a:ea typeface="Cambria Math"/>
                        <a:cs typeface="Times New Roman" pitchFamily="18" charset="0"/>
                      </a:rPr>
                      <m:t> </m:t>
                    </m:r>
                  </m:oMath>
                </a14:m>
                <a:r>
                  <a:rPr lang="en-US" sz="2000" dirty="0" smtClean="0">
                    <a:latin typeface="Times New Roman" pitchFamily="18" charset="0"/>
                    <a:cs typeface="Times New Roman" pitchFamily="18" charset="0"/>
                  </a:rPr>
                  <a:t>&gt;&gt; 20 nm (broadening)</a:t>
                </a:r>
              </a:p>
              <a:p>
                <a:r>
                  <a:rPr lang="en-US" sz="2000" dirty="0" smtClean="0">
                    <a:latin typeface="Times New Roman" pitchFamily="18" charset="0"/>
                    <a:cs typeface="Times New Roman" pitchFamily="18" charset="0"/>
                  </a:rPr>
                  <a:t>Raman Stokes and anti-Stokes peaks and supercontinuum generation</a:t>
                </a:r>
              </a:p>
              <a:p>
                <a:r>
                  <a:rPr lang="en-US" sz="2000" dirty="0" smtClean="0">
                    <a:latin typeface="Times New Roman" pitchFamily="18" charset="0"/>
                    <a:cs typeface="Times New Roman" pitchFamily="18" charset="0"/>
                  </a:rPr>
                  <a:t>Conical emission</a:t>
                </a:r>
              </a:p>
              <a:p>
                <a:endParaRPr lang="en-US" sz="2000" dirty="0">
                  <a:latin typeface="Times New Roman" pitchFamily="18" charset="0"/>
                  <a:cs typeface="Times New Roman" pitchFamily="18" charset="0"/>
                </a:endParaRPr>
              </a:p>
            </p:txBody>
          </p:sp>
        </mc:Choice>
        <mc:Fallback xmlns="">
          <p:sp>
            <p:nvSpPr>
              <p:cNvPr id="14" name="Content Placeholder 2"/>
              <p:cNvSpPr txBox="1">
                <a:spLocks noRot="1" noChangeAspect="1" noMove="1" noResize="1" noEditPoints="1" noAdjustHandles="1" noChangeArrowheads="1" noChangeShapeType="1" noTextEdit="1"/>
              </p:cNvSpPr>
              <p:nvPr/>
            </p:nvSpPr>
            <p:spPr>
              <a:xfrm>
                <a:off x="4947934" y="1484784"/>
                <a:ext cx="4196066" cy="3456384"/>
              </a:xfrm>
              <a:prstGeom prst="rect">
                <a:avLst/>
              </a:prstGeom>
              <a:blipFill rotWithShape="1">
                <a:blip r:embed="rId6"/>
                <a:stretch>
                  <a:fillRect l="-1599" t="-882"/>
                </a:stretch>
              </a:blipFill>
            </p:spPr>
            <p:txBody>
              <a:bodyPr/>
              <a:lstStyle/>
              <a:p>
                <a:r>
                  <a:rPr lang="en-US">
                    <a:noFill/>
                  </a:rPr>
                  <a:t> </a:t>
                </a:r>
              </a:p>
            </p:txBody>
          </p:sp>
        </mc:Fallback>
      </mc:AlternateContent>
      <p:cxnSp>
        <p:nvCxnSpPr>
          <p:cNvPr id="15" name="Straight Arrow Connector 14"/>
          <p:cNvCxnSpPr/>
          <p:nvPr/>
        </p:nvCxnSpPr>
        <p:spPr>
          <a:xfrm>
            <a:off x="3899464" y="2996952"/>
            <a:ext cx="1029668" cy="0"/>
          </a:xfrm>
          <a:prstGeom prst="straightConnector1">
            <a:avLst/>
          </a:prstGeom>
          <a:ln w="85725">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982250" y="1834451"/>
            <a:ext cx="432048" cy="1200329"/>
          </a:xfrm>
          <a:prstGeom prst="rect">
            <a:avLst/>
          </a:prstGeom>
          <a:noFill/>
        </p:spPr>
        <p:txBody>
          <a:bodyPr wrap="square" rtlCol="0">
            <a:spAutoFit/>
          </a:bodyPr>
          <a:lstStyle/>
          <a:p>
            <a:r>
              <a:rPr lang="en-US" sz="7200" b="1" dirty="0" smtClean="0">
                <a:solidFill>
                  <a:srgbClr val="FF0000"/>
                </a:solidFill>
                <a:latin typeface="Times New Roman" pitchFamily="18" charset="0"/>
                <a:cs typeface="Times New Roman" pitchFamily="18" charset="0"/>
              </a:rPr>
              <a:t>?</a:t>
            </a:r>
            <a:endParaRPr lang="en-US" sz="7200" b="1" dirty="0">
              <a:solidFill>
                <a:srgbClr val="FF0000"/>
              </a:solidFill>
              <a:latin typeface="Times New Roman" pitchFamily="18" charset="0"/>
              <a:cs typeface="Times New Roman" pitchFamily="18" charset="0"/>
            </a:endParaRPr>
          </a:p>
        </p:txBody>
      </p:sp>
      <p:pic>
        <p:nvPicPr>
          <p:cNvPr id="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2120" y="4639704"/>
            <a:ext cx="2448272" cy="2029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15023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1012</TotalTime>
  <Words>1773</Words>
  <Application>Microsoft Office PowerPoint</Application>
  <PresentationFormat>On-screen Show (4:3)</PresentationFormat>
  <Paragraphs>132</Paragraphs>
  <Slides>13</Slides>
  <Notes>8</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Pulse self-modulation and energy transfer between two intersecting laser filaments by self-induced plasma waveguide arrays</vt:lpstr>
      <vt:lpstr>Computational physics in the eyes of experimentalists and theorists</vt:lpstr>
      <vt:lpstr>Ultrafast lasers</vt:lpstr>
      <vt:lpstr>Nonlinear optics</vt:lpstr>
      <vt:lpstr>Propagation of ultrafast laser pulses in air</vt:lpstr>
      <vt:lpstr>Algorithm description</vt:lpstr>
      <vt:lpstr>Relativistic  self-focusing</vt:lpstr>
      <vt:lpstr>Single bubble regime</vt:lpstr>
      <vt:lpstr>Objective – spectral and spatiotemporal evolution</vt:lpstr>
      <vt:lpstr>Objective – energy transfer between intersecting beams</vt:lpstr>
      <vt:lpstr>Spectral and temporal evolution</vt:lpstr>
      <vt:lpstr>Energy transfer between intersecting beams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Kopfer</dc:creator>
  <cp:lastModifiedBy>Kopfer</cp:lastModifiedBy>
  <cp:revision>120</cp:revision>
  <dcterms:created xsi:type="dcterms:W3CDTF">2012-11-27T14:54:12Z</dcterms:created>
  <dcterms:modified xsi:type="dcterms:W3CDTF">2013-03-14T15:30:39Z</dcterms:modified>
</cp:coreProperties>
</file>