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0" r:id="rId1"/>
  </p:sldMasterIdLst>
  <p:notesMasterIdLst>
    <p:notesMasterId r:id="rId14"/>
  </p:notesMasterIdLst>
  <p:sldIdLst>
    <p:sldId id="258" r:id="rId2"/>
    <p:sldId id="270" r:id="rId3"/>
    <p:sldId id="269" r:id="rId4"/>
    <p:sldId id="257" r:id="rId5"/>
    <p:sldId id="268" r:id="rId6"/>
    <p:sldId id="267" r:id="rId7"/>
    <p:sldId id="271" r:id="rId8"/>
    <p:sldId id="261" r:id="rId9"/>
    <p:sldId id="262" r:id="rId10"/>
    <p:sldId id="263" r:id="rId11"/>
    <p:sldId id="265" r:id="rId12"/>
    <p:sldId id="266" r:id="rId13"/>
  </p:sldIdLst>
  <p:sldSz cx="9144000" cy="6858000" type="screen4x3"/>
  <p:notesSz cx="6870700" cy="965358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rr Be'er" initials="O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93397" y="1"/>
            <a:ext cx="2977303" cy="482679"/>
          </a:xfrm>
          <a:prstGeom prst="rect">
            <a:avLst/>
          </a:prstGeom>
        </p:spPr>
        <p:txBody>
          <a:bodyPr vert="horz" lIns="94458" tIns="47229" rIns="94458" bIns="47229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91" y="1"/>
            <a:ext cx="2977303" cy="482679"/>
          </a:xfrm>
          <a:prstGeom prst="rect">
            <a:avLst/>
          </a:prstGeom>
        </p:spPr>
        <p:txBody>
          <a:bodyPr vert="horz" lIns="94458" tIns="47229" rIns="94458" bIns="47229" rtlCol="1"/>
          <a:lstStyle>
            <a:lvl1pPr algn="l">
              <a:defRPr sz="1200"/>
            </a:lvl1pPr>
          </a:lstStyle>
          <a:p>
            <a:fld id="{D673F34E-E0AC-4794-835E-9D696F2CBDA4}" type="datetimeFigureOut">
              <a:rPr lang="he-IL" smtClean="0"/>
              <a:pPr/>
              <a:t>ג'/ניסן/תשע"ג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2350" y="723900"/>
            <a:ext cx="482600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58" tIns="47229" rIns="94458" bIns="47229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070" y="4585455"/>
            <a:ext cx="5496560" cy="4344115"/>
          </a:xfrm>
          <a:prstGeom prst="rect">
            <a:avLst/>
          </a:prstGeom>
        </p:spPr>
        <p:txBody>
          <a:bodyPr vert="horz" lIns="94458" tIns="47229" rIns="94458" bIns="47229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93397" y="9169234"/>
            <a:ext cx="2977303" cy="482679"/>
          </a:xfrm>
          <a:prstGeom prst="rect">
            <a:avLst/>
          </a:prstGeom>
        </p:spPr>
        <p:txBody>
          <a:bodyPr vert="horz" lIns="94458" tIns="47229" rIns="94458" bIns="47229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91" y="9169234"/>
            <a:ext cx="2977303" cy="482679"/>
          </a:xfrm>
          <a:prstGeom prst="rect">
            <a:avLst/>
          </a:prstGeom>
        </p:spPr>
        <p:txBody>
          <a:bodyPr vert="horz" lIns="94458" tIns="47229" rIns="94458" bIns="47229" rtlCol="1" anchor="b"/>
          <a:lstStyle>
            <a:lvl1pPr algn="l">
              <a:defRPr sz="1200"/>
            </a:lvl1pPr>
          </a:lstStyle>
          <a:p>
            <a:fld id="{EA82CE66-3430-4EC9-BC95-C7E68663EC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541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1538" y="9169935"/>
            <a:ext cx="2977508" cy="4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46" tIns="44374" rIns="88746" bIns="44374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/>
            <a:fld id="{8F7DFD60-A044-416A-B7E0-EA810210E1BA}" type="slidenum">
              <a:rPr lang="he-IL" sz="1100"/>
              <a:pPr rtl="1" eaLnBrk="1" hangingPunct="1"/>
              <a:t>4</a:t>
            </a:fld>
            <a:endParaRPr lang="en-US" sz="11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65" y="4584967"/>
            <a:ext cx="5497174" cy="444271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7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8449" indent="-272481" defTabSz="887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9921" indent="-217985" defTabSz="887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5891" indent="-217985" defTabSz="887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61859" indent="-217985" defTabSz="887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97827" indent="-217985" algn="l" defTabSz="8870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33797" indent="-217985" algn="l" defTabSz="8870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69765" indent="-217985" algn="l" defTabSz="8870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05734" indent="-217985" algn="l" defTabSz="8870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461AC81-42E0-4E43-A0C6-974D12C6B3B9}" type="slidenum">
              <a:rPr lang="he-IL" smtClean="0"/>
              <a:pPr eaLnBrk="1" hangingPunct="1"/>
              <a:t>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65" y="4584967"/>
            <a:ext cx="5497174" cy="444271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7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8449" indent="-272481" defTabSz="887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9921" indent="-217985" defTabSz="887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5891" indent="-217985" defTabSz="887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61859" indent="-217985" defTabSz="887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97827" indent="-217985" algn="l" defTabSz="8870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33797" indent="-217985" algn="l" defTabSz="8870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69765" indent="-217985" algn="l" defTabSz="8870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05734" indent="-217985" algn="l" defTabSz="8870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EF79221-99B9-4FF6-AF51-14B6A13D1A47}" type="slidenum">
              <a:rPr lang="he-IL" smtClean="0"/>
              <a:pPr eaLnBrk="1" hangingPunct="1"/>
              <a:t>9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65" y="4584967"/>
            <a:ext cx="5497174" cy="444271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7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8449" indent="-272481" defTabSz="887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9921" indent="-217985" defTabSz="887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5891" indent="-217985" defTabSz="887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61859" indent="-217985" defTabSz="887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97827" indent="-217985" algn="l" defTabSz="8870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33797" indent="-217985" algn="l" defTabSz="8870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69765" indent="-217985" algn="l" defTabSz="8870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05734" indent="-217985" algn="l" defTabSz="8870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B101539-B115-4FBA-BEF2-4ABC9BABAB50}" type="slidenum">
              <a:rPr lang="he-IL" smtClean="0"/>
              <a:pPr eaLnBrk="1" hangingPunct="1"/>
              <a:t>10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65" y="4584967"/>
            <a:ext cx="5497174" cy="444271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F8000D-795A-416F-96B5-8A1751A38B54}" type="datetime8">
              <a:rPr lang="he-IL" smtClean="0"/>
              <a:pPr/>
              <a:t>14 מרץ 13</a:t>
            </a:fld>
            <a:endParaRPr lang="he-I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1962D5-4E8C-4886-8035-C9026026E48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0AB631-9A1A-4D01-8DA7-28BDD16C88B6}" type="datetime8">
              <a:rPr lang="he-IL" smtClean="0"/>
              <a:pPr/>
              <a:t>14 מרץ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962D5-4E8C-4886-8035-C9026026E48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54060-B1E4-436D-9BD1-D7A432371678}" type="datetime8">
              <a:rPr lang="he-IL" smtClean="0"/>
              <a:pPr/>
              <a:t>14 מרץ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962D5-4E8C-4886-8035-C9026026E48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17F37-A0AA-473B-AFAF-D867CDDA5318}" type="datetime8">
              <a:rPr lang="he-IL" smtClean="0"/>
              <a:pPr/>
              <a:t>14 מרץ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962D5-4E8C-4886-8035-C9026026E48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0CAE3-DFDE-419B-8CFA-9A8EADE8908A}" type="datetime8">
              <a:rPr lang="he-IL" smtClean="0"/>
              <a:pPr/>
              <a:t>14 מרץ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962D5-4E8C-4886-8035-C9026026E48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A914CE-CE65-4DDF-9216-460581CFECEC}" type="datetime8">
              <a:rPr lang="he-IL" smtClean="0"/>
              <a:pPr/>
              <a:t>14 מרץ 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962D5-4E8C-4886-8035-C9026026E48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D03A5E-6990-4CE9-BA07-A9EDC4B3F455}" type="datetime8">
              <a:rPr lang="he-IL" smtClean="0"/>
              <a:pPr/>
              <a:t>14 מרץ 13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962D5-4E8C-4886-8035-C9026026E48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559B8-0515-4988-8469-D115DC7A18DA}" type="datetime8">
              <a:rPr lang="he-IL" smtClean="0"/>
              <a:pPr/>
              <a:t>14 מרץ 13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962D5-4E8C-4886-8035-C9026026E48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55895-183F-43B0-ADEA-ABB2547861D2}" type="datetime8">
              <a:rPr lang="he-IL" smtClean="0"/>
              <a:pPr/>
              <a:t>14 מרץ 13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962D5-4E8C-4886-8035-C9026026E48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FDC715-600B-4C54-9C8B-01945BBCE1B7}" type="datetime8">
              <a:rPr lang="he-IL" smtClean="0"/>
              <a:pPr/>
              <a:t>14 מרץ 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962D5-4E8C-4886-8035-C9026026E48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206A6E-BF2D-4EE0-AB3E-E7613AD7B1F1}" type="datetime8">
              <a:rPr lang="he-IL" smtClean="0"/>
              <a:pPr/>
              <a:t>14 מרץ 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1962D5-4E8C-4886-8035-C9026026E48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400BF3D-42AF-48E9-9205-418616E92C88}" type="datetime8">
              <a:rPr lang="he-IL" smtClean="0"/>
              <a:pPr/>
              <a:t>14 מרץ 13</a:t>
            </a:fld>
            <a:endParaRPr lang="he-I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1962D5-4E8C-4886-8035-C9026026E48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gu.ac.il/atomchip/" TargetMode="External"/><Relationship Id="rId2" Type="http://schemas.openxmlformats.org/officeDocument/2006/relationships/hyperlink" Target="mailto:orrbe@bgu.post.ac.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e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 l="1923" t="16112" r="3905" b="14258"/>
          <a:stretch>
            <a:fillRect/>
          </a:stretch>
        </p:blipFill>
        <p:spPr bwMode="auto">
          <a:xfrm>
            <a:off x="6551712" y="0"/>
            <a:ext cx="25922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87220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i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מגנטומטריה</a:t>
            </a:r>
            <a:r>
              <a:rPr lang="he-IL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אטומית </a:t>
            </a:r>
            <a:r>
              <a:rPr lang="he-I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he-I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he-I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שימוש בטכנולוגיה קוונטית לייצור חיישנים רגישים ביותר</a:t>
            </a:r>
            <a:br>
              <a:rPr lang="he-I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he-I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he-I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94" y="3356992"/>
            <a:ext cx="7630606" cy="1689602"/>
          </a:xfrm>
        </p:spPr>
        <p:txBody>
          <a:bodyPr>
            <a:normAutofit fontScale="25000" lnSpcReduction="20000"/>
          </a:bodyPr>
          <a:lstStyle/>
          <a:p>
            <a:pPr rtl="1">
              <a:lnSpc>
                <a:spcPct val="120000"/>
              </a:lnSpc>
            </a:pPr>
            <a:r>
              <a:rPr lang="he-IL" sz="11200" b="1" dirty="0" smtClean="0"/>
              <a:t>אור באר</a:t>
            </a:r>
          </a:p>
          <a:p>
            <a:pPr rtl="1">
              <a:lnSpc>
                <a:spcPct val="120000"/>
              </a:lnSpc>
            </a:pPr>
            <a:r>
              <a:rPr lang="he-IL" sz="11200" b="1" dirty="0" smtClean="0"/>
              <a:t>פרופ' רון </a:t>
            </a:r>
            <a:r>
              <a:rPr lang="he-IL" sz="11200" b="1" dirty="0" err="1" smtClean="0"/>
              <a:t>פולמן</a:t>
            </a:r>
            <a:r>
              <a:rPr lang="he-IL" sz="11200" b="1" dirty="0" smtClean="0"/>
              <a:t>, </a:t>
            </a:r>
            <a:r>
              <a:rPr lang="en-US" sz="11200" b="1" dirty="0" smtClean="0"/>
              <a:t> Atom Chip Group </a:t>
            </a:r>
            <a:endParaRPr lang="he-IL" sz="11200" b="1" dirty="0" smtClean="0"/>
          </a:p>
          <a:p>
            <a:pPr rtl="1">
              <a:lnSpc>
                <a:spcPct val="120000"/>
              </a:lnSpc>
            </a:pPr>
            <a:r>
              <a:rPr lang="he-IL" sz="11200" b="1" dirty="0" smtClean="0"/>
              <a:t>אוניברסיטת בן גוריון בנגב</a:t>
            </a:r>
          </a:p>
          <a:p>
            <a:pPr rtl="1">
              <a:lnSpc>
                <a:spcPct val="170000"/>
              </a:lnSpc>
            </a:pP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80592" cy="391741"/>
          </a:xfrm>
        </p:spPr>
        <p:txBody>
          <a:bodyPr/>
          <a:lstStyle/>
          <a:p>
            <a:fld id="{0F1962D5-4E8C-4886-8035-C9026026E488}" type="slidenum">
              <a:rPr lang="he-IL" sz="1400" smtClean="0"/>
              <a:pPr/>
              <a:t>1</a:t>
            </a:fld>
            <a:endParaRPr lang="he-IL" sz="1400"/>
          </a:p>
        </p:txBody>
      </p:sp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251649" y="116632"/>
            <a:ext cx="2592070" cy="847725"/>
            <a:chOff x="1361" y="709"/>
            <a:chExt cx="4082" cy="1335"/>
          </a:xfrm>
        </p:grpSpPr>
        <p:pic>
          <p:nvPicPr>
            <p:cNvPr id="4098" name="Picture 2" descr="login-logo-fla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61" y="709"/>
              <a:ext cx="930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9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407" y="1163"/>
              <a:ext cx="3033" cy="2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Ben </a:t>
              </a:r>
              <a:r>
                <a:rPr lang="en-US" sz="3600" i="1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Gurion</a:t>
              </a:r>
              <a:r>
                <a:rPr lang="en-US" sz="3600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 University</a:t>
              </a:r>
              <a:endParaRPr lang="he-IL" sz="3600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sp>
          <p:nvSpPr>
            <p:cNvPr id="410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407" y="766"/>
              <a:ext cx="3036" cy="2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Atom Chip Group</a:t>
              </a:r>
              <a:endParaRPr lang="he-IL" sz="3600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217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1" name="Rectangle 3"/>
          <p:cNvSpPr>
            <a:spLocks noGrp="1" noChangeArrowheads="1"/>
          </p:cNvSpPr>
          <p:nvPr>
            <p:ph idx="1"/>
          </p:nvPr>
        </p:nvSpPr>
        <p:spPr>
          <a:xfrm>
            <a:off x="25204" y="964357"/>
            <a:ext cx="8675077" cy="540067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marL="341313" indent="-341313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2400" dirty="0" smtClean="0"/>
              <a:t>מזעור</a:t>
            </a:r>
            <a:endParaRPr lang="en-US" sz="2400" dirty="0" smtClean="0"/>
          </a:p>
          <a:p>
            <a:pPr lvl="1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2000" dirty="0" smtClean="0"/>
              <a:t>גודל חיישן אפשרי &lt; </a:t>
            </a:r>
            <a:r>
              <a:rPr lang="en-US" sz="2000" dirty="0" smtClean="0"/>
              <a:t> 10 mm</a:t>
            </a:r>
            <a:r>
              <a:rPr lang="en-US" sz="2000" baseline="30000" dirty="0" smtClean="0"/>
              <a:t>3</a:t>
            </a:r>
          </a:p>
          <a:p>
            <a:pPr lvl="2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1800" dirty="0" smtClean="0"/>
              <a:t>מערכים גדולים של חיישנים</a:t>
            </a:r>
            <a:endParaRPr lang="en-US" sz="1800" dirty="0" smtClean="0"/>
          </a:p>
          <a:p>
            <a:pPr lvl="2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1800" dirty="0" smtClean="0"/>
              <a:t>רזולוציית עקיבה גבוהה</a:t>
            </a:r>
          </a:p>
          <a:p>
            <a:pPr lvl="2" algn="r" defTabSz="457200" rt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1800" dirty="0" smtClean="0"/>
              <a:t>אפשרות לייצור המוני</a:t>
            </a:r>
            <a:endParaRPr lang="en-US" sz="1800" dirty="0" smtClean="0"/>
          </a:p>
          <a:p>
            <a:pPr marL="341313" indent="-341313" algn="r" defTabSz="457200" rtl="1" eaLnBrk="1" hangingPunct="1">
              <a:lnSpc>
                <a:spcPct val="9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dirty="0" smtClean="0"/>
          </a:p>
          <a:p>
            <a:pPr marL="341313" indent="-341313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2400" dirty="0" smtClean="0"/>
              <a:t>חיישן אופטי</a:t>
            </a:r>
            <a:endParaRPr lang="en-US" sz="2400" dirty="0" smtClean="0"/>
          </a:p>
          <a:p>
            <a:pPr lvl="1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2000" dirty="0" smtClean="0"/>
              <a:t>ללא זרמים חשמליים במקום המדידה</a:t>
            </a:r>
            <a:endParaRPr lang="en-US" sz="2000" dirty="0" smtClean="0"/>
          </a:p>
          <a:p>
            <a:pPr lvl="2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1800" dirty="0" smtClean="0"/>
              <a:t>מדידה נקייה מרעשים</a:t>
            </a:r>
            <a:endParaRPr lang="en-US" sz="1800" dirty="0" smtClean="0"/>
          </a:p>
          <a:p>
            <a:pPr lvl="1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2000" dirty="0" smtClean="0"/>
              <a:t>חיישן לא צורך חשמל</a:t>
            </a:r>
            <a:endParaRPr lang="en-US" sz="2000" dirty="0" smtClean="0"/>
          </a:p>
          <a:p>
            <a:pPr lvl="2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1800" dirty="0" smtClean="0"/>
              <a:t>חיישן פשוט, עלות נמוכה</a:t>
            </a:r>
            <a:endParaRPr lang="en-US" sz="1800" dirty="0" smtClean="0"/>
          </a:p>
          <a:p>
            <a:pPr lvl="1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2000" dirty="0" smtClean="0"/>
              <a:t>תקשורת אופטית</a:t>
            </a:r>
            <a:endParaRPr lang="en-US" sz="2000" dirty="0" smtClean="0"/>
          </a:p>
          <a:p>
            <a:pPr lvl="2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1800" dirty="0" smtClean="0"/>
              <a:t>לא רגיש להפרעות</a:t>
            </a:r>
            <a:endParaRPr lang="en-US" sz="1800" dirty="0" smtClean="0"/>
          </a:p>
          <a:p>
            <a:pPr lvl="2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1800" dirty="0" smtClean="0"/>
              <a:t>חיישן עמיד </a:t>
            </a:r>
            <a:r>
              <a:rPr lang="he-IL" sz="1800" dirty="0" err="1" smtClean="0"/>
              <a:t>ורובוסטי</a:t>
            </a:r>
            <a:endParaRPr lang="en-US" sz="800" dirty="0" smtClean="0"/>
          </a:p>
        </p:txBody>
      </p:sp>
      <p:sp>
        <p:nvSpPr>
          <p:cNvPr id="15" name="מציין מיקום של מספר שקופית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962D5-4E8C-4886-8035-C9026026E488}" type="slidenum">
              <a:rPr lang="he-IL" smtClean="0"/>
              <a:pPr/>
              <a:t>10</a:t>
            </a:fld>
            <a:endParaRPr lang="he-IL"/>
          </a:p>
        </p:txBody>
      </p:sp>
      <p:grpSp>
        <p:nvGrpSpPr>
          <p:cNvPr id="749572" name="Group 4"/>
          <p:cNvGrpSpPr>
            <a:grpSpLocks/>
          </p:cNvGrpSpPr>
          <p:nvPr/>
        </p:nvGrpSpPr>
        <p:grpSpPr bwMode="auto">
          <a:xfrm>
            <a:off x="1115616" y="1196752"/>
            <a:ext cx="1727689" cy="1438275"/>
            <a:chOff x="113" y="2164"/>
            <a:chExt cx="1179" cy="906"/>
          </a:xfrm>
        </p:grpSpPr>
        <p:pic>
          <p:nvPicPr>
            <p:cNvPr id="1229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444" t="1102" r="4436" b="33456"/>
            <a:stretch>
              <a:fillRect/>
            </a:stretch>
          </p:blipFill>
          <p:spPr bwMode="auto">
            <a:xfrm>
              <a:off x="113" y="2164"/>
              <a:ext cx="1179" cy="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7" name="Text Box 6"/>
            <p:cNvSpPr txBox="1">
              <a:spLocks noChangeArrowheads="1"/>
            </p:cNvSpPr>
            <p:nvPr/>
          </p:nvSpPr>
          <p:spPr bwMode="auto">
            <a:xfrm>
              <a:off x="333" y="2876"/>
              <a:ext cx="773" cy="194"/>
            </a:xfrm>
            <a:prstGeom prst="rect">
              <a:avLst/>
            </a:prstGeom>
            <a:solidFill>
              <a:srgbClr val="808080">
                <a:alpha val="4784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 dirty="0">
                  <a:solidFill>
                    <a:srgbClr val="FFFF00"/>
                  </a:solidFill>
                </a:rPr>
                <a:t>NIST, USA</a:t>
              </a:r>
            </a:p>
          </p:txBody>
        </p:sp>
      </p:grpSp>
      <p:grpSp>
        <p:nvGrpSpPr>
          <p:cNvPr id="749575" name="Group 7"/>
          <p:cNvGrpSpPr>
            <a:grpSpLocks/>
          </p:cNvGrpSpPr>
          <p:nvPr/>
        </p:nvGrpSpPr>
        <p:grpSpPr bwMode="auto">
          <a:xfrm>
            <a:off x="611560" y="3429000"/>
            <a:ext cx="2624504" cy="955675"/>
            <a:chOff x="204" y="3385"/>
            <a:chExt cx="1791" cy="602"/>
          </a:xfrm>
        </p:grpSpPr>
        <p:pic>
          <p:nvPicPr>
            <p:cNvPr id="12294" name="Picture 8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385"/>
              <a:ext cx="179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Text Box 9"/>
            <p:cNvSpPr txBox="1">
              <a:spLocks noChangeArrowheads="1"/>
            </p:cNvSpPr>
            <p:nvPr/>
          </p:nvSpPr>
          <p:spPr bwMode="auto">
            <a:xfrm>
              <a:off x="605" y="3793"/>
              <a:ext cx="97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808080">
                      <a:alpha val="47842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 dirty="0">
                  <a:solidFill>
                    <a:srgbClr val="FFFF00"/>
                  </a:solidFill>
                </a:rPr>
                <a:t>NIST, USA</a:t>
              </a:r>
            </a:p>
          </p:txBody>
        </p:sp>
      </p:grpSp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07504" y="116632"/>
            <a:ext cx="2647950" cy="847725"/>
            <a:chOff x="1134" y="709"/>
            <a:chExt cx="4170" cy="1335"/>
          </a:xfrm>
        </p:grpSpPr>
        <p:pic>
          <p:nvPicPr>
            <p:cNvPr id="22531" name="Picture 3" descr="login-logo-flash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4" y="709"/>
              <a:ext cx="930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268" y="1163"/>
              <a:ext cx="3033" cy="2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Ben Gurion University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sp>
          <p:nvSpPr>
            <p:cNvPr id="2253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268" y="766"/>
              <a:ext cx="3036" cy="2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Atom Chip Group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/>
          <a:srcRect l="1923" t="16112" r="3905" b="14258"/>
          <a:stretch>
            <a:fillRect/>
          </a:stretch>
        </p:blipFill>
        <p:spPr bwMode="auto">
          <a:xfrm>
            <a:off x="6551712" y="0"/>
            <a:ext cx="25922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0057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962D5-4E8C-4886-8035-C9026026E488}" type="slidenum">
              <a:rPr lang="he-IL" smtClean="0"/>
              <a:pPr/>
              <a:t>11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485800"/>
            <a:ext cx="8229600" cy="1143000"/>
          </a:xfrm>
        </p:spPr>
        <p:txBody>
          <a:bodyPr/>
          <a:lstStyle/>
          <a:p>
            <a:pPr algn="ctr" rtl="1"/>
            <a:r>
              <a:rPr lang="he-IL" dirty="0" smtClean="0"/>
              <a:t>קבוצת המחקר שלנו באוני' בן גוריון</a:t>
            </a:r>
            <a:endParaRPr lang="he-IL" dirty="0"/>
          </a:p>
        </p:txBody>
      </p:sp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07504" y="116632"/>
            <a:ext cx="2647950" cy="847725"/>
            <a:chOff x="1134" y="709"/>
            <a:chExt cx="4170" cy="1335"/>
          </a:xfrm>
        </p:grpSpPr>
        <p:pic>
          <p:nvPicPr>
            <p:cNvPr id="24579" name="Picture 3" descr="login-logo-flas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4" y="709"/>
              <a:ext cx="930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268" y="1163"/>
              <a:ext cx="3033" cy="2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Ben Gurion University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sp>
          <p:nvSpPr>
            <p:cNvPr id="2458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268" y="766"/>
              <a:ext cx="3036" cy="2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Atom Chip Group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  <p:pic>
        <p:nvPicPr>
          <p:cNvPr id="9" name="Picture 10" descr="IMG_6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437112"/>
            <a:ext cx="3501846" cy="214838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24582" name="Picture 6" descr="C:\Users\Orr Be'er\Desktop\project\מרץ 13 orrs speaks פסטיפח\תמונה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3964" y="3609151"/>
            <a:ext cx="2432269" cy="1863014"/>
          </a:xfrm>
          <a:prstGeom prst="rect">
            <a:avLst/>
          </a:prstGeom>
          <a:noFill/>
        </p:spPr>
      </p:pic>
      <p:pic>
        <p:nvPicPr>
          <p:cNvPr id="24583" name="Picture 7" descr="C:\Users\Orr Be'er\Desktop\project\מרץ 13 orrs speaks פסטיפח\תמונה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967003"/>
            <a:ext cx="2520280" cy="2296347"/>
          </a:xfrm>
          <a:prstGeom prst="rect">
            <a:avLst/>
          </a:prstGeom>
          <a:noFill/>
        </p:spPr>
      </p:pic>
      <p:pic>
        <p:nvPicPr>
          <p:cNvPr id="14" name="Picture 2" descr="IMG_09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31" y="1802218"/>
            <a:ext cx="2382274" cy="178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print"/>
          <a:srcRect l="1923" t="16112" r="3905" b="14258"/>
          <a:stretch>
            <a:fillRect/>
          </a:stretch>
        </p:blipFill>
        <p:spPr bwMode="auto">
          <a:xfrm>
            <a:off x="6551712" y="0"/>
            <a:ext cx="25922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tech demo phys pa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9615" y="1967003"/>
            <a:ext cx="3038844" cy="218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60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785395"/>
          </a:xfrm>
        </p:spPr>
        <p:txBody>
          <a:bodyPr>
            <a:normAutofit/>
          </a:bodyPr>
          <a:lstStyle/>
          <a:p>
            <a:pPr algn="r" rtl="1"/>
            <a:r>
              <a:rPr lang="he-IL" dirty="0" err="1" smtClean="0"/>
              <a:t>מגנטומטריה</a:t>
            </a:r>
            <a:r>
              <a:rPr lang="he-IL" dirty="0" smtClean="0"/>
              <a:t> אטומית – שימוש באפקטים קוונטים ליצירת טכנולוגיה</a:t>
            </a:r>
          </a:p>
          <a:p>
            <a:pPr lvl="1" algn="r" rtl="1"/>
            <a:r>
              <a:rPr lang="he-IL" dirty="0" smtClean="0"/>
              <a:t>רגישות אולטרה גבוהה</a:t>
            </a:r>
          </a:p>
          <a:p>
            <a:pPr algn="r" rtl="1"/>
            <a:r>
              <a:rPr lang="he-IL" dirty="0" smtClean="0"/>
              <a:t>לב החיישן – תא האדים</a:t>
            </a:r>
          </a:p>
          <a:p>
            <a:pPr lvl="1" algn="r" rtl="1"/>
            <a:r>
              <a:rPr lang="he-IL" dirty="0" smtClean="0"/>
              <a:t>פרמטר עיקרי – זמן קוהרנטיות</a:t>
            </a:r>
          </a:p>
          <a:p>
            <a:pPr algn="r" rtl="1"/>
            <a:r>
              <a:rPr lang="he-IL" dirty="0" smtClean="0"/>
              <a:t>פיתוח החיישן נעשה בשיתוף פעולה של אוני' בן-גוריון והתעשייה האווירית</a:t>
            </a:r>
          </a:p>
          <a:p>
            <a:pPr algn="r" rtl="1"/>
            <a:r>
              <a:rPr lang="he-IL" dirty="0" smtClean="0"/>
              <a:t>אתם מוזמנים לחזות בפלא בביקור במעבדה</a:t>
            </a:r>
          </a:p>
          <a:p>
            <a:pPr algn="r" rt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orrbe@bgu.post.ac.il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http://www.bgu.ac.il/atomchip/</a:t>
            </a:r>
            <a:endParaRPr lang="en-US" dirty="0" smtClean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962D5-4E8C-4886-8035-C9026026E488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סיכום</a:t>
            </a:r>
            <a:endParaRPr lang="he-IL" dirty="0"/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07504" y="116632"/>
            <a:ext cx="2647950" cy="847725"/>
            <a:chOff x="1134" y="709"/>
            <a:chExt cx="4170" cy="1335"/>
          </a:xfrm>
        </p:grpSpPr>
        <p:pic>
          <p:nvPicPr>
            <p:cNvPr id="25603" name="Picture 3" descr="login-logo-fla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4" y="709"/>
              <a:ext cx="930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268" y="1163"/>
              <a:ext cx="3033" cy="2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Ben Gurion University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sp>
          <p:nvSpPr>
            <p:cNvPr id="2560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268" y="766"/>
              <a:ext cx="3036" cy="2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Atom Chip Group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 l="1923" t="16112" r="3905" b="14258"/>
          <a:stretch>
            <a:fillRect/>
          </a:stretch>
        </p:blipFill>
        <p:spPr bwMode="auto">
          <a:xfrm>
            <a:off x="6551712" y="0"/>
            <a:ext cx="25922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62D5-4E8C-4886-8035-C9026026E488}" type="slidenum">
              <a:rPr lang="he-IL" smtClean="0"/>
              <a:pPr/>
              <a:t>2</a:t>
            </a:fld>
            <a:endParaRPr lang="he-I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algn="r" rtl="1"/>
            <a:r>
              <a:rPr lang="he-IL" dirty="0"/>
              <a:t>מדידת פעילות חשמלית במוח - </a:t>
            </a:r>
            <a:r>
              <a:rPr lang="en-US" dirty="0"/>
              <a:t>NIST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966" t="2001" r="9449" b="2001"/>
          <a:stretch>
            <a:fillRect/>
          </a:stretch>
        </p:blipFill>
        <p:spPr bwMode="auto">
          <a:xfrm>
            <a:off x="4788024" y="2223186"/>
            <a:ext cx="401670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1923" t="16112" r="3905" b="14258"/>
          <a:stretch>
            <a:fillRect/>
          </a:stretch>
        </p:blipFill>
        <p:spPr bwMode="auto">
          <a:xfrm>
            <a:off x="6551712" y="0"/>
            <a:ext cx="25922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07504" y="116632"/>
            <a:ext cx="2647950" cy="847725"/>
            <a:chOff x="1134" y="709"/>
            <a:chExt cx="4170" cy="1335"/>
          </a:xfrm>
        </p:grpSpPr>
        <p:pic>
          <p:nvPicPr>
            <p:cNvPr id="9" name="Picture 3" descr="login-logo-fla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4" y="709"/>
              <a:ext cx="930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268" y="1163"/>
              <a:ext cx="3033" cy="2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Ben Gurion University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268" y="766"/>
              <a:ext cx="3036" cy="2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Atom Chip Group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9126" y="1916832"/>
            <a:ext cx="4067944" cy="3848422"/>
            <a:chOff x="338998" y="1412777"/>
            <a:chExt cx="4067944" cy="384842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0360" t="5399" r="11304" b="62250"/>
            <a:stretch/>
          </p:blipFill>
          <p:spPr bwMode="auto">
            <a:xfrm>
              <a:off x="338998" y="1412777"/>
              <a:ext cx="4067944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0360" t="61790" r="11304" b="6525"/>
            <a:stretch/>
          </p:blipFill>
          <p:spPr bwMode="auto">
            <a:xfrm>
              <a:off x="338998" y="3356992"/>
              <a:ext cx="4067944" cy="1904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3776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982"/>
          <a:stretch/>
        </p:blipFill>
        <p:spPr bwMode="auto">
          <a:xfrm>
            <a:off x="2857302" y="1484784"/>
            <a:ext cx="3874937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962D5-4E8C-4886-8035-C9026026E488}" type="slidenum">
              <a:rPr lang="he-IL" smtClean="0"/>
              <a:pPr/>
              <a:t>3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55129" y="598552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he-IL" dirty="0" smtClean="0"/>
              <a:t>מדידת זרימת יונים בפרח - </a:t>
            </a:r>
            <a:r>
              <a:rPr lang="en-US" dirty="0" smtClean="0"/>
              <a:t>Berkley</a:t>
            </a:r>
            <a:endParaRPr lang="he-IL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07504" y="116632"/>
            <a:ext cx="2647950" cy="847725"/>
            <a:chOff x="1134" y="709"/>
            <a:chExt cx="4170" cy="1335"/>
          </a:xfrm>
        </p:grpSpPr>
        <p:pic>
          <p:nvPicPr>
            <p:cNvPr id="6" name="Picture 3" descr="login-logo-fla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4" y="709"/>
              <a:ext cx="930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268" y="1163"/>
              <a:ext cx="3033" cy="2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Ben Gurion University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sp>
          <p:nvSpPr>
            <p:cNvPr id="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268" y="766"/>
              <a:ext cx="3036" cy="2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Atom Chip Group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1923" t="16112" r="3905" b="14258"/>
          <a:stretch>
            <a:fillRect/>
          </a:stretch>
        </p:blipFill>
        <p:spPr bwMode="auto">
          <a:xfrm>
            <a:off x="6551712" y="0"/>
            <a:ext cx="25922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3222098" y="3645024"/>
            <a:ext cx="1835313" cy="2279055"/>
            <a:chOff x="3095836" y="3356992"/>
            <a:chExt cx="1835313" cy="2279055"/>
          </a:xfrm>
        </p:grpSpPr>
        <p:sp>
          <p:nvSpPr>
            <p:cNvPr id="3" name="Oval 2"/>
            <p:cNvSpPr/>
            <p:nvPr/>
          </p:nvSpPr>
          <p:spPr>
            <a:xfrm>
              <a:off x="3725658" y="3861048"/>
              <a:ext cx="864096" cy="100811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095836" y="3356992"/>
              <a:ext cx="766748" cy="6964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4355085" y="4653136"/>
              <a:ext cx="576064" cy="9829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62D5-4E8C-4886-8035-C9026026E488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1539" y="1806545"/>
            <a:ext cx="8289925" cy="5087938"/>
          </a:xfrm>
        </p:spPr>
        <p:txBody>
          <a:bodyPr lIns="90000" tIns="46800" rIns="90000" bIns="46800"/>
          <a:lstStyle/>
          <a:p>
            <a:pPr marL="342900" indent="-342900" algn="r" defTabSz="457200" rtl="1">
              <a:spcBef>
                <a:spcPct val="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2400" dirty="0" smtClean="0"/>
              <a:t>גז קוונטי בתא אדים (בטמפרטורת החדר)</a:t>
            </a:r>
            <a:endParaRPr lang="en-US" sz="2400" dirty="0" smtClean="0"/>
          </a:p>
          <a:p>
            <a:pPr marL="742950" lvl="1" indent="-342900" algn="r" defTabSz="457200" rtl="1">
              <a:lnSpc>
                <a:spcPct val="150000"/>
              </a:lnSpc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2000" dirty="0" smtClean="0"/>
              <a:t>רמות האנרגיה משתנות בפרופורציה לשדה המגנטי</a:t>
            </a:r>
            <a:endParaRPr lang="en-US" sz="2000" dirty="0" smtClean="0"/>
          </a:p>
          <a:p>
            <a:pPr marL="742950" lvl="1" indent="-342900" algn="r" defTabSz="457200" rtl="1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2000" dirty="0" err="1" smtClean="0"/>
              <a:t>הפרסציה</a:t>
            </a:r>
            <a:r>
              <a:rPr lang="he-IL" sz="2000" dirty="0" smtClean="0"/>
              <a:t> של המומנט המגנטי של האטום</a:t>
            </a:r>
            <a:r>
              <a:rPr lang="en-US" sz="2000" dirty="0" smtClean="0"/>
              <a:t> – </a:t>
            </a:r>
            <a:r>
              <a:rPr lang="he-IL" sz="2000" dirty="0" smtClean="0"/>
              <a:t>פרופורציונלית לגודל השדה המגנטי:  </a:t>
            </a:r>
            <a:r>
              <a:rPr lang="en-US" sz="2000" dirty="0" smtClean="0"/>
              <a:t>: </a:t>
            </a:r>
            <a:r>
              <a:rPr lang="en-US" sz="2000" i="1" dirty="0" err="1" smtClean="0"/>
              <a:t>ω</a:t>
            </a:r>
            <a:r>
              <a:rPr lang="en-US" sz="2000" i="1" baseline="-25000" dirty="0" err="1" smtClean="0"/>
              <a:t>L</a:t>
            </a:r>
            <a:r>
              <a:rPr lang="en-US" sz="2000" i="1" dirty="0" smtClean="0"/>
              <a:t> = </a:t>
            </a:r>
            <a:r>
              <a:rPr lang="el-GR" sz="2000" i="1" dirty="0" smtClean="0"/>
              <a:t>γ·</a:t>
            </a:r>
            <a:r>
              <a:rPr lang="en-US" sz="2000" b="1" i="1" dirty="0" smtClean="0"/>
              <a:t>B</a:t>
            </a:r>
            <a:r>
              <a:rPr lang="he-IL" sz="2000" dirty="0" smtClean="0"/>
              <a:t>,</a:t>
            </a:r>
            <a:r>
              <a:rPr lang="en-US" sz="2000" dirty="0" smtClean="0"/>
              <a:t> </a:t>
            </a:r>
            <a:r>
              <a:rPr lang="el-GR" sz="2000" i="1" dirty="0" smtClean="0"/>
              <a:t>γ</a:t>
            </a:r>
            <a:r>
              <a:rPr lang="en-US" sz="2000" dirty="0" smtClean="0"/>
              <a:t> = 700 kHz/G</a:t>
            </a:r>
          </a:p>
          <a:p>
            <a:pPr marL="742950" lvl="1" indent="-342900" algn="r" defTabSz="457200" rtl="1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b="1" u="sng" dirty="0"/>
          </a:p>
          <a:p>
            <a:pPr marL="363538" lvl="1" indent="-363538" algn="r" defTabSz="457200" rtl="1">
              <a:spcBef>
                <a:spcPct val="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1800" b="1" u="sng" dirty="0" smtClean="0"/>
              <a:t>המדידה </a:t>
            </a:r>
            <a:r>
              <a:rPr lang="he-IL" sz="1800" b="1" u="sng" dirty="0" err="1" smtClean="0"/>
              <a:t>סקלארית</a:t>
            </a:r>
            <a:endParaRPr lang="en-US" sz="1800" dirty="0" smtClean="0"/>
          </a:p>
          <a:p>
            <a:pPr marL="742950" lvl="1" indent="-342900" algn="r" defTabSz="457200" rtl="1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2000" dirty="0" smtClean="0"/>
              <a:t>חילוץ המידע מהאדים</a:t>
            </a:r>
          </a:p>
          <a:p>
            <a:pPr marL="400050" lvl="1" indent="0" algn="r" defTabSz="457200" rtl="1">
              <a:spcBef>
                <a:spcPct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2000" dirty="0"/>
              <a:t>	</a:t>
            </a:r>
            <a:r>
              <a:rPr lang="en-US" sz="2000" b="1" i="1" dirty="0" smtClean="0">
                <a:solidFill>
                  <a:srgbClr val="FF0000"/>
                </a:solidFill>
              </a:rPr>
              <a:t>	</a:t>
            </a:r>
            <a:r>
              <a:rPr lang="he-IL" sz="2000" b="1" i="1" dirty="0" smtClean="0">
                <a:solidFill>
                  <a:srgbClr val="FF0000"/>
                </a:solidFill>
              </a:rPr>
              <a:t>שדה מגנטי ←תווך אטומי←תכונות אור לייזר ←מדידה אלקטרונית</a:t>
            </a:r>
          </a:p>
          <a:p>
            <a:pPr marL="742950" lvl="1" indent="-342900" algn="r" defTabSz="457200" rtl="1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2000" dirty="0" smtClean="0"/>
              <a:t>תפקידי הלייזר</a:t>
            </a:r>
          </a:p>
          <a:p>
            <a:pPr marL="980694" lvl="2" indent="-342900" algn="r" defTabSz="457200" rtl="1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1800" dirty="0" smtClean="0"/>
              <a:t>הכנת האטומים במצב קוונטי רצוי</a:t>
            </a:r>
          </a:p>
          <a:p>
            <a:pPr marL="980694" lvl="2" indent="-342900" algn="r" defTabSz="457200" rtl="1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1800" dirty="0" smtClean="0"/>
              <a:t>מדידת שינוי במצב האטומים כתוצאה</a:t>
            </a:r>
          </a:p>
          <a:p>
            <a:pPr marL="637794" lvl="2" indent="0" algn="r" defTabSz="457200" rtl="1">
              <a:spcBef>
                <a:spcPct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1800" dirty="0"/>
              <a:t>	</a:t>
            </a:r>
            <a:r>
              <a:rPr lang="he-IL" sz="1800" dirty="0" smtClean="0"/>
              <a:t>	 משינויי שדה מגנטי</a:t>
            </a:r>
            <a:endParaRPr lang="en-US" sz="1800" dirty="0" smtClean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-252536" y="764704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defTabSz="457200" eaLnBrk="0" hangingPunct="0">
              <a:lnSpc>
                <a:spcPct val="10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4000" dirty="0" smtClean="0">
                <a:latin typeface="+mj-lt"/>
                <a:ea typeface="+mj-ea"/>
                <a:cs typeface="+mj-cs"/>
              </a:rPr>
              <a:t>מימוש הטכנולוגיה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</a:t>
            </a:r>
            <a:r>
              <a:rPr lang="he-IL" sz="4000" dirty="0" err="1" smtClean="0">
                <a:latin typeface="+mj-lt"/>
                <a:ea typeface="+mj-ea"/>
                <a:cs typeface="+mj-cs"/>
              </a:rPr>
              <a:t>מגנטומטריה</a:t>
            </a:r>
            <a:r>
              <a:rPr lang="he-IL" sz="4000" dirty="0" smtClean="0">
                <a:latin typeface="+mj-lt"/>
                <a:ea typeface="+mj-ea"/>
                <a:cs typeface="+mj-cs"/>
              </a:rPr>
              <a:t> אטומית (אופטית).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9220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3456384" cy="181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07504" y="116632"/>
            <a:ext cx="2647950" cy="847725"/>
            <a:chOff x="1134" y="709"/>
            <a:chExt cx="4170" cy="1335"/>
          </a:xfrm>
        </p:grpSpPr>
        <p:pic>
          <p:nvPicPr>
            <p:cNvPr id="1029" name="Picture 5" descr="login-logo-fla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4" y="709"/>
              <a:ext cx="930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268" y="1163"/>
              <a:ext cx="3033" cy="2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Ben Gurion University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03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268" y="766"/>
              <a:ext cx="3036" cy="2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Atom Chip Group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 l="1923" t="16112" r="3905" b="14258"/>
          <a:stretch>
            <a:fillRect/>
          </a:stretch>
        </p:blipFill>
        <p:spPr bwMode="auto">
          <a:xfrm>
            <a:off x="6551712" y="0"/>
            <a:ext cx="25922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0176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taticPumpMovi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3291254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467544" y="620688"/>
            <a:ext cx="80648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81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</a:pPr>
            <a:r>
              <a:rPr lang="he-IL" sz="4400" dirty="0" smtClean="0">
                <a:latin typeface="+mj-lt"/>
                <a:ea typeface="+mj-ea"/>
                <a:cs typeface="+mj-cs"/>
              </a:rPr>
              <a:t>שאיבה אופטית</a:t>
            </a:r>
          </a:p>
          <a:p>
            <a:pPr algn="ctr" defTabSz="914400" eaLnBrk="1" hangingPunct="1">
              <a:spcBef>
                <a:spcPct val="0"/>
              </a:spcBef>
            </a:pPr>
            <a:r>
              <a:rPr lang="he-IL" sz="4400" dirty="0" smtClean="0">
                <a:latin typeface="+mj-lt"/>
                <a:ea typeface="+mj-ea"/>
                <a:cs typeface="+mj-cs"/>
              </a:rPr>
              <a:t>(מהתפלגות שווה למצב מקוטב)</a:t>
            </a:r>
            <a:endParaRPr lang="en-US" sz="4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887760" y="405956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802160" y="405956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716560" y="405956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802160" y="299276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2183160" y="2992760"/>
            <a:ext cx="0" cy="1066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H="1">
            <a:off x="1421160" y="3068960"/>
            <a:ext cx="533400" cy="838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2411760" y="3068960"/>
            <a:ext cx="533400" cy="838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811560" y="41357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1802160" y="41357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2792760" y="41357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/>
            <a:endParaRPr lang="en-US"/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107504" y="116632"/>
            <a:ext cx="2647950" cy="847725"/>
            <a:chOff x="1134" y="709"/>
            <a:chExt cx="4170" cy="1335"/>
          </a:xfrm>
        </p:grpSpPr>
        <p:pic>
          <p:nvPicPr>
            <p:cNvPr id="17" name="Picture 3" descr="login-logo-fla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4" y="709"/>
              <a:ext cx="930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268" y="1163"/>
              <a:ext cx="3033" cy="2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Ben Gurion University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268" y="766"/>
              <a:ext cx="3036" cy="2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Atom Chip Group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20" name="מציין מיקום של מספר שקופית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962D5-4E8C-4886-8035-C9026026E488}" type="slidenum">
              <a:rPr lang="he-IL" smtClean="0"/>
              <a:pPr/>
              <a:t>5</a:t>
            </a:fld>
            <a:endParaRPr lang="he-IL" dirty="0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 cstate="print"/>
          <a:srcRect l="1923" t="16112" r="3905" b="14258"/>
          <a:stretch>
            <a:fillRect/>
          </a:stretch>
        </p:blipFill>
        <p:spPr bwMode="auto">
          <a:xfrm>
            <a:off x="6551712" y="0"/>
            <a:ext cx="25922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מלבן 22"/>
          <p:cNvSpPr/>
          <p:nvPr/>
        </p:nvSpPr>
        <p:spPr>
          <a:xfrm>
            <a:off x="4067944" y="4437112"/>
            <a:ext cx="2088232" cy="13681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3635896" y="4221088"/>
            <a:ext cx="1728192" cy="9361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447" name="Text Box 72"/>
          <p:cNvSpPr txBox="1">
            <a:spLocks noChangeArrowheads="1"/>
          </p:cNvSpPr>
          <p:nvPr/>
        </p:nvSpPr>
        <p:spPr bwMode="auto">
          <a:xfrm>
            <a:off x="4319464" y="6456832"/>
            <a:ext cx="4464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000" dirty="0"/>
              <a:t>Based on presentation by D. </a:t>
            </a:r>
            <a:r>
              <a:rPr lang="en-US" sz="2000" dirty="0" err="1"/>
              <a:t>Budker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941933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7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7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algn="r" rtl="1"/>
            <a:r>
              <a:rPr lang="he-IL" dirty="0" smtClean="0"/>
              <a:t>רגישות המדידה</a:t>
            </a:r>
            <a:endParaRPr lang="en-US" dirty="0" smtClean="0"/>
          </a:p>
          <a:p>
            <a:pPr marL="109728" indent="0" algn="r" rtl="1">
              <a:buNone/>
            </a:pPr>
            <a:endParaRPr lang="he-IL" dirty="0" smtClean="0"/>
          </a:p>
          <a:p>
            <a:pPr lvl="1" algn="r" rtl="1"/>
            <a:r>
              <a:rPr lang="he-IL" dirty="0" smtClean="0"/>
              <a:t>כמות האטומים הנמדדים</a:t>
            </a:r>
            <a:endParaRPr lang="en-US" dirty="0" smtClean="0"/>
          </a:p>
          <a:p>
            <a:pPr lvl="1" algn="r" rtl="1"/>
            <a:endParaRPr lang="he-IL" dirty="0" smtClean="0"/>
          </a:p>
          <a:p>
            <a:pPr lvl="1" algn="r" rtl="1"/>
            <a:r>
              <a:rPr lang="he-IL" dirty="0" smtClean="0"/>
              <a:t>זמן המדידה</a:t>
            </a:r>
            <a:endParaRPr lang="en-US" dirty="0" smtClean="0"/>
          </a:p>
          <a:p>
            <a:pPr lvl="1" algn="r" rtl="1"/>
            <a:endParaRPr lang="he-IL" dirty="0" smtClean="0"/>
          </a:p>
          <a:p>
            <a:pPr lvl="1" algn="r" rtl="1"/>
            <a:r>
              <a:rPr lang="he-IL" dirty="0" smtClean="0"/>
              <a:t>זמן החיים של האטומים במצב אותם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הכנו </a:t>
            </a:r>
            <a:r>
              <a:rPr lang="en-US" dirty="0" smtClean="0"/>
              <a:t>(Coherence time)</a:t>
            </a:r>
            <a:endParaRPr lang="he-IL" dirty="0"/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962D5-4E8C-4886-8035-C9026026E488}" type="slidenum">
              <a:rPr lang="he-IL" smtClean="0"/>
              <a:pPr/>
              <a:t>6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pPr algn="ctr"/>
            <a:r>
              <a:rPr lang="he-IL" dirty="0" smtClean="0"/>
              <a:t>לב הטכנולוגיה – תא האדים</a:t>
            </a:r>
            <a:endParaRPr lang="he-IL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81849" y="1916832"/>
            <a:ext cx="2419350" cy="1041400"/>
            <a:chOff x="4332" y="2160"/>
            <a:chExt cx="1406" cy="656"/>
          </a:xfrm>
        </p:grpSpPr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4391" y="2341"/>
            <a:ext cx="1197" cy="475"/>
          </p:xfrm>
          <a:graphic>
            <a:graphicData uri="http://schemas.openxmlformats.org/presentationml/2006/ole">
              <p:oleObj spid="_x0000_s26643" name="משוואה" r:id="rId3" imgW="1079032" imgH="431613" progId="Equation.3">
                <p:embed/>
              </p:oleObj>
            </a:graphicData>
          </a:graphic>
        </p:graphicFrame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332" y="2160"/>
              <a:ext cx="1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Sensor sensitivity:</a:t>
              </a:r>
            </a:p>
          </p:txBody>
        </p:sp>
      </p:grpSp>
      <p:pic>
        <p:nvPicPr>
          <p:cNvPr id="1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5" t="29559" r="5298" b="21980"/>
          <a:stretch>
            <a:fillRect/>
          </a:stretch>
        </p:blipFill>
        <p:spPr bwMode="auto">
          <a:xfrm>
            <a:off x="1202558" y="4293096"/>
            <a:ext cx="1762857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107504" y="116632"/>
            <a:ext cx="2647950" cy="847725"/>
            <a:chOff x="1134" y="709"/>
            <a:chExt cx="4170" cy="1335"/>
          </a:xfrm>
        </p:grpSpPr>
        <p:pic>
          <p:nvPicPr>
            <p:cNvPr id="14" name="Picture 3" descr="login-logo-flash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4" y="709"/>
              <a:ext cx="930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268" y="1163"/>
              <a:ext cx="3033" cy="2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Ben Gurion University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6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268" y="766"/>
              <a:ext cx="3036" cy="2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Atom Chip Group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 cstate="print"/>
          <a:srcRect l="1923" t="16112" r="3905" b="14258"/>
          <a:stretch>
            <a:fillRect/>
          </a:stretch>
        </p:blipFill>
        <p:spPr bwMode="auto">
          <a:xfrm>
            <a:off x="6551712" y="0"/>
            <a:ext cx="25922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62D5-4E8C-4886-8035-C9026026E488}" type="slidenum">
              <a:rPr lang="he-IL" smtClean="0"/>
              <a:pPr/>
              <a:t>7</a:t>
            </a:fld>
            <a:endParaRPr lang="he-IL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1923" t="16112" r="3905" b="14258"/>
          <a:stretch>
            <a:fillRect/>
          </a:stretch>
        </p:blipFill>
        <p:spPr bwMode="auto">
          <a:xfrm>
            <a:off x="6551712" y="0"/>
            <a:ext cx="25922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07504" y="116632"/>
            <a:ext cx="2647950" cy="847725"/>
            <a:chOff x="1134" y="709"/>
            <a:chExt cx="4170" cy="1335"/>
          </a:xfrm>
        </p:grpSpPr>
        <p:pic>
          <p:nvPicPr>
            <p:cNvPr id="7" name="Picture 2" descr="login-logo-fla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4" y="709"/>
              <a:ext cx="930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268" y="1163"/>
              <a:ext cx="3033" cy="2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Ben Gurion University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sp>
          <p:nvSpPr>
            <p:cNvPr id="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268" y="766"/>
              <a:ext cx="3036" cy="2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Atom Chip Group</a:t>
              </a:r>
              <a:endParaRPr lang="he-IL" sz="3600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827594" y="590823"/>
            <a:ext cx="7772400" cy="821953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he-IL" dirty="0" smtClean="0"/>
              <a:t>גורמים המשפיעים על קוהרנטיות</a:t>
            </a:r>
            <a:endParaRPr lang="he-IL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02779" y="1556792"/>
            <a:ext cx="8201669" cy="4752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 algn="r" rtl="1">
              <a:lnSpc>
                <a:spcPct val="170000"/>
              </a:lnSpc>
              <a:buFont typeface="Wingdings" pitchFamily="2" charset="2"/>
              <a:buChar char="Ø"/>
            </a:pPr>
            <a:r>
              <a:rPr lang="he-IL" sz="2500" dirty="0" smtClean="0"/>
              <a:t>התנגשויות עם הקיר</a:t>
            </a:r>
          </a:p>
          <a:p>
            <a:pPr marL="698500" indent="-342900" algn="r" rtl="1">
              <a:lnSpc>
                <a:spcPct val="170000"/>
              </a:lnSpc>
              <a:buFont typeface="Courier New" pitchFamily="49" charset="0"/>
              <a:buChar char="o"/>
            </a:pPr>
            <a:r>
              <a:rPr lang="he-IL" sz="2500" dirty="0" smtClean="0"/>
              <a:t>ציפוי פרפין מוריד את הסיכוי לשינוי מצב קוונטי בהתנגשות</a:t>
            </a:r>
            <a:endParaRPr lang="en-US" sz="2500" dirty="0" smtClean="0"/>
          </a:p>
          <a:p>
            <a:pPr marL="698500" indent="-342900" algn="r" rtl="1">
              <a:lnSpc>
                <a:spcPct val="170000"/>
              </a:lnSpc>
              <a:buFont typeface="Courier New" pitchFamily="49" charset="0"/>
              <a:buChar char="o"/>
            </a:pPr>
            <a:r>
              <a:rPr lang="en-US" sz="2500" dirty="0" smtClean="0"/>
              <a:t>Buffer gas</a:t>
            </a:r>
          </a:p>
          <a:p>
            <a:pPr marL="342900" indent="-342900" algn="r" rtl="1">
              <a:lnSpc>
                <a:spcPct val="170000"/>
              </a:lnSpc>
              <a:buFont typeface="Wingdings" pitchFamily="2" charset="2"/>
              <a:buChar char="Ø"/>
            </a:pPr>
            <a:r>
              <a:rPr lang="he-IL" sz="2500" dirty="0" smtClean="0"/>
              <a:t>התנגשויות עם אטומים שאינם </a:t>
            </a:r>
            <a:r>
              <a:rPr lang="he-IL" sz="2500" dirty="0" err="1" smtClean="0"/>
              <a:t>רובידיום</a:t>
            </a:r>
            <a:endParaRPr lang="en-US" sz="2500" dirty="0" smtClean="0"/>
          </a:p>
          <a:p>
            <a:pPr marL="342900" indent="-342900" algn="r" rtl="1">
              <a:lnSpc>
                <a:spcPct val="170000"/>
              </a:lnSpc>
              <a:buFont typeface="Wingdings" pitchFamily="2" charset="2"/>
              <a:buChar char="Ø"/>
            </a:pPr>
            <a:r>
              <a:rPr lang="he-IL" sz="2500" dirty="0" smtClean="0"/>
              <a:t>התנגשויות עם אטומי </a:t>
            </a:r>
            <a:r>
              <a:rPr lang="he-IL" sz="2500" dirty="0" err="1" smtClean="0"/>
              <a:t>רובידיום</a:t>
            </a:r>
            <a:endParaRPr lang="en-US" sz="2500" dirty="0" smtClean="0"/>
          </a:p>
          <a:p>
            <a:pPr marL="342900" indent="-342900" algn="r" rtl="1">
              <a:lnSpc>
                <a:spcPct val="170000"/>
              </a:lnSpc>
              <a:buFont typeface="Wingdings" pitchFamily="2" charset="2"/>
              <a:buChar char="Ø"/>
            </a:pPr>
            <a:r>
              <a:rPr lang="he-IL" sz="2500" dirty="0" smtClean="0"/>
              <a:t>ספיחה לדפנות</a:t>
            </a:r>
            <a:endParaRPr lang="en-US" sz="2500" dirty="0" smtClean="0"/>
          </a:p>
          <a:p>
            <a:pPr marL="342900" indent="-342900" algn="r" rtl="1">
              <a:lnSpc>
                <a:spcPct val="170000"/>
              </a:lnSpc>
              <a:buFont typeface="Wingdings" pitchFamily="2" charset="2"/>
              <a:buChar char="Ø"/>
            </a:pPr>
            <a:r>
              <a:rPr lang="he-IL" sz="2500" dirty="0" smtClean="0"/>
              <a:t>בריחה מחוץ לתא</a:t>
            </a:r>
            <a:r>
              <a:rPr lang="en-US" sz="2500" dirty="0" smtClean="0"/>
              <a:t/>
            </a:r>
            <a:br>
              <a:rPr lang="en-US" sz="2500" dirty="0" smtClean="0"/>
            </a:br>
            <a:endParaRPr lang="he-IL" sz="2500" dirty="0" smtClean="0"/>
          </a:p>
        </p:txBody>
      </p:sp>
    </p:spTree>
    <p:extLst>
      <p:ext uri="{BB962C8B-B14F-4D97-AF65-F5344CB8AC3E}">
        <p14:creationId xmlns:p14="http://schemas.microsoft.com/office/powerpoint/2010/main" xmlns="" val="8905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5" name="Rectangle 3"/>
          <p:cNvSpPr>
            <a:spLocks noGrp="1" noChangeArrowheads="1"/>
          </p:cNvSpPr>
          <p:nvPr>
            <p:ph idx="1"/>
          </p:nvPr>
        </p:nvSpPr>
        <p:spPr>
          <a:xfrm>
            <a:off x="468923" y="1268414"/>
            <a:ext cx="8675077" cy="540067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marL="341313" indent="-341313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2400" dirty="0" smtClean="0"/>
              <a:t>רגישות גבוהה</a:t>
            </a:r>
            <a:endParaRPr lang="en-US" sz="2400" dirty="0" smtClean="0"/>
          </a:p>
          <a:p>
            <a:pPr lvl="1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Typical: ~1 </a:t>
            </a:r>
            <a:r>
              <a:rPr lang="en-US" sz="2000" dirty="0" err="1" smtClean="0"/>
              <a:t>pT</a:t>
            </a:r>
            <a:r>
              <a:rPr lang="en-US" sz="2000" dirty="0" smtClean="0"/>
              <a:t>/Hz</a:t>
            </a:r>
            <a:r>
              <a:rPr lang="en-US" sz="2000" baseline="30000" dirty="0" smtClean="0"/>
              <a:t>1/2</a:t>
            </a:r>
          </a:p>
          <a:p>
            <a:pPr marL="393192" lvl="1" indent="0" algn="r" defTabSz="457200" rtl="1" eaLnBrk="1" hangingPunct="1">
              <a:lnSpc>
                <a:spcPct val="9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 ; ultimate: </a:t>
            </a:r>
            <a:r>
              <a:rPr lang="en-US" sz="2000" dirty="0" err="1" smtClean="0"/>
              <a:t>atto</a:t>
            </a:r>
            <a:r>
              <a:rPr lang="en-US" sz="2000" dirty="0" smtClean="0"/>
              <a:t>-T/Hz</a:t>
            </a:r>
            <a:r>
              <a:rPr lang="en-US" sz="2000" baseline="30000" dirty="0" smtClean="0"/>
              <a:t>1/2</a:t>
            </a:r>
          </a:p>
          <a:p>
            <a:pPr lvl="2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1800" dirty="0" smtClean="0"/>
              <a:t>(שדה </a:t>
            </a:r>
            <a:r>
              <a:rPr lang="he-IL" sz="1800" dirty="0" err="1" smtClean="0"/>
              <a:t>כדוה"א</a:t>
            </a:r>
            <a:r>
              <a:rPr lang="he-IL" sz="1800" dirty="0" smtClean="0"/>
              <a:t> ~ </a:t>
            </a:r>
            <a:r>
              <a:rPr lang="en-US" sz="1800" dirty="0" smtClean="0"/>
              <a:t>50µT</a:t>
            </a:r>
            <a:r>
              <a:rPr lang="he-IL" sz="1800" dirty="0" smtClean="0"/>
              <a:t>)</a:t>
            </a:r>
            <a:endParaRPr lang="en-US" sz="1800" dirty="0" smtClean="0"/>
          </a:p>
          <a:p>
            <a:pPr marL="630936" lvl="2" indent="0" algn="r" defTabSz="457200" rtl="1" eaLnBrk="1" hangingPunct="1">
              <a:lnSpc>
                <a:spcPct val="9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400" dirty="0" smtClean="0"/>
          </a:p>
          <a:p>
            <a:pPr marL="341313" indent="-341313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2400" dirty="0" smtClean="0"/>
              <a:t>חיישן </a:t>
            </a:r>
            <a:r>
              <a:rPr lang="he-IL" sz="2400" dirty="0" err="1" smtClean="0"/>
              <a:t>סקלרי</a:t>
            </a:r>
            <a:endParaRPr lang="en-US" sz="2400" dirty="0" smtClean="0"/>
          </a:p>
          <a:p>
            <a:pPr lvl="1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2000" dirty="0" smtClean="0"/>
              <a:t>מודד את גודל השדה ולא את כיוונו</a:t>
            </a:r>
            <a:endParaRPr lang="en-US" sz="2000" dirty="0" smtClean="0"/>
          </a:p>
          <a:p>
            <a:pPr lvl="2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1800" dirty="0" smtClean="0"/>
              <a:t>קל לכיול וכיוון</a:t>
            </a:r>
            <a:endParaRPr lang="en-US" sz="1800" dirty="0" smtClean="0"/>
          </a:p>
          <a:p>
            <a:pPr marL="341313" indent="-341313" algn="r" defTabSz="457200" rtl="1" eaLnBrk="1" hangingPunct="1">
              <a:lnSpc>
                <a:spcPct val="9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400" dirty="0" smtClean="0"/>
          </a:p>
          <a:p>
            <a:pPr marL="341313" indent="-341313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2400" dirty="0" smtClean="0"/>
              <a:t>טווח מדידה דינמי רחב</a:t>
            </a:r>
            <a:endParaRPr lang="en-US" sz="2400" dirty="0" smtClean="0"/>
          </a:p>
          <a:p>
            <a:pPr lvl="1" algn="r" defTabSz="457200" rtl="1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e-IL" sz="2000" dirty="0" smtClean="0"/>
              <a:t>עובד בסביבה רועשת בשדות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 גבוהים – ללא צורך בסיכוך מגנטי</a:t>
            </a:r>
            <a:endParaRPr lang="en-US" sz="2000" dirty="0" smtClean="0"/>
          </a:p>
        </p:txBody>
      </p:sp>
      <p:sp>
        <p:nvSpPr>
          <p:cNvPr id="34" name="מציין מיקום של מספר שקופית 3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962D5-4E8C-4886-8035-C9026026E488}" type="slidenum">
              <a:rPr lang="he-IL" smtClean="0"/>
              <a:pPr/>
              <a:t>8</a:t>
            </a:fld>
            <a:endParaRPr lang="he-IL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49796"/>
            <a:ext cx="7746022" cy="1262980"/>
          </a:xfrm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81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000" tIns="46800" rIns="90000" bIns="46800">
            <a:normAutofit/>
          </a:bodyPr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dirty="0" err="1" smtClean="0"/>
              <a:t>מגנטומטר</a:t>
            </a:r>
            <a:r>
              <a:rPr lang="he-IL" dirty="0" smtClean="0"/>
              <a:t> אופטי - מאפיינים</a:t>
            </a:r>
            <a:endParaRPr lang="en-US" dirty="0" smtClean="0"/>
          </a:p>
        </p:txBody>
      </p:sp>
      <p:pic>
        <p:nvPicPr>
          <p:cNvPr id="745476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719"/>
          <a:stretch>
            <a:fillRect/>
          </a:stretch>
        </p:blipFill>
        <p:spPr bwMode="auto">
          <a:xfrm>
            <a:off x="179512" y="692696"/>
            <a:ext cx="3405554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5477" name="Group 5"/>
          <p:cNvGrpSpPr>
            <a:grpSpLocks/>
          </p:cNvGrpSpPr>
          <p:nvPr/>
        </p:nvGrpSpPr>
        <p:grpSpPr bwMode="auto">
          <a:xfrm>
            <a:off x="395536" y="3140968"/>
            <a:ext cx="2574681" cy="1757363"/>
            <a:chOff x="113" y="2371"/>
            <a:chExt cx="1724" cy="1195"/>
          </a:xfrm>
        </p:grpSpPr>
        <p:sp>
          <p:nvSpPr>
            <p:cNvPr id="10254" name="Line 20"/>
            <p:cNvSpPr>
              <a:spLocks noChangeShapeType="1"/>
            </p:cNvSpPr>
            <p:nvPr/>
          </p:nvSpPr>
          <p:spPr bwMode="auto">
            <a:xfrm flipV="1">
              <a:off x="774" y="2470"/>
              <a:ext cx="0" cy="7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255" name="Line 21"/>
            <p:cNvSpPr>
              <a:spLocks noChangeShapeType="1"/>
            </p:cNvSpPr>
            <p:nvPr/>
          </p:nvSpPr>
          <p:spPr bwMode="auto">
            <a:xfrm>
              <a:off x="774" y="3217"/>
              <a:ext cx="865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256" name="Line 22"/>
            <p:cNvSpPr>
              <a:spLocks noChangeShapeType="1"/>
            </p:cNvSpPr>
            <p:nvPr/>
          </p:nvSpPr>
          <p:spPr bwMode="auto">
            <a:xfrm flipH="1">
              <a:off x="113" y="3217"/>
              <a:ext cx="661" cy="3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10257" name="Group 23"/>
            <p:cNvGrpSpPr>
              <a:grpSpLocks/>
            </p:cNvGrpSpPr>
            <p:nvPr/>
          </p:nvGrpSpPr>
          <p:grpSpPr bwMode="auto">
            <a:xfrm rot="1777156">
              <a:off x="1283" y="2651"/>
              <a:ext cx="103" cy="150"/>
              <a:chOff x="7056" y="1893"/>
              <a:chExt cx="318" cy="480"/>
            </a:xfrm>
          </p:grpSpPr>
          <p:sp>
            <p:nvSpPr>
              <p:cNvPr id="10268" name="Oval 24"/>
              <p:cNvSpPr>
                <a:spLocks noChangeArrowheads="1"/>
              </p:cNvSpPr>
              <p:nvPr/>
            </p:nvSpPr>
            <p:spPr bwMode="auto">
              <a:xfrm>
                <a:off x="7056" y="2053"/>
                <a:ext cx="318" cy="160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rtl="1"/>
                <a:endParaRPr lang="he-IL">
                  <a:cs typeface="David" pitchFamily="34" charset="-79"/>
                </a:endParaRPr>
              </a:p>
            </p:txBody>
          </p:sp>
          <p:sp>
            <p:nvSpPr>
              <p:cNvPr id="10269" name="Line 25"/>
              <p:cNvSpPr>
                <a:spLocks noChangeShapeType="1"/>
              </p:cNvSpPr>
              <p:nvPr/>
            </p:nvSpPr>
            <p:spPr bwMode="auto">
              <a:xfrm flipV="1">
                <a:off x="7212" y="1893"/>
                <a:ext cx="1" cy="4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10258" name="Line 26"/>
            <p:cNvSpPr>
              <a:spLocks noChangeShapeType="1"/>
            </p:cNvSpPr>
            <p:nvPr/>
          </p:nvSpPr>
          <p:spPr bwMode="auto">
            <a:xfrm flipV="1">
              <a:off x="774" y="2720"/>
              <a:ext cx="560" cy="4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259" name="Line 27"/>
            <p:cNvSpPr>
              <a:spLocks noChangeShapeType="1"/>
            </p:cNvSpPr>
            <p:nvPr/>
          </p:nvSpPr>
          <p:spPr bwMode="auto">
            <a:xfrm>
              <a:off x="1334" y="2720"/>
              <a:ext cx="102" cy="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260" name="Line 28"/>
            <p:cNvSpPr>
              <a:spLocks noChangeShapeType="1"/>
            </p:cNvSpPr>
            <p:nvPr/>
          </p:nvSpPr>
          <p:spPr bwMode="auto">
            <a:xfrm>
              <a:off x="774" y="3217"/>
              <a:ext cx="509" cy="2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261" name="Line 29"/>
            <p:cNvSpPr>
              <a:spLocks noChangeShapeType="1"/>
            </p:cNvSpPr>
            <p:nvPr/>
          </p:nvSpPr>
          <p:spPr bwMode="auto">
            <a:xfrm flipH="1">
              <a:off x="1283" y="2720"/>
              <a:ext cx="51" cy="7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262" name="Oval 30"/>
            <p:cNvSpPr>
              <a:spLocks noChangeArrowheads="1"/>
            </p:cNvSpPr>
            <p:nvPr/>
          </p:nvSpPr>
          <p:spPr bwMode="auto">
            <a:xfrm>
              <a:off x="1415" y="3217"/>
              <a:ext cx="50" cy="5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he-IL">
                <a:cs typeface="David" pitchFamily="34" charset="-79"/>
              </a:endParaRPr>
            </a:p>
          </p:txBody>
        </p:sp>
        <p:graphicFrame>
          <p:nvGraphicFramePr>
            <p:cNvPr id="10263" name="Object 32"/>
            <p:cNvGraphicFramePr>
              <a:graphicFrameLocks noChangeAspect="1"/>
            </p:cNvGraphicFramePr>
            <p:nvPr/>
          </p:nvGraphicFramePr>
          <p:xfrm>
            <a:off x="1385" y="2570"/>
            <a:ext cx="452" cy="116"/>
          </p:xfrm>
          <a:graphic>
            <a:graphicData uri="http://schemas.openxmlformats.org/presentationml/2006/ole">
              <p:oleObj spid="_x0000_s2135" name="Equation" r:id="rId5" imgW="1015559" imgH="266584" progId="">
                <p:embed/>
              </p:oleObj>
            </a:graphicData>
          </a:graphic>
        </p:graphicFrame>
        <p:graphicFrame>
          <p:nvGraphicFramePr>
            <p:cNvPr id="10264" name="Object 33"/>
            <p:cNvGraphicFramePr>
              <a:graphicFrameLocks noChangeAspect="1"/>
            </p:cNvGraphicFramePr>
            <p:nvPr/>
          </p:nvGraphicFramePr>
          <p:xfrm>
            <a:off x="825" y="2720"/>
            <a:ext cx="384" cy="105"/>
          </p:xfrm>
          <a:graphic>
            <a:graphicData uri="http://schemas.openxmlformats.org/presentationml/2006/ole">
              <p:oleObj spid="_x0000_s2136" name="Equation" r:id="rId6" imgW="863225" imgH="241195" progId="">
                <p:embed/>
              </p:oleObj>
            </a:graphicData>
          </a:graphic>
        </p:graphicFrame>
        <p:graphicFrame>
          <p:nvGraphicFramePr>
            <p:cNvPr id="10265" name="Object 36"/>
            <p:cNvGraphicFramePr>
              <a:graphicFrameLocks noChangeAspect="1"/>
            </p:cNvGraphicFramePr>
            <p:nvPr/>
          </p:nvGraphicFramePr>
          <p:xfrm>
            <a:off x="723" y="2371"/>
            <a:ext cx="68" cy="72"/>
          </p:xfrm>
          <a:graphic>
            <a:graphicData uri="http://schemas.openxmlformats.org/presentationml/2006/ole">
              <p:oleObj spid="_x0000_s2137" name="Equation" r:id="rId7" imgW="152268" imgH="164957" progId="">
                <p:embed/>
              </p:oleObj>
            </a:graphicData>
          </a:graphic>
        </p:graphicFrame>
        <p:graphicFrame>
          <p:nvGraphicFramePr>
            <p:cNvPr id="10266" name="Object 37"/>
            <p:cNvGraphicFramePr>
              <a:graphicFrameLocks noChangeAspect="1"/>
            </p:cNvGraphicFramePr>
            <p:nvPr/>
          </p:nvGraphicFramePr>
          <p:xfrm>
            <a:off x="1639" y="3217"/>
            <a:ext cx="62" cy="72"/>
          </p:xfrm>
          <a:graphic>
            <a:graphicData uri="http://schemas.openxmlformats.org/presentationml/2006/ole">
              <p:oleObj spid="_x0000_s2138" name="Equation" r:id="rId8" imgW="139579" imgH="164957" progId="">
                <p:embed/>
              </p:oleObj>
            </a:graphicData>
          </a:graphic>
        </p:graphicFrame>
        <p:graphicFrame>
          <p:nvGraphicFramePr>
            <p:cNvPr id="10267" name="Object 38"/>
            <p:cNvGraphicFramePr>
              <a:graphicFrameLocks noChangeAspect="1"/>
            </p:cNvGraphicFramePr>
            <p:nvPr/>
          </p:nvGraphicFramePr>
          <p:xfrm>
            <a:off x="1415" y="3267"/>
            <a:ext cx="74" cy="100"/>
          </p:xfrm>
          <a:graphic>
            <a:graphicData uri="http://schemas.openxmlformats.org/presentationml/2006/ole">
              <p:oleObj spid="_x0000_s2139" name="Equation" r:id="rId9" imgW="165028" imgH="228501" progId="">
                <p:embed/>
              </p:oleObj>
            </a:graphicData>
          </a:graphic>
        </p:graphicFrame>
      </p:grpSp>
      <p:grpSp>
        <p:nvGrpSpPr>
          <p:cNvPr id="745494" name="Group 22"/>
          <p:cNvGrpSpPr>
            <a:grpSpLocks/>
          </p:cNvGrpSpPr>
          <p:nvPr/>
        </p:nvGrpSpPr>
        <p:grpSpPr bwMode="auto">
          <a:xfrm>
            <a:off x="827584" y="5157192"/>
            <a:ext cx="3497874" cy="1457325"/>
            <a:chOff x="2356" y="3275"/>
            <a:chExt cx="2387" cy="918"/>
          </a:xfrm>
        </p:grpSpPr>
        <p:grpSp>
          <p:nvGrpSpPr>
            <p:cNvPr id="10249" name="Group 23"/>
            <p:cNvGrpSpPr>
              <a:grpSpLocks/>
            </p:cNvGrpSpPr>
            <p:nvPr/>
          </p:nvGrpSpPr>
          <p:grpSpPr bwMode="auto">
            <a:xfrm>
              <a:off x="2387" y="3286"/>
              <a:ext cx="2342" cy="898"/>
              <a:chOff x="2387" y="3286"/>
              <a:chExt cx="2342" cy="898"/>
            </a:xfrm>
          </p:grpSpPr>
          <p:pic>
            <p:nvPicPr>
              <p:cNvPr id="10251" name="Picture 24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37" r="1216" b="86356"/>
              <a:stretch>
                <a:fillRect/>
              </a:stretch>
            </p:blipFill>
            <p:spPr bwMode="auto">
              <a:xfrm>
                <a:off x="2388" y="3286"/>
                <a:ext cx="2337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 l="737" r="1216" b="86356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252" name="Picture 2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37" t="71684" r="1007"/>
              <a:stretch>
                <a:fillRect/>
              </a:stretch>
            </p:blipFill>
            <p:spPr bwMode="auto">
              <a:xfrm>
                <a:off x="2387" y="3575"/>
                <a:ext cx="2342" cy="6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 l="737" t="71684" r="1007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253" name="Line 26"/>
              <p:cNvSpPr>
                <a:spLocks noChangeShapeType="1"/>
              </p:cNvSpPr>
              <p:nvPr/>
            </p:nvSpPr>
            <p:spPr bwMode="auto">
              <a:xfrm>
                <a:off x="3536" y="3628"/>
                <a:ext cx="8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10250" name="Rectangle 27"/>
            <p:cNvSpPr>
              <a:spLocks noChangeArrowheads="1"/>
            </p:cNvSpPr>
            <p:nvPr/>
          </p:nvSpPr>
          <p:spPr bwMode="auto">
            <a:xfrm>
              <a:off x="2356" y="3275"/>
              <a:ext cx="2387" cy="9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</p:grp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1834158" y="2308771"/>
            <a:ext cx="175530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Arial" pitchFamily="34" charset="0"/>
              <a:buChar char="♦"/>
            </a:pPr>
            <a:r>
              <a:rPr lang="en-US" sz="800" b="1" dirty="0">
                <a:solidFill>
                  <a:srgbClr val="FF0000"/>
                </a:solidFill>
              </a:rPr>
              <a:t> Optical Magnetometry (2007)</a:t>
            </a:r>
          </a:p>
        </p:txBody>
      </p:sp>
      <p:sp>
        <p:nvSpPr>
          <p:cNvPr id="10248" name="Text Box 29"/>
          <p:cNvSpPr txBox="1">
            <a:spLocks noChangeArrowheads="1"/>
          </p:cNvSpPr>
          <p:nvPr/>
        </p:nvSpPr>
        <p:spPr bwMode="auto">
          <a:xfrm>
            <a:off x="2627180" y="2649844"/>
            <a:ext cx="1439226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Arial" pitchFamily="34" charset="0"/>
              <a:buChar char="♦"/>
            </a:pPr>
            <a:r>
              <a:rPr lang="en-US" sz="800" b="1" dirty="0">
                <a:solidFill>
                  <a:srgbClr val="FF0000"/>
                </a:solidFill>
              </a:rPr>
              <a:t> Opt. </a:t>
            </a:r>
            <a:r>
              <a:rPr lang="en-US" sz="800" b="1" dirty="0" err="1">
                <a:solidFill>
                  <a:srgbClr val="FF0000"/>
                </a:solidFill>
              </a:rPr>
              <a:t>Magn</a:t>
            </a:r>
            <a:r>
              <a:rPr lang="en-US" sz="800" b="1" dirty="0">
                <a:solidFill>
                  <a:srgbClr val="FF0000"/>
                </a:solidFill>
              </a:rPr>
              <a:t>. (2003)</a:t>
            </a:r>
          </a:p>
        </p:txBody>
      </p:sp>
      <p:grpSp>
        <p:nvGrpSpPr>
          <p:cNvPr id="2060" name="Group 12"/>
          <p:cNvGrpSpPr>
            <a:grpSpLocks/>
          </p:cNvGrpSpPr>
          <p:nvPr/>
        </p:nvGrpSpPr>
        <p:grpSpPr bwMode="auto">
          <a:xfrm>
            <a:off x="107504" y="116632"/>
            <a:ext cx="2647950" cy="847725"/>
            <a:chOff x="1134" y="709"/>
            <a:chExt cx="4170" cy="1335"/>
          </a:xfrm>
        </p:grpSpPr>
        <p:pic>
          <p:nvPicPr>
            <p:cNvPr id="2061" name="Picture 13" descr="login-logo-flash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34" y="709"/>
              <a:ext cx="930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268" y="1163"/>
              <a:ext cx="3033" cy="2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Ben Gurion University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sp>
          <p:nvSpPr>
            <p:cNvPr id="206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268" y="766"/>
              <a:ext cx="3036" cy="2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Atom Chip Group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12" cstate="print"/>
          <a:srcRect l="1923" t="16112" r="3905" b="14258"/>
          <a:stretch>
            <a:fillRect/>
          </a:stretch>
        </p:blipFill>
        <p:spPr bwMode="auto">
          <a:xfrm>
            <a:off x="6551712" y="0"/>
            <a:ext cx="25922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17872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962D5-4E8C-4886-8035-C9026026E488}" type="slidenum">
              <a:rPr lang="he-IL" smtClean="0"/>
              <a:pPr/>
              <a:t>9</a:t>
            </a:fld>
            <a:endParaRPr lang="he-IL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7296150" cy="909637"/>
          </a:xfrm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81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/>
              <a:t>Sensitivity and spatial resolution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53"/>
          <a:stretch>
            <a:fillRect/>
          </a:stretch>
        </p:blipFill>
        <p:spPr bwMode="auto">
          <a:xfrm>
            <a:off x="656492" y="1557338"/>
            <a:ext cx="848750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35815" y="6477000"/>
            <a:ext cx="165589" cy="179388"/>
          </a:xfrm>
          <a:prstGeom prst="actionButtonReturn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821116" y="4794250"/>
            <a:ext cx="293076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Char char="♦"/>
            </a:pPr>
            <a:r>
              <a:rPr lang="en-US" sz="1600" b="1">
                <a:solidFill>
                  <a:srgbClr val="FF0000"/>
                </a:solidFill>
              </a:rPr>
              <a:t> Optical Magnetometry (2007)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301154" y="5495925"/>
            <a:ext cx="2300654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Char char="♦"/>
            </a:pPr>
            <a:r>
              <a:rPr lang="en-US" sz="1600" b="1">
                <a:solidFill>
                  <a:srgbClr val="FF0000"/>
                </a:solidFill>
              </a:rPr>
              <a:t> Opt. Magn. (2003)</a:t>
            </a:r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107504" y="116632"/>
            <a:ext cx="2647950" cy="847725"/>
            <a:chOff x="1134" y="709"/>
            <a:chExt cx="4170" cy="1335"/>
          </a:xfrm>
        </p:grpSpPr>
        <p:pic>
          <p:nvPicPr>
            <p:cNvPr id="21507" name="Picture 3" descr="login-logo-fla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4" y="709"/>
              <a:ext cx="930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268" y="1163"/>
              <a:ext cx="3033" cy="2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Ben Gurion University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sp>
          <p:nvSpPr>
            <p:cNvPr id="2150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268" y="766"/>
              <a:ext cx="3036" cy="2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Atom Chip Group</a:t>
              </a:r>
              <a:endParaRPr lang="he-IL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 l="1923" t="16112" r="3905" b="14258"/>
          <a:stretch>
            <a:fillRect/>
          </a:stretch>
        </p:blipFill>
        <p:spPr bwMode="auto">
          <a:xfrm>
            <a:off x="6551712" y="0"/>
            <a:ext cx="25922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0016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6438</TotalTime>
  <Words>403</Words>
  <Application>Microsoft Office PowerPoint</Application>
  <PresentationFormat>‫הצגה על המסך (4:3)</PresentationFormat>
  <Paragraphs>121</Paragraphs>
  <Slides>12</Slides>
  <Notes>4</Notes>
  <HiddenSlides>1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12</vt:i4>
      </vt:variant>
    </vt:vector>
  </HeadingPairs>
  <TitlesOfParts>
    <vt:vector size="15" baseType="lpstr">
      <vt:lpstr>Concourse</vt:lpstr>
      <vt:lpstr>משוואה</vt:lpstr>
      <vt:lpstr>Equation</vt:lpstr>
      <vt:lpstr>מגנטומטריה אטומית  שימוש בטכנולוגיה קוונטית לייצור חיישנים רגישים ביותר  </vt:lpstr>
      <vt:lpstr>מדידת פעילות חשמלית במוח - NIST</vt:lpstr>
      <vt:lpstr>מדידת זרימת יונים בפרח - Berkley</vt:lpstr>
      <vt:lpstr>שקופית 4</vt:lpstr>
      <vt:lpstr>שקופית 5</vt:lpstr>
      <vt:lpstr>לב הטכנולוגיה – תא האדים</vt:lpstr>
      <vt:lpstr>שקופית 7</vt:lpstr>
      <vt:lpstr>מגנטומטר אופטי - מאפיינים</vt:lpstr>
      <vt:lpstr>Sensitivity and spatial resolution</vt:lpstr>
      <vt:lpstr>שקופית 10</vt:lpstr>
      <vt:lpstr>קבוצת המחקר שלנו באוני' בן גוריון</vt:lpstr>
      <vt:lpstr>סיכום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פתיחה</dc:title>
  <dc:creator>Tal David</dc:creator>
  <cp:lastModifiedBy>Orr Be'er</cp:lastModifiedBy>
  <cp:revision>21</cp:revision>
  <dcterms:created xsi:type="dcterms:W3CDTF">2013-02-26T08:53:39Z</dcterms:created>
  <dcterms:modified xsi:type="dcterms:W3CDTF">2013-03-14T06:04:53Z</dcterms:modified>
</cp:coreProperties>
</file>