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1864" autoAdjust="0"/>
  </p:normalViewPr>
  <p:slideViewPr>
    <p:cSldViewPr>
      <p:cViewPr>
        <p:scale>
          <a:sx n="100" d="100"/>
          <a:sy n="100" d="100"/>
        </p:scale>
        <p:origin x="1956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AE582E-1C30-41E3-B967-CB54A2C1B4C9}" type="datetimeFigureOut">
              <a:rPr lang="he-IL" smtClean="0"/>
              <a:pPr/>
              <a:t>ג'/ניסן/תשע"ג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831BC1-88CA-41CC-9E63-D21F92A0900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995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1BC1-88CA-41CC-9E63-D21F92A0900F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31BC1-88CA-41CC-9E63-D21F92A0900F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1F1CAC8-0EAD-49E1-AD66-51810A0E8DD1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0489-EE17-47C7-BF10-B69296B64DF3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9DA5-C245-41F1-9889-502B41461BBD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CD32-D680-4A2E-9828-E242607117C3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3B46EE-92A3-4676-B75F-05419BB12C1A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75E6-81CF-4B94-AAC0-AB7C3F9D1450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B5E9-708D-470D-A241-2F9AC857DB80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AC99-83C5-4289-A747-0C1DC5812899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FE56-0950-4D07-92F8-3E822D559C8F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4DAE-8B5F-4129-BBD7-735550B8167A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0A9B-E192-4976-9E15-48C6AEA334A4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54C7FB-7170-423D-BB4F-9959D5A9FE33}" type="datetime1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file:///C:\Documents%20and%20Settings\admin\Desktop\Gadi\Movies\Laminar_Flow.avi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file:///C:\Documents%20and%20Settings\admin\Desktop\Gadi\Movies\Psi%20mixer.avi" TargetMode="External"/><Relationship Id="rId4" Type="http://schemas.openxmlformats.org/officeDocument/2006/relationships/hyperlink" Target="file:///C:\Documents%20and%20Settings\admin\Desktop\Gadi\Movies\Double%20decker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163" y="3886200"/>
            <a:ext cx="7086600" cy="914400"/>
          </a:xfrm>
        </p:spPr>
        <p:txBody>
          <a:bodyPr>
            <a:noAutofit/>
          </a:bodyPr>
          <a:lstStyle/>
          <a:p>
            <a:pPr algn="ctr" rtl="0"/>
            <a:r>
              <a:rPr lang="en-US" sz="2400" b="1" i="1" dirty="0" smtClean="0"/>
              <a:t>Microfluidics @ BGU Physics Department:</a:t>
            </a:r>
            <a:br>
              <a:rPr lang="en-US" sz="2400" b="1" i="1" dirty="0" smtClean="0"/>
            </a:br>
            <a:r>
              <a:rPr lang="en-US" sz="2400" b="1" i="1" dirty="0" smtClean="0"/>
              <a:t>Going with the (Laminar) Flow</a:t>
            </a:r>
            <a:endParaRPr lang="he-IL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963" y="5130084"/>
            <a:ext cx="2667000" cy="533400"/>
          </a:xfrm>
        </p:spPr>
        <p:txBody>
          <a:bodyPr>
            <a:noAutofit/>
          </a:bodyPr>
          <a:lstStyle/>
          <a:p>
            <a:pPr algn="ctr" rtl="0"/>
            <a:r>
              <a:rPr lang="en-US" sz="3000" b="1" i="1" dirty="0" smtClean="0"/>
              <a:t>Gadi Afek</a:t>
            </a:r>
            <a:endParaRPr lang="he-IL" sz="3000" b="1" i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94816" y="2217003"/>
            <a:ext cx="3101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rtl="0" eaLnBrk="0" hangingPunct="0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Ben </a:t>
            </a:r>
            <a:r>
              <a:rPr lang="en-US" sz="1600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Gurion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University of the Negev</a:t>
            </a:r>
          </a:p>
          <a:p>
            <a:pPr algn="ctr" rtl="0" eaLnBrk="0" hangingPunct="0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Faculty of Natural Sciences</a:t>
            </a:r>
          </a:p>
          <a:p>
            <a:pPr algn="ctr" rtl="0" eaLnBrk="0" hangingPunct="0"/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Department of </a:t>
            </a: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Physics</a:t>
            </a:r>
            <a:endParaRPr lang="he-IL" sz="16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5" descr="b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8029" y="185736"/>
            <a:ext cx="1742171" cy="19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3105090"/>
            <a:ext cx="50914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Physics Fete – March 2013</a:t>
            </a:r>
            <a:endParaRPr lang="he-IL" sz="2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µF IN OUR LAB (Prof. Oleg </a:t>
            </a:r>
            <a:r>
              <a:rPr lang="en-US" dirty="0" err="1" smtClean="0"/>
              <a:t>Krichevsky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Full fabrication facility (besides high-res printer)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Projects:</a:t>
            </a:r>
          </a:p>
          <a:p>
            <a:pPr algn="l" rtl="0">
              <a:buNone/>
            </a:pPr>
            <a:endParaRPr lang="en-US" dirty="0" smtClean="0"/>
          </a:p>
          <a:p>
            <a:pPr lvl="1" algn="l" rtl="0">
              <a:buFont typeface="Wingdings" pitchFamily="2" charset="2"/>
              <a:buChar char="Ø"/>
            </a:pPr>
            <a:r>
              <a:rPr lang="en-US" sz="2000" dirty="0" smtClean="0"/>
              <a:t>Studying the effects of field-localization in the communication and fate of the </a:t>
            </a:r>
            <a:r>
              <a:rPr lang="en-US" sz="2000" i="1" dirty="0" smtClean="0"/>
              <a:t>T</a:t>
            </a:r>
            <a:r>
              <a:rPr lang="en-US" sz="2000" dirty="0" smtClean="0"/>
              <a:t>-cells of the immune system. We use membrane integrated devices for annihilation of convective motion in the medium and high-resolution </a:t>
            </a:r>
            <a:r>
              <a:rPr lang="en-US" sz="2000" dirty="0" err="1" smtClean="0"/>
              <a:t>confocal</a:t>
            </a:r>
            <a:r>
              <a:rPr lang="en-US" sz="2000" dirty="0" smtClean="0"/>
              <a:t> microscopy</a:t>
            </a:r>
          </a:p>
          <a:p>
            <a:pPr lvl="1" algn="l" rtl="0">
              <a:buFont typeface="Wingdings" pitchFamily="2" charset="2"/>
              <a:buChar char="Ø"/>
            </a:pPr>
            <a:endParaRPr lang="en-US" sz="2000" dirty="0" smtClean="0"/>
          </a:p>
          <a:p>
            <a:pPr lvl="1" algn="l" rtl="0">
              <a:buFont typeface="Wingdings" pitchFamily="2" charset="2"/>
              <a:buChar char="Ø"/>
            </a:pPr>
            <a:r>
              <a:rPr lang="en-US" sz="2000" dirty="0" smtClean="0"/>
              <a:t>Collect statistics of plasmid copy number distribution within a monoclonal sample of E-Coli, using a fully automated Microfluidics-based process in which all extraction, separation and measurement are performed on the device</a:t>
            </a:r>
          </a:p>
          <a:p>
            <a:pPr lvl="1" algn="l" rtl="0">
              <a:buFont typeface="Wingdings" pitchFamily="2" charset="2"/>
              <a:buChar char="Ø"/>
            </a:pP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THE PEOPLE @ OLEGLAB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616" name="AutoShape 16" descr="https://mail-attachment.googleusercontent.com/attachment/u/0/?ui=2&amp;ik=4f93d62702&amp;view=att&amp;th=13c95a36db2b181c&amp;attid=0.2&amp;disp=inline&amp;realattid=f_hcna2gim1&amp;safe=1&amp;zw&amp;saduie=AG9B_P-1vMDz0cgdIqfoescoS7rc&amp;sadet=1362652888719&amp;sads=aGQ_sLHC8dyFuJZujOwErlK5l-w&amp;sadssc=1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5618" name="Picture 18" descr="D:\לימודים\תואר שני\Group Meetings and Talks\Physics Fete 2013\Pictures\Picture 003.jpg"/>
          <p:cNvPicPr>
            <a:picLocks noChangeAspect="1" noChangeArrowheads="1"/>
          </p:cNvPicPr>
          <p:nvPr/>
        </p:nvPicPr>
        <p:blipFill>
          <a:blip r:embed="rId2" cstate="print"/>
          <a:srcRect t="21212"/>
          <a:stretch>
            <a:fillRect/>
          </a:stretch>
        </p:blipFill>
        <p:spPr bwMode="auto">
          <a:xfrm>
            <a:off x="70351" y="1371600"/>
            <a:ext cx="7092235" cy="4191000"/>
          </a:xfrm>
          <a:prstGeom prst="rect">
            <a:avLst/>
          </a:prstGeom>
          <a:noFill/>
        </p:spPr>
      </p:pic>
      <p:pic>
        <p:nvPicPr>
          <p:cNvPr id="25619" name="Picture 19" descr="D:\לימודים\תואר שני\Group Meetings and Talks\Physics Fete 2013\Pictures\Picture 004.jpg"/>
          <p:cNvPicPr>
            <a:picLocks noChangeAspect="1" noChangeArrowheads="1"/>
          </p:cNvPicPr>
          <p:nvPr/>
        </p:nvPicPr>
        <p:blipFill>
          <a:blip r:embed="rId3" cstate="print"/>
          <a:srcRect r="42216"/>
          <a:stretch>
            <a:fillRect/>
          </a:stretch>
        </p:blipFill>
        <p:spPr bwMode="auto">
          <a:xfrm>
            <a:off x="7162800" y="1373325"/>
            <a:ext cx="1628931" cy="2114147"/>
          </a:xfrm>
          <a:prstGeom prst="rect">
            <a:avLst/>
          </a:prstGeom>
          <a:noFill/>
        </p:spPr>
      </p:pic>
      <p:pic>
        <p:nvPicPr>
          <p:cNvPr id="25621" name="Picture 21" descr="Irina Tkache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497399"/>
            <a:ext cx="1630800" cy="244620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" y="5562600"/>
            <a:ext cx="69953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Left to right, top to bottom: Oleg, Manish, </a:t>
            </a:r>
            <a:r>
              <a:rPr lang="en-US" dirty="0" err="1" smtClean="0"/>
              <a:t>Gadi</a:t>
            </a:r>
            <a:r>
              <a:rPr lang="en-US" dirty="0" smtClean="0"/>
              <a:t>, </a:t>
            </a:r>
            <a:r>
              <a:rPr lang="en-US" dirty="0" err="1" smtClean="0"/>
              <a:t>Rotem</a:t>
            </a:r>
            <a:r>
              <a:rPr lang="en-US" dirty="0" smtClean="0"/>
              <a:t>, Tanya,  </a:t>
            </a:r>
            <a:r>
              <a:rPr lang="en-US" dirty="0" err="1" smtClean="0"/>
              <a:t>Alon</a:t>
            </a:r>
            <a:r>
              <a:rPr lang="en-US" dirty="0" smtClean="0"/>
              <a:t>, </a:t>
            </a:r>
            <a:r>
              <a:rPr lang="en-US" dirty="0" err="1" smtClean="0"/>
              <a:t>Lior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Dotan</a:t>
            </a:r>
            <a:r>
              <a:rPr lang="en-US" dirty="0" smtClean="0"/>
              <a:t>, Irina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לימודים\תואר שני\Photos and Movies\20.1.13\DSC02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5600" y="762000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377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What is Microfluidics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Going with the </a:t>
            </a:r>
          </a:p>
          <a:p>
            <a:pPr algn="l" rtl="0">
              <a:buNone/>
            </a:pPr>
            <a:r>
              <a:rPr lang="en-US" sz="2800" dirty="0" smtClean="0"/>
              <a:t>	Laminar Flow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One Step Forward – </a:t>
            </a:r>
          </a:p>
          <a:p>
            <a:pPr algn="l" rtl="0">
              <a:buNone/>
            </a:pPr>
            <a:r>
              <a:rPr lang="en-US" sz="2800" dirty="0" smtClean="0"/>
              <a:t>	“Lab on a Chip”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A-Chip-a-Day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Some Applications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dirty="0" smtClean="0"/>
              <a:t>µF in our Lab</a:t>
            </a:r>
            <a:endParaRPr lang="he-IL" dirty="0" smtClean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96130" y="4722674"/>
            <a:ext cx="3709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MOVIES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7259" t="49336" r="20939"/>
          <a:stretch>
            <a:fillRect/>
          </a:stretch>
        </p:blipFill>
        <p:spPr bwMode="auto">
          <a:xfrm>
            <a:off x="228600" y="4038600"/>
            <a:ext cx="2971800" cy="11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23469" y="3215531"/>
            <a:ext cx="1404518" cy="27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ction Button: Movie 8">
            <a:hlinkClick r:id="rId4" action="ppaction://hlinkfile" highlightClick="1"/>
          </p:cNvPr>
          <p:cNvSpPr/>
          <p:nvPr/>
        </p:nvSpPr>
        <p:spPr>
          <a:xfrm>
            <a:off x="533400" y="1828800"/>
            <a:ext cx="2286000" cy="20574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Action Button: Movie 9">
            <a:hlinkClick r:id="rId5" action="ppaction://hlinkfile" highlightClick="1"/>
          </p:cNvPr>
          <p:cNvSpPr/>
          <p:nvPr/>
        </p:nvSpPr>
        <p:spPr>
          <a:xfrm>
            <a:off x="3429000" y="1828800"/>
            <a:ext cx="2286000" cy="2059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10" descr="D:\לימודים\תואר שני\Group Meetings and Talks\Physics Fete 2013\Pictures\visc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3962400"/>
            <a:ext cx="1569806" cy="1447800"/>
          </a:xfrm>
          <a:prstGeom prst="rect">
            <a:avLst/>
          </a:prstGeom>
          <a:noFill/>
        </p:spPr>
      </p:pic>
      <p:sp>
        <p:nvSpPr>
          <p:cNvPr id="15" name="Action Button: Movie 14">
            <a:hlinkClick r:id="rId7" action="ppaction://hlinkfile" highlightClick="1"/>
          </p:cNvPr>
          <p:cNvSpPr/>
          <p:nvPr/>
        </p:nvSpPr>
        <p:spPr>
          <a:xfrm>
            <a:off x="6324600" y="1828800"/>
            <a:ext cx="2286000" cy="2059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D:\לימודים\תואר שני\Group Meetings and Talks\Physics Fete 2013\origin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4735" y="2078966"/>
            <a:ext cx="8232065" cy="432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371600"/>
            <a:ext cx="8229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What is Microfluidics &amp; what is it Good for?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Going with the Laminar Flow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One Step Forward – “Lab on a Chip”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A-Chip-a-Day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Some Applications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µF in our Lab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WHAT IS MICROFLUIDICS?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Manipulation of fluids at very small volumes, typically µl-fl</a:t>
            </a:r>
            <a:endParaRPr lang="he-IL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0975" y="1957387"/>
            <a:ext cx="1752600" cy="3709266"/>
            <a:chOff x="180975" y="1957387"/>
            <a:chExt cx="1752600" cy="37092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063" y="1957387"/>
              <a:ext cx="1454316" cy="284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80975" y="5020322"/>
              <a:ext cx="17526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~1x10</a:t>
              </a:r>
              <a:r>
                <a:rPr lang="en-US" baseline="30000" dirty="0" smtClean="0"/>
                <a:t>-9</a:t>
              </a:r>
              <a:r>
                <a:rPr lang="en-US" dirty="0" smtClean="0"/>
                <a:t> liter: </a:t>
              </a:r>
            </a:p>
            <a:p>
              <a:pPr algn="ctr"/>
              <a:r>
                <a:rPr lang="en-US" dirty="0" smtClean="0"/>
                <a:t>µF Psi mixer</a:t>
              </a:r>
              <a:endParaRPr lang="he-IL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52600" y="2668496"/>
            <a:ext cx="2466975" cy="3276652"/>
            <a:chOff x="1952625" y="2668496"/>
            <a:chExt cx="2466975" cy="3276652"/>
          </a:xfrm>
        </p:grpSpPr>
        <p:pic>
          <p:nvPicPr>
            <p:cNvPr id="2052" name="Picture 4" descr="https://encrypted-tbn3.gstatic.com/images?q=tbn:ANd9GcRus4EW87Xs_D3KXLhLtWHo3ppCgnowPaBS3W8wPRjt1camtsQ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52625" y="2668496"/>
              <a:ext cx="2466975" cy="184785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346205" y="5021818"/>
              <a:ext cx="1676400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dirty="0" smtClean="0"/>
                <a:t>~1x10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liter:</a:t>
              </a:r>
            </a:p>
            <a:p>
              <a:pPr algn="ctr"/>
              <a:r>
                <a:rPr lang="en-US" dirty="0" smtClean="0"/>
                <a:t>Standard US cup o’ tea</a:t>
              </a:r>
              <a:endParaRPr lang="he-IL" dirty="0"/>
            </a:p>
          </p:txBody>
        </p:sp>
      </p:grpSp>
      <p:sp>
        <p:nvSpPr>
          <p:cNvPr id="2054" name="AutoShape 6" descr="data:image/jpeg;base64,/9j/4AAQSkZJRgABAQAAAQABAAD/2wCEAAkGBxQTEhQUExQVFhUXGBwYGBgYGBodGxoYGBgdHBwYHBscHCggGB0lHBoYITEhJSkrLi4uGB8zODMsNygtLisBCgoKDg0OGxAQGywkHCQsLCwsLCwsLCwsLCwsLCwsLCwsLCwsLCwsLCwsLCwsLCwsLCwsLCwsLCwsLCwsLCwsLP/AABEIAMcA/QMBIgACEQEDEQH/xAAcAAACAgMBAQAAAAAAAAAAAAAEBQIDAAEGBwj/xABCEAABAgQDBQcDAgQDBgcAAAABAhEAAyExBBJBBVFhcYEGEyKRobHwMsHRFOEHQmLxFVJyIzNTgqLCFkNjkrKz0v/EABkBAQEBAQEBAAAAAAAAAAAAAAECAAMEBf/EACIRAQEAAgICAwEBAQEAAAAAAAABAhESITFBAxNRImFxMv/aAAwDAQACEQMRAD8A8aCn584hl1IpwjaKP5dI3KuN+hiXLwmFAAAB/tFiJx3JZ6gkD0jSZL2I5fvFa1rSoPQj51g1L4TJtaZdfpPQj9o0vR0kdG+8R71y9jwtE/1JNKRv6FRcDSL5YuRT2isVizuxRgY12mrpH+oVgkTQNAdHNhASFCCVpcUAZ3Ohta8Txu+0i/1BvQU1tfU23xoTAohIBG7hEEIDZSovYP8AbfFmEkgG7sXB3giOuFxkbvZhKlpAqATdjBOGnpNQhLwH3lQKPE8oqQS5o2j74qZrMkYvLUADUxP/ABbgISrJB94iadReOuHyZfosl8unRiQq190YpUc+jEM0Fydo6GPRj82/Llfj/DFSogVRBE0Gxjao68kaazxEraNExqC5HTDMiBXGKMVqMTs6U47FFCXbrujk8XiVKNd+6Hu20jK9ySwclmF6Rzc8G51rHm+XK7064Rmc1rf7RBCiH4xGJJEcduutNRhERJi5CaPGa9IKioxasxURAcVikW8jzitO4xYgF2OsQBraIjRZLVoK8I13Zsaa2i39Jq4+e0bRIOkG4nlPSAwxGrxejDE0L7ooRNKTx5RaCs1fyLe0a7F37XYXDg5nNqAkgeW+NzpBS2oNzp+N8alIqqpFOB9xWC5OZqrTXhp0q8Fzsu0qcPh1KFK9bedIum4ahYAgUoXNeEWiboMtaC/3LwQiQAbAE1Y1BpbrWC/LdjWw+ElKDZhTfcjjSrRfhlAAgaFy7a6wZJSWZm3CjjdXn7xZ+k5t7dNI2PyS7MxLJmZ7UvZi+6uusYZ5BD0bpDfImzHlZ/WK1tUMzH4YrkeICeoEg2PvGkq0JPI84sxMqxfzsPvGHBG5IDWH76R0xyibFBmDSNS1kmkEScERXQ8d/wBop1POO0yg1RKJ5BbrBUvFn8wrmzWaNom/f3hlPXs3/VjWJJng6wqlzXB5HrEETKu9ornRqHJPGIkwqRNJjWImMQ5rujX5NNxZtPFnKoUFN7movujnJlzzMM8ehlMSd55m8ClItQm5L+w+8cMst3a5dQKEtETElqjSxEriBEEroIplJLiLpqjGbLyHMajDEXjKXHfWkSUQlYNdD5/DEUkxGapzXlEJnkQZoeluNB+8RAP+Z+At7xZhVoSoEi28OH3wRKTLUo2NNCzHeNQYNI8KgaBJDNZqcI0FqRYkj5eL5uHJFFFbaE16H8xQCkhwroqhsehtBoa34Xz5rgFiB5/P3iCEkuU/ObRWJhNnPHp6iNy0jRwYOOmomSXVWjDd6QXLk1Faex3iA0ZlKBJKoZyZLMMxfdu5tEUQTJQdQ715xf3i0MQlwOJeFwmKzN9JFOB5f3hsiYlQH8zc/a8TqXyuNkoUCapUDvGvBooLVep4+kQnTk5voY6HfFa0A/UL8YuY6KEwEu5SK+Y4teBzOIPLjDKVKA0Pq0axjDnyDn8x0xyFgD9XVrn5xiE6QtRJAtXny3xGdLAWCL60s/G0McItxUORSuvSOm9dxM/KVowizUhibD7+kWysIogeE+LU/eGaMUAaj9osnYgNZLEOd/ODnW1IVfpyAwYsWbj+IHmSlZgFAgPB2Am0UdHd+cTVigo8A5r6RXKtqNYWSQDZnqQ0CqkZlElQABegq/tpBCVFqhOXjQk8KVgWcwASA5udB6XpSOe7tr4CYnKpSiScopRq8KxBKKMgVOhqw0B+aQNLmKBOWrsPXfxhjhzkSCzKO8UHIP6t7w3oeIDmYQJF3I1t0aAJlYOnqJd7PT4P2gKYOkMXhUpEp6xOfuBjMMg6CNLFb9YzXyqXQfGivNygrDSAqptreCUz0igSGgtPPXSJmBV2Prp6QPimTlbUaw8ThUVL86NCnagDpq96+UTKJraKXdvSLlqlkeJBUf6aW3wOmQCxLl/lt14MwZCVeJPMe8FT4vQbDoU4Uk5Q9HrFeISQsuQ9S4FK6tpDJakKmZpeVITUhqKLnfbna0BYiZ3iytsqT4QwA6nrryipXTwslIW2clwblyS7gfiJykhr5RvJd24NSkWT8EgtlDB6gqJe2oPARPBYY1KQoO7ABxE7HSCEkmmYlq0IrvD9IsK8t8z8R7QywsicaZFqJdgytBUs2jHlFOKkmgIVyLvXcTcfmIvflFxXYcjKcpNtD9t94vkzvBmL0DMQxcbtYVYXDKSS5ZLPrDNc8hD0UkM7B/f3iOpf0wHiXclj6fDFObLRRLvv00MEpxaCohACnvcjq9vaK8TJQPqoTW7sI7S/42hWCnJ+kF97msWY4JIJCrDXjpAOESHKgbX+NDzZGyFYhiEkpoCqu+1Lwyd9Kk3HNTFv4i/n6RqXOUDokAfA5q8emj+HspTFasu64r05awQn+HOF/mdR5zP/ANx2mNRwryZa3apd3iwTi4yks7Vj16X2GwKf/KJ5qWf+6Nr7LYFNsIFfP6jFcRweQJm0KeF6/KRP9UlIylrajX3j1L/DsLLcjAJTTSXmJ5sk3hfi1yUZijCynIASkykuFe440ibFcK4DDzipBDfSGvv14xDKChRCkkHzYX5R3c+aglKZkpEsf0IAJPFwxHnC/tRsuZPI7mUgDL9LgOzuQAADRvKI4/guLgEkPl3neacoaYoJShKadVGrHWNzuzOJH8o6G3nWKpuAxSAB4mFmb8XjWVVnRYoP/U2goBwekbTKzXFtBqebxeMNOJZctZbVQV9wXhhLQEJLBuYr6iJu4LuApkggNYU0183iWQJ+mtL+kWCa9aGB50zWMjaWJmskBt8CEtd4snL8QDk2ihbHVubw6VjB5YBsxV1YdGvC/FgeFi8dHI2QyQ6a79z7qws7RS8hQHdxmqACA7C2+vlDxsVhP6UypeYButKUgpPhGbK9Hc0tue/lFaJ0pMqWUhRmENlAV9XBVr6AHpB+z9g4ifMQmelUuVd29NSHahNKb7nDbcP0rwGCVOBbwoTRSmJrcAt8AEFzcCpBAKQUqp4SSkkCwLOCz0I06x1WxdlIw5WrvFK8RSlKZJ8aQGS5NRUGvLfDSTh0TVkSkFMxyUnu8hSAD4lOfGHGXUMt+EVwN7cpsrZoBI3gsFkgMA5KVgXbgdeEONnYleHUWV3mYpdKkggKAYqSk1qUmu4uwjpFbGlqWlSiBOQlLpLs4NHTlATyFCADVojtrs+ELlzjK3IGU5SF3QosQ4J8JobpoSYOFk2wXFbaROWnICJiRRYSmhJHhdiSH+/GFW09nz5oJCVEmpqGpqN0d3ghhDVeRExmIMuuYcSr2iOysGApZnzApLugJQUqAJoFHMxpFTG3yzyr9PMQVBWcUatfZuMU41JoxOVhTUsL0oP3j2WfhMOXyrbml/7wsVsmS5KspqzGj8fnlE/Trw2nmuFw6ZacwUWNgWNeBAgDGzypZJdm0FOvGO72nsmVmyiWSCW8IOV+JWQ/R42rsvKJAEtCXDu6tNKr9oJhWsrhMG/iAZyKOPWOm7L96lIDoBJNllP/AEi/WGkjs5LJOVUkVqlKpnqyjBuF7MyiSD/9hryoHipjkZ0aox0xwlTlg9K25CDxtRIYZwNS5rXnCSbtVHeKk0WtLJSA5JLH6nLEMdN0C4ja2GlryzFZVh3ygqZ6VDUF/LV4eWmdV+vTkzkluRPoLwInaHfOJJylJGbvJaw4erOzmhrWBti4GXOGbvpuQtlCAkM16kZhVnAIjrdn7ElgAJmBQ1cF/Uvet46S1tQoUofHirusz29IfYvZAQMzOBV81OoylhygTE4VIYhAVqWKndrMVhxF8hxJJuGQ/jQlWjHV9PpMBKwUl/BLCdAczMOBASf7QyxksrQyCZaqnRWUg1SQVKD00I+8LZ8tfd5gVLI1yqSm5toeVLGDcbVCYzAit6/+oTbmXilOxvCXmLRYh0v5lmFYqxmLWnM4IDOFKDNagDVNTSpiuZjlBiEqYnwqsKln333QfydVpWw5ivClSlHVWUEV3l6Uhbj+yEw/SoU/pZvJRHlDBe0lJ8PeAJNTa+otXygOfjK+EgkkNvfqOHCJsxGq56d2YmIDAh9zGvH6a8ngWd2enDR3FNPN7R1c3bK0qLmqj4aioFyze0Vjai3rLQoFqkEl9z5mHpBxxbi45OwJ/wDwwf8AnQNOKoHXsPEAt3RPIpPqDHcJxpYjuhvYFQ93LHgfeBJu0EAspFRuStWm94OMMlHbN2eZjKSVKf8AypUQ7Wor3EIP4g7JEoS1sQpyizAhn36H3MKsJOmyWUhZDGg0rwiW3tsTpssImqzjNmBYUoQwajVN4Pslmmk7dN/DPYSJks4iYs0UUISkElNASr6TUv6HfHfHY8suUmYW3pSPU/iPIOzHaVWGSqWSruyc3hdwSzm4pSO8TtRCpaVicFBWrl33PvjphZps/PZ7/wCEpi3yNkU7hSkgVv8ASXrAWI7LzcPMSpYmYjDoLgS2zIVl+sBySB4gakl3iqRj1p+lS+pcQww3aCeNQBvp+YbNp6FIwuFMuXMJEtBsoEBgXocxdKgXcCzENrA20+5Sgy5mLllKgcuZRfK9LElwWqNRpaBNvbSnGRNKAFLZ/pCnN6bjQF/6RHj8zHrcglWYk5nuSdeesc8rYqTbuztSV4ckxWejqUlKgS1atUu/iaovHa4KTNKj9CkAAg5mSf8A2uWLgu4jxzCS1BJYO2hbTrHf/wAPccqWrKpsq28CsxqHfKxYeto545f1oPQFYOUR9BtcKJPNzC+fIQkuhS0FtQFfvDpBlKrmbg5v1gDFT1JfKlyLVD+8egWgELmh8pQ7alQPQGnpCzHJmqAzy0EguNaaUJbzBg7aEyZKymbMwcvN9KVzFKJ3uySBzhVje1EqWopAlLCWBWDlBU1coIcgWqA/CJtipyL8fhJy3ygyyS5UlLn5+BB+y8OpKAlRmKIc5ioFTkDSzDShveHXYnaWFxyigryzQ57oggkb0qJZQ4M8durYskBu79PxEyTe4e3iMzs4Zc7vQZpUDmCiUhT3ejB34eUEYzbuMWhQmpmWKXISVF9QQ7fGj1efsaS/+7mfOEJtu9k5eIlmVmnIBZynKDQ2qDG4/g28nwO3lSJiFuqYsB2mzCaOHFPpo+m/p6bsragmgTJSVOG0JvZnEKZH8KMCmq1Yg85o+0pPvDPZPZLDYVWaSVk7+8U44VU3pGwmUOVlPEbVmg1Qtrm4+0Rxe2nBGUpJu4Hu0Lsdj5Ev/eLKOcwexMA4rbeEQA801sfEQOeVwI6biO/QmcUZCElKf6QFehKi3S8cpiOzU5ayqXiD4i9Uu26ucBxyh0nHyV/RNQr/AEmvUXEbKCbGK445QcrFeImJCUp7pOdP1KBIctUsDR+rQp7qZ4ilKiNGJOUtd1O55791IaLzCrnnuhXjdoYmuWp0dRb9o1kaZUkmSiFAqlqLbzTqBQ9YFnS0lRKguulG8gIc4LH4oq/2qZWXgVE8PqDGGAxB/wCEhQ1BR+A8TMZTypHNxMooSDndvFShI+k1JYM4IDXijZ5khKgsrzVAUlqPqQaEijBoZze7d+6HIM3rWKZykKGUSxl/ylmjablSmXPDeJaFqTQXCSNSoCyqQxlKw6hWdkbhfo1IEXsSXXKSgHQFx5O0U/4Cf5Z5P+pAP/dEaynpXKOWM0WJLHf/AHirFzE5MoL1FeHxoiscz8841NUwIYc2jhpeu1uzlEOwvq1oa7Nxapcx1DMk8xUa08oQyJ6kVSWf1aDZU0rFRD3LsXGX29Nwu2ZSgB3a0nSn5oYKl4xD0APzVo822XtJcskBBUWZ6W6s0Ez+0U6u7/UT9g+sdftrfXP16X/iAatEnQvlhZtGWk5mTLIykkuMz00IYD9o4fC7dmLOUKSHupTi3LNDbC7OxE0DLNkkcAT10h53IXCRDF7EnTCcokpFQA7V/wAzJcv0g3YmxsRLWE99KBoSf9oU8i8tt5f4TZPZacliqeo8EJDV0qoxKX2WCgxn4im4oHT6TSI+utvHwNRiyib45oIsvxN5Bxq5fiILT2rkks5O4723ABRhQrsim3fzgnUeBzyOR0wVh+y+FSXKM5/rWo+jt6RWOOUG8Pwr2xi8LMmLmLVNKlMAAtgkAUA/2fW9zCrPg/8AhKJB1mKAI30UGjukbIwQocHh+eQfcGFGOx+zXKU4dCyk1yS3CSP6mAPQmC4a81Uz/I5+VtfCpI7uRKCgaHOtR9V0h7J7ZYxgJXfZdAlCi3WsHSduSytKEUKvpTl13Uo8PpOInpB8IY/5kpPuIZhPVa51yU3au05inCMR1OUeaiBF52ftYkZitL/5p4b0VHVSNqKfLNyhO8IT9hB0racpJY0TvDt5H7Q8E/ZXDf8AhjaS3zT8Okf1LmKJ8kCFe1dmKkkomY1U1ZvLw6Gb/Wtbt5E8o7PtttHEKlZdn92SXzlxnCf6Nx43jxxeJUFFKhkWLpWW5mty/wDeIznFWOVvkfikLSPry8Sp19RXj+IHnzlEMNaV/LVgSZi3oQAeMXGckgCgF72iNyK2ijEqlkKSplpLpWLg6GserStqCdJRNQHzJBNA4LVHnHjzZiQCVK3AP5bo7/8Ah3MnYVSlGktYAKFV8QsrcCzjrHX48u+nLObdFs5U5SvAlQenx6R0n6CSkpE+S6zdlMl+TtGDtCkiteUW/wCMoUKgqHEPHdz6QV2YkVUAU7g6iP8A5RbIQJYYFDbsmXzqSYhKxyHoSOBi+diZZSQQ4O41HJ7wq3CzFYOQokrlpHFD+zwJjMNhSjKJaDxFFQAnYh/UZhiCJTHwmhzaOTYcRBGI2WtKXASvi/3EOkks3Y0snwnob+kaT2bJDpsfm6CFpUk1QRzqPMVh3gu0kpCQkywG5/esGo0eFqwxAJzORoK+sDTlkgn5yjO/OtOVIsnF00NPXrHh79vSjhB1+0FfpCRmTYfLPASJrAilWryi7D4pSRQ0r5a0h1dtZE8xSAQfg+ekWFJUA9Sz/h/XziEtRuafbnxg9UsiiQ4cgqNnDim+nvGIOZJBSSgMoXDliN4BLxPAbQWgAhRS26n7Hl+IqmS1OVfzDn86CBZgJFSabx7D9oYHQntKpYYqUOGYipuzEDoYDw3aOdJmhQWTl0NiLmgMJXiQc01h3W09el7fOVKszOARXeHjDtTNUEH3hPsrDL7mXmAcJAJpoIPwWDc+FSS12anlaOu646BbfxC5kspzKQ7VH34RyspWIlkgIUQ9CEqI5hqR6EvAD+b2hBtnaE3DEIluJLEvlSfFrcEJ+8c/kwl7q8bpyk7FLmsVAlSdADoXFg94MlTsSWKEzXceJSlBgNGPGCcH2rmhiuWiYjUFLKH/ADBo9H2RgEYiWmbLygKDgF8w5hqRsfjhuRD2fx+IyETwFF6EM7biWrDGfMzD6iItxUxMoeMEccpanEiEuP2ylJKRLKm1dgeRaLmUvhz1sZKkrfMlfKz+T1ieKwUvFju50vOTZSAywd4Z4hsSXKnpVMXMmS1lOUIBATpqL34dYbbJ7PYotiJE4slKkLSFAE7jpuf5Wm0q2V/CLBqS614h9RMZI/6RDc/w0wqUgS5UgkaqdR6lTmA1YmcmilrcaOXhrgJ81WizxKv2h4xuQNfY4C8qWNxQcvozekTHZgDRQ5sfa8N14qcm4U3Nx7QNO2iveOTRcTdFk7Znd3cjyihKB/KsDrWDJ20yLj8QKcZLVdCX8oUKu8mjUEdPeNL2ooUI+0bmFOiT5wFnJLZC0LNTtoA7xAoxqhVKiORgybgki6gOArAE/Do3nqILtlyNsTRqD5QQnHhVVID8ITLQ1j6xEZt/pE7peZqlndF8qURQ2N4nmUlhlJADefSKMqlB+Opjx76eveKasKHu3ONDDKGluI9oyQohzbzr5Wi2WpgxqD1y9Ie26RlzMul7vEpmKJoL/Kc4r7kvd9XoIrWl7BhGAuVtFbZSARZiKtqHuIqneIBgKaB9YrRMDubi/EfmHWBmIWWyjyOnGKmO0W2E+C2cqYWHrHYbD7PIll1spXEUHneCcGcofKR6mCTjVfysN7kvWzUrF9Ru6o7RbPnTpYTJUzOSm2bcH+0A7C2IuXMTNS5SKMpkl2qCx8XK0OMNOJNyQ7A6OaaauYv2jPyS/pCR/KpagkZt1id+kTnjMuzDDv2SCtQS9AFHyELNqYNOKTlCgQD/ACkesS2ZJnqSFqCUlmMzM5DH+VBACaamGGBkIQkFAdhldxQO7BiwrFzehQWy9mS8OPFJExreJiG3OD7Qyn9s8NLlhMqUVTVb1OE7nIZ+VItMyn0v5fekeebf2PNkzFTJSAJajT+lxW5dndtzwZWydNNe3YYrtrNBLqSwFU5C1OZrT4Y1g+3aFF1SZa0A1ZIB8lUJbT1jz/E7MxahmUkkb3H3aIYTYWJKwnuzWtSCDxoa39YmZZHUfRmysTImypc5KZJQtIUghASWI3NQwSMVKJZJY7gaR5RsZU2TKTLWonLQaU3Qd/iy0613R15J7ejKwEp8y0ud7/HhbtjaxkFpZSlDOXD/AHins9tJM5DKUHsxv0iG09hpmkhayE8L/tFQFA7dpmKVLJEuaGypLZVA0od/A7xA03bMxVzAW2ezEtiJIWwFXVU82uIV4RJQnKXpSrn3jdzymyU9GLJ3QJOm8GgQzTeNidDtGhP6k6EwRI2mQCLvaFZnxKTODvSGVtIY3Hzi/dyJiuOUtAKdnT8RQlcpVwMqvKn3jsJGPUpOUqcWuzQuxONmp8IJbStoeP6qVPAYGYiUAoIzi5WGJG92YxSuRMBsg+f2jBjJxHiTmHOo9YFONmAlvYBvSN0zzkl71itSxVg3H8xBM3K1axPO+lflY8Kp0oWtuPWkYJ/AeUbUgWykHfpEpbMfC/2EU676EYU8He4NKavwZ4tUkKWkJdj8q55QOJ78OHCCsOpOYmr7qeb74BtESwbkK5jVzYvug/B6MQk72sH+XgNScp+MevruiDkEFweH7axMuqnddNg0krylSyGIc0fysIZYWUkBhety/SpdqRyErahHiSK0fdfT26RqZtiaVuk/VRgG0bc8dJmZjXf7Mky0rdqEAsLApr008hDxE1GYuzuG9eF/xHmknbSwrK9gxcai5LNQcYeYHaHdIUpSs5FcwGY7qmuUcbB40yXo77Uy5i8OuXIZJPqHch9Cd8cv2f2ScOk4jELMtmIQhRBO7Mx8RP8Al84jie1KhXu5nEl2HLKGI6+cMcTITPl5Vl03cUIPTWsPV7bSid26p4ZYG7MsPzIHtCHEbfE6cZk0sGZKSCUgNuBZ346wp2js0yJmVXiBqniHo8VUBcJSafSw1+U3RNtvVbToZ3aZIDywXFGNBucVtwhLjNrrUrNnJPkzVo3GAJ0hSbpI5xkqQpRYCGRrY9p2btY/p5KZgExYlpdRFSSKnnEf16AX7lMc7slZEtINIJXMJjttxOVbUqMgZjQQ0wW3c/hmUI1jj+8iyXN/MVKHYzcQAaFwdYS7Vk5vEAIFOOUEisVjaRitxIeZIo4Nd0ClcHTJ6VcDC6eWMRSiZkUmYRGTFCKCqMwpG0SNYmvaJOsLZhgZfAwscqxpa8DnaBGvrC1QehWRyrFM3ATDVEwKHkeojDZKJRZ8tN8bLi4ILxJU9yEq8ANzU+jwTNkoplVnGtWruFPzHk273/Qkpn1NXi+WGFbbhf3tBXdp8JQkAM9ySH1JPysSVUOnxMKvSp3b6cXg2eFArkgWOgoKnjyjbEVAINzTVqQQv+VtQ+vzSI4dCi4BHU6fiGVtXwHUvRulacIhkJtX8dLQ1SHYmrCtfloGnpKi2VPAgacW+WitNoOjDlP1UfUnTrfpugnDJSApWatEi4qX10szkNWAMo0I56RZKmEDeNx3XoNC+v8AYihqJqlKUVUJNXueZP8AaDJOLUgnISDVuID8GhdMm0NczU5db/aIoxpFd2uopb7xN2jnZRU/HKWokgAOFLIFyLCpLPQU51g7ZW2DLQx8TtvJfhC2ZOSpnsa0Gr7jS2+K5hAPhAHFh7tFS6XNUy2viZc0BWazgUqx4bue6FEuclBcB+JAPX0jakA61b4YrEp3FeG9+T842zZpZOxWagY5t4qHZm9Ib7G2blqouYUbMwfjBWKR0gnBI1yjdHTGSdudMkFhG5auMKk7YlMKljw9WveDcOtJGbNQ2/MVLsaE53vGhMaKFqjQXCkUMRRoqVMEDKVEisNpCkQFtWNziFBxC9U2IpxBFoQtWpoqmRFUx4gZrCMEFGKVGNTJgNoGKoqRyyyEyvqeCZhANFemsLCuJd8YdNM9QrxiytWbTc9uEESMUpFiMtHcA8dRAKEV3xd3lLBo8dm3uy/4LmTgompp4gWo5NRSwicqfUhSSSaUNAd8CImv0sNzmsEYeckEFbi1a+dBBYbv0JlpKR4knKzVSW9mLX6xi8UEeEFLMHuGvwFXYt8FE3GUzJUcrEFD24toC8TlTELSAqoDUFtbecTYveuotUUqsTWwy0c8NA0BTZbkguG8ov8A1SQWIBANN13GkQM0kmzGoDUA4U4w7GWtqRhiLNS2+KZgU4epPodzQQgc2vEc+j3pT2hloz4zwpmJY3+fvG5RqAqg3s/o8Xol0qA1xu5k7vm+ImaD/M/p9vtCj0rUkj3FPnlGZQLN83xvvDXToa9SIgRmoIzTaxE0CCJJdqsdKe0B5N9fm6JouDAq2m8yeBaw1Na8B6RNOKNeFK/POFktZBcgBq8TupujaFqLkA0r03nyjbrnNisqEmzm9n/tBuGxiFFnrppCoTafPm6ISw17N94ZnYdy+XSKUIwhrQsw2KIYEUFoJ/UApe1WjrMtpul61wPMn8YipcULVFxFqS8U0Z3wNiDAM6KU0itOfI1E7dA8xbl4qTMiJXFRzttWBekReKiqMC42xxTUYjmiJXGnjGQAluMTSoO5tyeNxkeR9GLQlI8RUGOoenQiNJmKX4btXi3WMjIK0vpOdly5WykfubwKkaGNxkEbL/0k4B3iGUkJI8IFGdyaP0rGoyGshiUijME72qfSKwAkipL2pSm/fGRkaCyRSy1akjn+8V5jx84yMhFbSSf3aJkNe8ZGQFoCzuxr0gqQUgO9+n72jIyMJ3W5kwg2FgWvxjYxuZ2ZNK3a/wC7RkZAsOic58QpvFx01i5Yq26/l/bzjIyM4Zz2kiYzvrXziYm/t7RqMhjjtITqsIkZm/0jIyPRFelU2aCP2iCmEZGRURUHjWaNRkUGPGs0bjIDpAqjAqMjIF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429250" y="5019675"/>
            <a:ext cx="1676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~1x10</a:t>
            </a:r>
            <a:r>
              <a:rPr lang="en-US" baseline="30000" dirty="0" smtClean="0"/>
              <a:t>7</a:t>
            </a:r>
            <a:r>
              <a:rPr lang="en-US" dirty="0" smtClean="0"/>
              <a:t> liter:</a:t>
            </a:r>
          </a:p>
          <a:p>
            <a:pPr algn="ctr"/>
            <a:r>
              <a:rPr lang="en-US" dirty="0" smtClean="0"/>
              <a:t>4 Olympic-sized swimming pools</a:t>
            </a:r>
            <a:endParaRPr lang="he-IL" dirty="0"/>
          </a:p>
        </p:txBody>
      </p:sp>
      <p:pic>
        <p:nvPicPr>
          <p:cNvPr id="2060" name="Picture 12" descr="http://1.bp.blogspot.com/_n7RltmTdk-g/S_v-M5BQOXI/AAAAAAAATFQ/rgn9r6OmSh0/s1600/Olympic+swimming+p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752600"/>
            <a:ext cx="4286250" cy="2857500"/>
          </a:xfrm>
          <a:prstGeom prst="rect">
            <a:avLst/>
          </a:prstGeom>
          <a:noFill/>
        </p:spPr>
      </p:pic>
      <p:pic>
        <p:nvPicPr>
          <p:cNvPr id="21" name="Picture 12" descr="http://1.bp.blogspot.com/_n7RltmTdk-g/S_v-M5BQOXI/AAAAAAAATFQ/rgn9r6OmSh0/s1600/Olympic+swimming+p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905000"/>
            <a:ext cx="4286250" cy="2857500"/>
          </a:xfrm>
          <a:prstGeom prst="rect">
            <a:avLst/>
          </a:prstGeom>
          <a:noFill/>
        </p:spPr>
      </p:pic>
      <p:pic>
        <p:nvPicPr>
          <p:cNvPr id="22" name="Picture 12" descr="http://1.bp.blogspot.com/_n7RltmTdk-g/S_v-M5BQOXI/AAAAAAAATFQ/rgn9r6OmSh0/s1600/Olympic+swimming+p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057400"/>
            <a:ext cx="4286250" cy="2857500"/>
          </a:xfrm>
          <a:prstGeom prst="rect">
            <a:avLst/>
          </a:prstGeom>
          <a:noFill/>
        </p:spPr>
      </p:pic>
      <p:pic>
        <p:nvPicPr>
          <p:cNvPr id="23" name="Picture 12" descr="http://1.bp.blogspot.com/_n7RltmTdk-g/S_v-M5BQOXI/AAAAAAAATFQ/rgn9r6OmSh0/s1600/Olympic+swimming+poo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098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WHAT IS IT GOOD FOR?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Devices are transparent (good optical properties)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They allow precise control of small particles in fluid (good for simulating biological systems)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Biocompatible (non toxic)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Interesting for laminar-</a:t>
            </a:r>
          </a:p>
          <a:p>
            <a:pPr algn="l" rtl="0">
              <a:buNone/>
            </a:pPr>
            <a:r>
              <a:rPr lang="en-US" dirty="0" smtClean="0"/>
              <a:t>	flow hydrodynamics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Fast and flexible to design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Low manufacturing cost</a:t>
            </a:r>
            <a:endParaRPr lang="he-IL" dirty="0"/>
          </a:p>
        </p:txBody>
      </p:sp>
      <p:sp>
        <p:nvSpPr>
          <p:cNvPr id="2054" name="AutoShape 6" descr="data:image/jpeg;base64,/9j/4AAQSkZJRgABAQAAAQABAAD/2wCEAAkGBxQTEhQUExQVFhUXGBwYGBgYGBodGxoYGBgdHBwYHBscHCggGB0lHBoYITEhJSkrLi4uGB8zODMsNygtLisBCgoKDg0OGxAQGywkHCQsLCwsLCwsLCwsLCwsLCwsLCwsLCwsLCwsLCwsLCwsLCwsLCwsLCwsLCwsLCwsLCwsLP/AABEIAMcA/QMBIgACEQEDEQH/xAAcAAACAgMBAQAAAAAAAAAAAAAEBQIDAAEGBwj/xABCEAABAgQDBQcDAgQDBgcAAAABAhEAAyExBBJBBVFhcYEGEyKRobHwMsHRFOEHQmLxFVJyIzNTgqLCFkNjkrKz0v/EABkBAQEBAQEBAAAAAAAAAAAAAAECAAMEBf/EACIRAQEAAgICAwEBAQEAAAAAAAABAhESITFBAxNRImFxMv/aAAwDAQACEQMRAD8A8aCn584hl1IpwjaKP5dI3KuN+hiXLwmFAAAB/tFiJx3JZ6gkD0jSZL2I5fvFa1rSoPQj51g1L4TJtaZdfpPQj9o0vR0kdG+8R71y9jwtE/1JNKRv6FRcDSL5YuRT2isVizuxRgY12mrpH+oVgkTQNAdHNhASFCCVpcUAZ3Ohta8Txu+0i/1BvQU1tfU23xoTAohIBG7hEEIDZSovYP8AbfFmEkgG7sXB3giOuFxkbvZhKlpAqATdjBOGnpNQhLwH3lQKPE8oqQS5o2j74qZrMkYvLUADUxP/ABbgISrJB94iadReOuHyZfosl8unRiQq190YpUc+jEM0Fydo6GPRj82/Llfj/DFSogVRBE0Gxjao68kaazxEraNExqC5HTDMiBXGKMVqMTs6U47FFCXbrujk8XiVKNd+6Hu20jK9ySwclmF6Rzc8G51rHm+XK7064Rmc1rf7RBCiH4xGJJEcduutNRhERJi5CaPGa9IKioxasxURAcVikW8jzitO4xYgF2OsQBraIjRZLVoK8I13Zsaa2i39Jq4+e0bRIOkG4nlPSAwxGrxejDE0L7ooRNKTx5RaCs1fyLe0a7F37XYXDg5nNqAkgeW+NzpBS2oNzp+N8alIqqpFOB9xWC5OZqrTXhp0q8Fzsu0qcPh1KFK9bedIum4ahYAgUoXNeEWiboMtaC/3LwQiQAbAE1Y1BpbrWC/LdjWw+ElKDZhTfcjjSrRfhlAAgaFy7a6wZJSWZm3CjjdXn7xZ+k5t7dNI2PyS7MxLJmZ7UvZi+6uusYZ5BD0bpDfImzHlZ/WK1tUMzH4YrkeICeoEg2PvGkq0JPI84sxMqxfzsPvGHBG5IDWH76R0xyibFBmDSNS1kmkEScERXQ8d/wBop1POO0yg1RKJ5BbrBUvFn8wrmzWaNom/f3hlPXs3/VjWJJng6wqlzXB5HrEETKu9ornRqHJPGIkwqRNJjWImMQ5rujX5NNxZtPFnKoUFN7movujnJlzzMM8ehlMSd55m8ClItQm5L+w+8cMst3a5dQKEtETElqjSxEriBEEroIplJLiLpqjGbLyHMajDEXjKXHfWkSUQlYNdD5/DEUkxGapzXlEJnkQZoeluNB+8RAP+Z+At7xZhVoSoEi28OH3wRKTLUo2NNCzHeNQYNI8KgaBJDNZqcI0FqRYkj5eL5uHJFFFbaE16H8xQCkhwroqhsehtBoa34Xz5rgFiB5/P3iCEkuU/ObRWJhNnPHp6iNy0jRwYOOmomSXVWjDd6QXLk1Faex3iA0ZlKBJKoZyZLMMxfdu5tEUQTJQdQ715xf3i0MQlwOJeFwmKzN9JFOB5f3hsiYlQH8zc/a8TqXyuNkoUCapUDvGvBooLVep4+kQnTk5voY6HfFa0A/UL8YuY6KEwEu5SK+Y4teBzOIPLjDKVKA0Pq0axjDnyDn8x0xyFgD9XVrn5xiE6QtRJAtXny3xGdLAWCL60s/G0McItxUORSuvSOm9dxM/KVowizUhibD7+kWysIogeE+LU/eGaMUAaj9osnYgNZLEOd/ODnW1IVfpyAwYsWbj+IHmSlZgFAgPB2Am0UdHd+cTVigo8A5r6RXKtqNYWSQDZnqQ0CqkZlElQABegq/tpBCVFqhOXjQk8KVgWcwASA5udB6XpSOe7tr4CYnKpSiScopRq8KxBKKMgVOhqw0B+aQNLmKBOWrsPXfxhjhzkSCzKO8UHIP6t7w3oeIDmYQJF3I1t0aAJlYOnqJd7PT4P2gKYOkMXhUpEp6xOfuBjMMg6CNLFb9YzXyqXQfGivNygrDSAqptreCUz0igSGgtPPXSJmBV2Prp6QPimTlbUaw8ThUVL86NCnagDpq96+UTKJraKXdvSLlqlkeJBUf6aW3wOmQCxLl/lt14MwZCVeJPMe8FT4vQbDoU4Uk5Q9HrFeISQsuQ9S4FK6tpDJakKmZpeVITUhqKLnfbna0BYiZ3iytsqT4QwA6nrryipXTwslIW2clwblyS7gfiJykhr5RvJd24NSkWT8EgtlDB6gqJe2oPARPBYY1KQoO7ABxE7HSCEkmmYlq0IrvD9IsK8t8z8R7QywsicaZFqJdgytBUs2jHlFOKkmgIVyLvXcTcfmIvflFxXYcjKcpNtD9t94vkzvBmL0DMQxcbtYVYXDKSS5ZLPrDNc8hD0UkM7B/f3iOpf0wHiXclj6fDFObLRRLvv00MEpxaCohACnvcjq9vaK8TJQPqoTW7sI7S/42hWCnJ+kF97msWY4JIJCrDXjpAOESHKgbX+NDzZGyFYhiEkpoCqu+1Lwyd9Kk3HNTFv4i/n6RqXOUDokAfA5q8emj+HspTFasu64r05awQn+HOF/mdR5zP/ANx2mNRwryZa3apd3iwTi4yks7Vj16X2GwKf/KJ5qWf+6Nr7LYFNsIFfP6jFcRweQJm0KeF6/KRP9UlIylrajX3j1L/DsLLcjAJTTSXmJ5sk3hfi1yUZijCynIASkykuFe440ibFcK4DDzipBDfSGvv14xDKChRCkkHzYX5R3c+aglKZkpEsf0IAJPFwxHnC/tRsuZPI7mUgDL9LgOzuQAADRvKI4/guLgEkPl3neacoaYoJShKadVGrHWNzuzOJH8o6G3nWKpuAxSAB4mFmb8XjWVVnRYoP/U2goBwekbTKzXFtBqebxeMNOJZctZbVQV9wXhhLQEJLBuYr6iJu4LuApkggNYU0183iWQJ+mtL+kWCa9aGB50zWMjaWJmskBt8CEtd4snL8QDk2ihbHVubw6VjB5YBsxV1YdGvC/FgeFi8dHI2QyQ6a79z7qws7RS8hQHdxmqACA7C2+vlDxsVhP6UypeYButKUgpPhGbK9Hc0tue/lFaJ0pMqWUhRmENlAV9XBVr6AHpB+z9g4ifMQmelUuVd29NSHahNKb7nDbcP0rwGCVOBbwoTRSmJrcAt8AEFzcCpBAKQUqp4SSkkCwLOCz0I06x1WxdlIw5WrvFK8RSlKZJ8aQGS5NRUGvLfDSTh0TVkSkFMxyUnu8hSAD4lOfGHGXUMt+EVwN7cpsrZoBI3gsFkgMA5KVgXbgdeEONnYleHUWV3mYpdKkggKAYqSk1qUmu4uwjpFbGlqWlSiBOQlLpLs4NHTlATyFCADVojtrs+ELlzjK3IGU5SF3QosQ4J8JobpoSYOFk2wXFbaROWnICJiRRYSmhJHhdiSH+/GFW09nz5oJCVEmpqGpqN0d3ghhDVeRExmIMuuYcSr2iOysGApZnzApLugJQUqAJoFHMxpFTG3yzyr9PMQVBWcUatfZuMU41JoxOVhTUsL0oP3j2WfhMOXyrbml/7wsVsmS5KspqzGj8fnlE/Trw2nmuFw6ZacwUWNgWNeBAgDGzypZJdm0FOvGO72nsmVmyiWSCW8IOV+JWQ/R42rsvKJAEtCXDu6tNKr9oJhWsrhMG/iAZyKOPWOm7L96lIDoBJNllP/AEi/WGkjs5LJOVUkVqlKpnqyjBuF7MyiSD/9hryoHipjkZ0aox0xwlTlg9K25CDxtRIYZwNS5rXnCSbtVHeKk0WtLJSA5JLH6nLEMdN0C4ja2GlryzFZVh3ygqZ6VDUF/LV4eWmdV+vTkzkluRPoLwInaHfOJJylJGbvJaw4erOzmhrWBti4GXOGbvpuQtlCAkM16kZhVnAIjrdn7ElgAJmBQ1cF/Uvet46S1tQoUofHirusz29IfYvZAQMzOBV81OoylhygTE4VIYhAVqWKndrMVhxF8hxJJuGQ/jQlWjHV9PpMBKwUl/BLCdAczMOBASf7QyxksrQyCZaqnRWUg1SQVKD00I+8LZ8tfd5gVLI1yqSm5toeVLGDcbVCYzAit6/+oTbmXilOxvCXmLRYh0v5lmFYqxmLWnM4IDOFKDNagDVNTSpiuZjlBiEqYnwqsKln333QfydVpWw5ivClSlHVWUEV3l6Uhbj+yEw/SoU/pZvJRHlDBe0lJ8PeAJNTa+otXygOfjK+EgkkNvfqOHCJsxGq56d2YmIDAh9zGvH6a8ngWd2enDR3FNPN7R1c3bK0qLmqj4aioFyze0Vjai3rLQoFqkEl9z5mHpBxxbi45OwJ/wDwwf8AnQNOKoHXsPEAt3RPIpPqDHcJxpYjuhvYFQ93LHgfeBJu0EAspFRuStWm94OMMlHbN2eZjKSVKf8AypUQ7Wor3EIP4g7JEoS1sQpyizAhn36H3MKsJOmyWUhZDGg0rwiW3tsTpssImqzjNmBYUoQwajVN4Pslmmk7dN/DPYSJks4iYs0UUISkElNASr6TUv6HfHfHY8suUmYW3pSPU/iPIOzHaVWGSqWSruyc3hdwSzm4pSO8TtRCpaVicFBWrl33PvjphZps/PZ7/wCEpi3yNkU7hSkgVv8ASXrAWI7LzcPMSpYmYjDoLgS2zIVl+sBySB4gakl3iqRj1p+lS+pcQww3aCeNQBvp+YbNp6FIwuFMuXMJEtBsoEBgXocxdKgXcCzENrA20+5Sgy5mLllKgcuZRfK9LElwWqNRpaBNvbSnGRNKAFLZ/pCnN6bjQF/6RHj8zHrcglWYk5nuSdeesc8rYqTbuztSV4ckxWejqUlKgS1atUu/iaovHa4KTNKj9CkAAg5mSf8A2uWLgu4jxzCS1BJYO2hbTrHf/wAPccqWrKpsq28CsxqHfKxYeto545f1oPQFYOUR9BtcKJPNzC+fIQkuhS0FtQFfvDpBlKrmbg5v1gDFT1JfKlyLVD+8egWgELmh8pQ7alQPQGnpCzHJmqAzy0EguNaaUJbzBg7aEyZKymbMwcvN9KVzFKJ3uySBzhVje1EqWopAlLCWBWDlBU1coIcgWqA/CJtipyL8fhJy3ygyyS5UlLn5+BB+y8OpKAlRmKIc5ioFTkDSzDShveHXYnaWFxyigryzQ57oggkb0qJZQ4M8durYskBu79PxEyTe4e3iMzs4Zc7vQZpUDmCiUhT3ejB34eUEYzbuMWhQmpmWKXISVF9QQ7fGj1efsaS/+7mfOEJtu9k5eIlmVmnIBZynKDQ2qDG4/g28nwO3lSJiFuqYsB2mzCaOHFPpo+m/p6bsragmgTJSVOG0JvZnEKZH8KMCmq1Yg85o+0pPvDPZPZLDYVWaSVk7+8U44VU3pGwmUOVlPEbVmg1Qtrm4+0Rxe2nBGUpJu4Hu0Lsdj5Ev/eLKOcwexMA4rbeEQA801sfEQOeVwI6biO/QmcUZCElKf6QFehKi3S8cpiOzU5ayqXiD4i9Uu26ucBxyh0nHyV/RNQr/AEmvUXEbKCbGK445QcrFeImJCUp7pOdP1KBIctUsDR+rQp7qZ4ilKiNGJOUtd1O55791IaLzCrnnuhXjdoYmuWp0dRb9o1kaZUkmSiFAqlqLbzTqBQ9YFnS0lRKguulG8gIc4LH4oq/2qZWXgVE8PqDGGAxB/wCEhQ1BR+A8TMZTypHNxMooSDndvFShI+k1JYM4IDXijZ5khKgsrzVAUlqPqQaEijBoZze7d+6HIM3rWKZykKGUSxl/ylmjablSmXPDeJaFqTQXCSNSoCyqQxlKw6hWdkbhfo1IEXsSXXKSgHQFx5O0U/4Cf5Z5P+pAP/dEaynpXKOWM0WJLHf/AHirFzE5MoL1FeHxoiscz8841NUwIYc2jhpeu1uzlEOwvq1oa7Nxapcx1DMk8xUa08oQyJ6kVSWf1aDZU0rFRD3LsXGX29Nwu2ZSgB3a0nSn5oYKl4xD0APzVo822XtJcskBBUWZ6W6s0Ez+0U6u7/UT9g+sdftrfXP16X/iAatEnQvlhZtGWk5mTLIykkuMz00IYD9o4fC7dmLOUKSHupTi3LNDbC7OxE0DLNkkcAT10h53IXCRDF7EnTCcokpFQA7V/wAzJcv0g3YmxsRLWE99KBoSf9oU8i8tt5f4TZPZacliqeo8EJDV0qoxKX2WCgxn4im4oHT6TSI+utvHwNRiyib45oIsvxN5Bxq5fiILT2rkks5O4723ABRhQrsim3fzgnUeBzyOR0wVh+y+FSXKM5/rWo+jt6RWOOUG8Pwr2xi8LMmLmLVNKlMAAtgkAUA/2fW9zCrPg/8AhKJB1mKAI30UGjukbIwQocHh+eQfcGFGOx+zXKU4dCyk1yS3CSP6mAPQmC4a81Uz/I5+VtfCpI7uRKCgaHOtR9V0h7J7ZYxgJXfZdAlCi3WsHSduSytKEUKvpTl13Uo8PpOInpB8IY/5kpPuIZhPVa51yU3au05inCMR1OUeaiBF52ftYkZitL/5p4b0VHVSNqKfLNyhO8IT9hB0racpJY0TvDt5H7Q8E/ZXDf8AhjaS3zT8Okf1LmKJ8kCFe1dmKkkomY1U1ZvLw6Gb/Wtbt5E8o7PtttHEKlZdn92SXzlxnCf6Nx43jxxeJUFFKhkWLpWW5mty/wDeIznFWOVvkfikLSPry8Sp19RXj+IHnzlEMNaV/LVgSZi3oQAeMXGckgCgF72iNyK2ijEqlkKSplpLpWLg6GserStqCdJRNQHzJBNA4LVHnHjzZiQCVK3AP5bo7/8Ah3MnYVSlGktYAKFV8QsrcCzjrHX48u+nLObdFs5U5SvAlQenx6R0n6CSkpE+S6zdlMl+TtGDtCkiteUW/wCMoUKgqHEPHdz6QV2YkVUAU7g6iP8A5RbIQJYYFDbsmXzqSYhKxyHoSOBi+diZZSQQ4O41HJ7wq3CzFYOQokrlpHFD+zwJjMNhSjKJaDxFFQAnYh/UZhiCJTHwmhzaOTYcRBGI2WtKXASvi/3EOkks3Y0snwnob+kaT2bJDpsfm6CFpUk1QRzqPMVh3gu0kpCQkywG5/esGo0eFqwxAJzORoK+sDTlkgn5yjO/OtOVIsnF00NPXrHh79vSjhB1+0FfpCRmTYfLPASJrAilWryi7D4pSRQ0r5a0h1dtZE8xSAQfg+ekWFJUA9Sz/h/XziEtRuafbnxg9UsiiQ4cgqNnDim+nvGIOZJBSSgMoXDliN4BLxPAbQWgAhRS26n7Hl+IqmS1OVfzDn86CBZgJFSabx7D9oYHQntKpYYqUOGYipuzEDoYDw3aOdJmhQWTl0NiLmgMJXiQc01h3W09el7fOVKszOARXeHjDtTNUEH3hPsrDL7mXmAcJAJpoIPwWDc+FSS12anlaOu646BbfxC5kspzKQ7VH34RyspWIlkgIUQ9CEqI5hqR6EvAD+b2hBtnaE3DEIluJLEvlSfFrcEJ+8c/kwl7q8bpyk7FLmsVAlSdADoXFg94MlTsSWKEzXceJSlBgNGPGCcH2rmhiuWiYjUFLKH/ADBo9H2RgEYiWmbLygKDgF8w5hqRsfjhuRD2fx+IyETwFF6EM7biWrDGfMzD6iItxUxMoeMEccpanEiEuP2ylJKRLKm1dgeRaLmUvhz1sZKkrfMlfKz+T1ieKwUvFju50vOTZSAywd4Z4hsSXKnpVMXMmS1lOUIBATpqL34dYbbJ7PYotiJE4slKkLSFAE7jpuf5Wm0q2V/CLBqS614h9RMZI/6RDc/w0wqUgS5UgkaqdR6lTmA1YmcmilrcaOXhrgJ81WizxKv2h4xuQNfY4C8qWNxQcvozekTHZgDRQ5sfa8N14qcm4U3Nx7QNO2iveOTRcTdFk7Znd3cjyihKB/KsDrWDJ20yLj8QKcZLVdCX8oUKu8mjUEdPeNL2ooUI+0bmFOiT5wFnJLZC0LNTtoA7xAoxqhVKiORgybgki6gOArAE/Do3nqILtlyNsTRqD5QQnHhVVID8ITLQ1j6xEZt/pE7peZqlndF8qURQ2N4nmUlhlJADefSKMqlB+Opjx76eveKasKHu3ONDDKGluI9oyQohzbzr5Wi2WpgxqD1y9Ie26RlzMul7vEpmKJoL/Kc4r7kvd9XoIrWl7BhGAuVtFbZSARZiKtqHuIqneIBgKaB9YrRMDubi/EfmHWBmIWWyjyOnGKmO0W2E+C2cqYWHrHYbD7PIll1spXEUHneCcGcofKR6mCTjVfysN7kvWzUrF9Ru6o7RbPnTpYTJUzOSm2bcH+0A7C2IuXMTNS5SKMpkl2qCx8XK0OMNOJNyQ7A6OaaauYv2jPyS/pCR/KpagkZt1id+kTnjMuzDDv2SCtQS9AFHyELNqYNOKTlCgQD/ACkesS2ZJnqSFqCUlmMzM5DH+VBACaamGGBkIQkFAdhldxQO7BiwrFzehQWy9mS8OPFJExreJiG3OD7Qyn9s8NLlhMqUVTVb1OE7nIZ+VItMyn0v5fekeebf2PNkzFTJSAJajT+lxW5dndtzwZWydNNe3YYrtrNBLqSwFU5C1OZrT4Y1g+3aFF1SZa0A1ZIB8lUJbT1jz/E7MxahmUkkb3H3aIYTYWJKwnuzWtSCDxoa39YmZZHUfRmysTImypc5KZJQtIUghASWI3NQwSMVKJZJY7gaR5RsZU2TKTLWonLQaU3Qd/iy0613R15J7ejKwEp8y0ud7/HhbtjaxkFpZSlDOXD/AHins9tJM5DKUHsxv0iG09hpmkhayE8L/tFQFA7dpmKVLJEuaGypLZVA0od/A7xA03bMxVzAW2ezEtiJIWwFXVU82uIV4RJQnKXpSrn3jdzymyU9GLJ3QJOm8GgQzTeNidDtGhP6k6EwRI2mQCLvaFZnxKTODvSGVtIY3Hzi/dyJiuOUtAKdnT8RQlcpVwMqvKn3jsJGPUpOUqcWuzQuxONmp8IJbStoeP6qVPAYGYiUAoIzi5WGJG92YxSuRMBsg+f2jBjJxHiTmHOo9YFONmAlvYBvSN0zzkl71itSxVg3H8xBM3K1axPO+lflY8Kp0oWtuPWkYJ/AeUbUgWykHfpEpbMfC/2EU676EYU8He4NKavwZ4tUkKWkJdj8q55QOJ78OHCCsOpOYmr7qeb74BtESwbkK5jVzYvug/B6MQk72sH+XgNScp+MevruiDkEFweH7axMuqnddNg0krylSyGIc0fysIZYWUkBhety/SpdqRyErahHiSK0fdfT26RqZtiaVuk/VRgG0bc8dJmZjXf7Mky0rdqEAsLApr008hDxE1GYuzuG9eF/xHmknbSwrK9gxcai5LNQcYeYHaHdIUpSs5FcwGY7qmuUcbB40yXo77Uy5i8OuXIZJPqHch9Cd8cv2f2ScOk4jELMtmIQhRBO7Mx8RP8Al84jie1KhXu5nEl2HLKGI6+cMcTITPl5Vl03cUIPTWsPV7bSid26p4ZYG7MsPzIHtCHEbfE6cZk0sGZKSCUgNuBZ346wp2js0yJmVXiBqniHo8VUBcJSafSw1+U3RNtvVbToZ3aZIDywXFGNBucVtwhLjNrrUrNnJPkzVo3GAJ0hSbpI5xkqQpRYCGRrY9p2btY/p5KZgExYlpdRFSSKnnEf16AX7lMc7slZEtINIJXMJjttxOVbUqMgZjQQ0wW3c/hmUI1jj+8iyXN/MVKHYzcQAaFwdYS7Vk5vEAIFOOUEisVjaRitxIeZIo4Nd0ClcHTJ6VcDC6eWMRSiZkUmYRGTFCKCqMwpG0SNYmvaJOsLZhgZfAwscqxpa8DnaBGvrC1QehWRyrFM3ATDVEwKHkeojDZKJRZ8tN8bLi4ILxJU9yEq8ANzU+jwTNkoplVnGtWruFPzHk273/Qkpn1NXi+WGFbbhf3tBXdp8JQkAM9ySH1JPysSVUOnxMKvSp3b6cXg2eFArkgWOgoKnjyjbEVAINzTVqQQv+VtQ+vzSI4dCi4BHU6fiGVtXwHUvRulacIhkJtX8dLQ1SHYmrCtfloGnpKi2VPAgacW+WitNoOjDlP1UfUnTrfpugnDJSApWatEi4qX10szkNWAMo0I56RZKmEDeNx3XoNC+v8AYihqJqlKUVUJNXueZP8AaDJOLUgnISDVuID8GhdMm0NczU5db/aIoxpFd2uopb7xN2jnZRU/HKWokgAOFLIFyLCpLPQU51g7ZW2DLQx8TtvJfhC2ZOSpnsa0Gr7jS2+K5hAPhAHFh7tFS6XNUy2viZc0BWazgUqx4bue6FEuclBcB+JAPX0jakA61b4YrEp3FeG9+T842zZpZOxWagY5t4qHZm9Ib7G2blqouYUbMwfjBWKR0gnBI1yjdHTGSdudMkFhG5auMKk7YlMKljw9WveDcOtJGbNQ2/MVLsaE53vGhMaKFqjQXCkUMRRoqVMEDKVEisNpCkQFtWNziFBxC9U2IpxBFoQtWpoqmRFUx4gZrCMEFGKVGNTJgNoGKoqRyyyEyvqeCZhANFemsLCuJd8YdNM9QrxiytWbTc9uEESMUpFiMtHcA8dRAKEV3xd3lLBo8dm3uy/4LmTgompp4gWo5NRSwicqfUhSSSaUNAd8CImv0sNzmsEYeckEFbi1a+dBBYbv0JlpKR4knKzVSW9mLX6xi8UEeEFLMHuGvwFXYt8FE3GUzJUcrEFD24toC8TlTELSAqoDUFtbecTYveuotUUqsTWwy0c8NA0BTZbkguG8ov8A1SQWIBANN13GkQM0kmzGoDUA4U4w7GWtqRhiLNS2+KZgU4epPodzQQgc2vEc+j3pT2hloz4zwpmJY3+fvG5RqAqg3s/o8Xol0qA1xu5k7vm+ImaD/M/p9vtCj0rUkj3FPnlGZQLN83xvvDXToa9SIgRmoIzTaxE0CCJJdqsdKe0B5N9fm6JouDAq2m8yeBaw1Na8B6RNOKNeFK/POFktZBcgBq8TupujaFqLkA0r03nyjbrnNisqEmzm9n/tBuGxiFFnrppCoTafPm6ISw17N94ZnYdy+XSKUIwhrQsw2KIYEUFoJ/UApe1WjrMtpul61wPMn8YipcULVFxFqS8U0Z3wNiDAM6KU0itOfI1E7dA8xbl4qTMiJXFRzttWBekReKiqMC42xxTUYjmiJXGnjGQAluMTSoO5tyeNxkeR9GLQlI8RUGOoenQiNJmKX4btXi3WMjIK0vpOdly5WykfubwKkaGNxkEbL/0k4B3iGUkJI8IFGdyaP0rGoyGshiUijME72qfSKwAkipL2pSm/fGRkaCyRSy1akjn+8V5jx84yMhFbSSf3aJkNe8ZGQFoCzuxr0gqQUgO9+n72jIyMJ3W5kwg2FgWvxjYxuZ2ZNK3a/wC7RkZAsOic58QpvFx01i5Yq26/l/bzjIyM4Zz2kiYzvrXziYm/t7RqMhjjtITqsIkZm/0jIyPRFelU2aCP2iCmEZGRURUHjWaNRkUGPGs0bjIDpAqjAqMjIF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2530" name="Picture 2" descr="D:\לימודים\תואר שני\Photos and Movies\20.1.13\DSC0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800" y="2667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GOING WITH THE LAMINAR FLOW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Reynolds number is given by-</a:t>
            </a:r>
          </a:p>
          <a:p>
            <a:pPr algn="l" rtl="0">
              <a:buNone/>
            </a:pPr>
            <a:r>
              <a:rPr lang="en-US" dirty="0" smtClean="0"/>
              <a:t>	</a:t>
            </a:r>
          </a:p>
          <a:p>
            <a:pPr algn="l" rtl="0">
              <a:buNone/>
            </a:pPr>
            <a:r>
              <a:rPr lang="en-US" dirty="0" smtClean="0"/>
              <a:t>	Where </a:t>
            </a:r>
            <a:r>
              <a:rPr lang="en-US" i="1" dirty="0" smtClean="0"/>
              <a:t>u</a:t>
            </a:r>
            <a:r>
              <a:rPr lang="en-US" dirty="0" smtClean="0"/>
              <a:t> is velocity, </a:t>
            </a:r>
            <a:r>
              <a:rPr lang="en-US" i="1" dirty="0" smtClean="0"/>
              <a:t>L</a:t>
            </a:r>
            <a:r>
              <a:rPr lang="en-US" dirty="0" smtClean="0"/>
              <a:t> is length scale, </a:t>
            </a:r>
            <a:r>
              <a:rPr lang="en-US" i="1" dirty="0" smtClean="0"/>
              <a:t>µ</a:t>
            </a:r>
            <a:r>
              <a:rPr lang="en-US" dirty="0" smtClean="0"/>
              <a:t> is the dynamic viscosity, </a:t>
            </a:r>
            <a:r>
              <a:rPr lang="el-GR" i="1" dirty="0" smtClean="0"/>
              <a:t>ρ</a:t>
            </a:r>
            <a:r>
              <a:rPr lang="en-US" dirty="0" smtClean="0"/>
              <a:t> is the density and </a:t>
            </a:r>
            <a:r>
              <a:rPr lang="en-US" i="1" dirty="0" smtClean="0"/>
              <a:t>v</a:t>
            </a:r>
            <a:r>
              <a:rPr lang="en-US" dirty="0" smtClean="0"/>
              <a:t> is the kinematic viscosity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i="1" dirty="0" smtClean="0"/>
              <a:t>Re</a:t>
            </a:r>
            <a:r>
              <a:rPr lang="en-US" dirty="0" smtClean="0"/>
              <a:t> number can be described as a ratio between inertial and viscous forces:</a:t>
            </a:r>
            <a:endParaRPr lang="en-US" i="1" dirty="0" smtClean="0"/>
          </a:p>
          <a:p>
            <a:pPr algn="l" rtl="0">
              <a:buFont typeface="Wingdings" pitchFamily="2" charset="2"/>
              <a:buChar char="Ø"/>
            </a:pPr>
            <a:endParaRPr lang="en-US" i="1" dirty="0" smtClean="0"/>
          </a:p>
          <a:p>
            <a:pPr algn="l" rtl="0">
              <a:buFont typeface="Wingdings" pitchFamily="2" charset="2"/>
              <a:buChar char="Ø"/>
            </a:pPr>
            <a:endParaRPr lang="en-US" i="1" dirty="0" smtClean="0"/>
          </a:p>
          <a:p>
            <a:pPr algn="l" rtl="0">
              <a:buFont typeface="Wingdings" pitchFamily="2" charset="2"/>
              <a:buChar char="Ø"/>
            </a:pPr>
            <a:endParaRPr lang="en-US" i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Reynolds number indicates flow regime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953000" y="1143000"/>
          <a:ext cx="19367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990360" imgH="419040" progId="Equation.DSMT4">
                  <p:embed/>
                </p:oleObj>
              </mc:Choice>
              <mc:Fallback>
                <p:oleObj name="Equation" r:id="rId3" imgW="9903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19367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57200" y="3911600"/>
          <a:ext cx="4284889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2552400" imgH="711000" progId="Equation.DSMT4">
                  <p:embed/>
                </p:oleObj>
              </mc:Choice>
              <mc:Fallback>
                <p:oleObj name="Equation" r:id="rId5" imgW="255240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1600"/>
                        <a:ext cx="4284889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876800" y="4495800"/>
            <a:ext cx="7620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765800" y="4114800"/>
          <a:ext cx="292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1752480" imgH="457200" progId="Equation.DSMT4">
                  <p:embed/>
                </p:oleObj>
              </mc:Choice>
              <mc:Fallback>
                <p:oleObj name="Equation" r:id="rId7" imgW="1752480" imgH="457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114800"/>
                        <a:ext cx="292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GOING WITH THE LAMINAR FLOW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What does this all mean?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/>
              <a:t>Behavoiur</a:t>
            </a:r>
            <a:r>
              <a:rPr lang="en-US" sz="2000" dirty="0" smtClean="0"/>
              <a:t> described by Hagen-</a:t>
            </a:r>
            <a:r>
              <a:rPr lang="en-US" sz="2000" dirty="0" err="1" smtClean="0"/>
              <a:t>Poiseuille</a:t>
            </a:r>
            <a:r>
              <a:rPr lang="en-US" sz="2000" dirty="0" smtClean="0"/>
              <a:t> equation (electrical analogue)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Flow is reversible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Mixing governed entirely by diffusion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76350" y="3429000"/>
            <a:ext cx="6591301" cy="2598964"/>
            <a:chOff x="1104899" y="3725636"/>
            <a:chExt cx="6591301" cy="2598964"/>
          </a:xfrm>
        </p:grpSpPr>
        <p:grpSp>
          <p:nvGrpSpPr>
            <p:cNvPr id="13" name="Group 12"/>
            <p:cNvGrpSpPr/>
            <p:nvPr/>
          </p:nvGrpSpPr>
          <p:grpSpPr>
            <a:xfrm>
              <a:off x="1104899" y="4259036"/>
              <a:ext cx="2438401" cy="1762125"/>
              <a:chOff x="457199" y="2971800"/>
              <a:chExt cx="2438401" cy="1762125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0820" r="52593"/>
              <a:stretch>
                <a:fillRect/>
              </a:stretch>
            </p:blipFill>
            <p:spPr bwMode="auto">
              <a:xfrm>
                <a:off x="457200" y="3886200"/>
                <a:ext cx="2438400" cy="847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52963" b="68525"/>
              <a:stretch>
                <a:fillRect/>
              </a:stretch>
            </p:blipFill>
            <p:spPr bwMode="auto">
              <a:xfrm>
                <a:off x="457199" y="2971800"/>
                <a:ext cx="2436019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5" name="Straight Arrow Connector 14"/>
            <p:cNvCxnSpPr/>
            <p:nvPr/>
          </p:nvCxnSpPr>
          <p:spPr>
            <a:xfrm>
              <a:off x="3848100" y="5097236"/>
              <a:ext cx="12954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5" name="Picture 5" descr="D:\לימודים\תואר שני\Group Meetings and Talks\Physics Fete 2013\Pictures\electric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9700" y="3725636"/>
              <a:ext cx="2476500" cy="2598964"/>
            </a:xfrm>
            <a:prstGeom prst="rect">
              <a:avLst/>
            </a:prstGeom>
            <a:noFill/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114800"/>
            <a:ext cx="5334000" cy="20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752475" y="3048000"/>
            <a:ext cx="7623789" cy="3352800"/>
            <a:chOff x="762000" y="3048000"/>
            <a:chExt cx="7623789" cy="3352800"/>
          </a:xfrm>
        </p:grpSpPr>
        <p:pic>
          <p:nvPicPr>
            <p:cNvPr id="5126" name="Picture 6" descr="D:\לימודים\תואר שני\Group Meetings and Talks\Physics Fete 2013\Pictures\visc1.JPG"/>
            <p:cNvPicPr>
              <a:picLocks noChangeAspect="1" noChangeArrowheads="1"/>
            </p:cNvPicPr>
            <p:nvPr/>
          </p:nvPicPr>
          <p:blipFill>
            <a:blip r:embed="rId5"/>
            <a:srcRect l="12988" r="11609"/>
            <a:stretch>
              <a:fillRect/>
            </a:stretch>
          </p:blipFill>
          <p:spPr bwMode="auto">
            <a:xfrm>
              <a:off x="762000" y="3848100"/>
              <a:ext cx="2521945" cy="2552700"/>
            </a:xfrm>
            <a:prstGeom prst="rect">
              <a:avLst/>
            </a:prstGeom>
            <a:noFill/>
          </p:spPr>
        </p:pic>
        <p:sp>
          <p:nvSpPr>
            <p:cNvPr id="21" name="Curved Right Arrow 20"/>
            <p:cNvSpPr/>
            <p:nvPr/>
          </p:nvSpPr>
          <p:spPr>
            <a:xfrm rot="10800000">
              <a:off x="1676400" y="3276600"/>
              <a:ext cx="762000" cy="457200"/>
            </a:xfrm>
            <a:prstGeom prst="curvedRightArrow">
              <a:avLst>
                <a:gd name="adj1" fmla="val 29190"/>
                <a:gd name="adj2" fmla="val 46139"/>
                <a:gd name="adj3" fmla="val 812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pic>
          <p:nvPicPr>
            <p:cNvPr id="5127" name="Picture 7" descr="D:\לימודים\תואר שני\Group Meetings and Talks\Physics Fete 2013\Pictures\visc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6625" y="3838575"/>
              <a:ext cx="2365989" cy="2552400"/>
            </a:xfrm>
            <a:prstGeom prst="rect">
              <a:avLst/>
            </a:prstGeom>
            <a:noFill/>
          </p:spPr>
        </p:pic>
        <p:sp>
          <p:nvSpPr>
            <p:cNvPr id="23" name="Curved Right Arrow 22"/>
            <p:cNvSpPr/>
            <p:nvPr/>
          </p:nvSpPr>
          <p:spPr>
            <a:xfrm rot="10800000">
              <a:off x="4267200" y="3276600"/>
              <a:ext cx="762000" cy="457200"/>
            </a:xfrm>
            <a:prstGeom prst="curvedRightArrow">
              <a:avLst>
                <a:gd name="adj1" fmla="val 29190"/>
                <a:gd name="adj2" fmla="val 46139"/>
                <a:gd name="adj3" fmla="val 812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pic>
          <p:nvPicPr>
            <p:cNvPr id="5128" name="Picture 8" descr="D:\לימודים\תואר שני\Group Meetings and Talks\Physics Fete 2013\Pictures\visc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19800" y="3848400"/>
              <a:ext cx="2365989" cy="2552400"/>
            </a:xfrm>
            <a:prstGeom prst="rect">
              <a:avLst/>
            </a:prstGeom>
            <a:noFill/>
          </p:spPr>
        </p:pic>
        <p:pic>
          <p:nvPicPr>
            <p:cNvPr id="5132" name="Picture 12" descr="https://encrypted-tbn0.gstatic.com/images?q=tbn:ANd9GcQY5XtJ0Tbh-OtLGlAmKE9FhX3AYMv9eQq0JErxaTM7P3SxMKaL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81800" y="3048000"/>
              <a:ext cx="692235" cy="695325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1485900" y="3352800"/>
            <a:ext cx="6155505" cy="3048000"/>
            <a:chOff x="1371600" y="3429000"/>
            <a:chExt cx="6155505" cy="3048000"/>
          </a:xfrm>
        </p:grpSpPr>
        <p:pic>
          <p:nvPicPr>
            <p:cNvPr id="5129" name="Picture 9" descr="D:\לימודים\תואר שני\Group Meetings and Talks\Physics Fete 2013\Pictures\visc4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71600" y="3962400"/>
              <a:ext cx="2542854" cy="2514600"/>
            </a:xfrm>
            <a:prstGeom prst="rect">
              <a:avLst/>
            </a:prstGeom>
            <a:noFill/>
          </p:spPr>
        </p:pic>
        <p:pic>
          <p:nvPicPr>
            <p:cNvPr id="5130" name="Picture 10" descr="D:\לימודים\תואר שני\Group Meetings and Talks\Physics Fete 2013\Pictures\visc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0600" y="3962400"/>
              <a:ext cx="2726505" cy="2514600"/>
            </a:xfrm>
            <a:prstGeom prst="rect">
              <a:avLst/>
            </a:prstGeom>
            <a:noFill/>
          </p:spPr>
        </p:pic>
        <p:sp>
          <p:nvSpPr>
            <p:cNvPr id="32" name="Curved Right Arrow 31"/>
            <p:cNvSpPr/>
            <p:nvPr/>
          </p:nvSpPr>
          <p:spPr>
            <a:xfrm>
              <a:off x="2209800" y="3429000"/>
              <a:ext cx="762000" cy="533400"/>
            </a:xfrm>
            <a:prstGeom prst="curvedRightArrow">
              <a:avLst>
                <a:gd name="adj1" fmla="val 25000"/>
                <a:gd name="adj2" fmla="val 50000"/>
                <a:gd name="adj3" fmla="val 7142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A-CHIP-A-DAY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From idea to device in less than a day – design and fabrication (photolithography):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Sketch pattern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Print negative on high-resolution transparency (MASK)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Coat clean glass (or Si) with </a:t>
            </a:r>
            <a:r>
              <a:rPr lang="en-US" sz="2000" dirty="0" err="1" smtClean="0"/>
              <a:t>photoresist</a:t>
            </a:r>
            <a:r>
              <a:rPr lang="en-US" sz="2000" dirty="0" smtClean="0"/>
              <a:t>, apply mask and expose to UV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“Develop” to get positive pattern (MASTER)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Pour pre mixed PDMS, </a:t>
            </a:r>
            <a:r>
              <a:rPr lang="en-US" sz="2000" dirty="0" err="1" smtClean="0"/>
              <a:t>degass</a:t>
            </a:r>
            <a:r>
              <a:rPr lang="en-US" sz="2000" dirty="0" smtClean="0"/>
              <a:t> and bake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Stick on glass using plasma bonding</a:t>
            </a:r>
          </a:p>
          <a:p>
            <a:pPr algn="l" rtl="0">
              <a:buFont typeface="Wingdings" pitchFamily="2" charset="2"/>
              <a:buChar char="Ø"/>
            </a:pPr>
            <a:endParaRPr lang="he-IL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810000"/>
            <a:ext cx="1301916" cy="254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762000" cy="148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לימודים\תואר שני\Group Meetings and Talks\Physics Fete 2013\Pictures\Picture.jpg"/>
          <p:cNvPicPr>
            <a:picLocks noChangeAspect="1" noChangeArrowheads="1"/>
          </p:cNvPicPr>
          <p:nvPr/>
        </p:nvPicPr>
        <p:blipFill>
          <a:blip r:embed="rId4"/>
          <a:srcRect t="5263"/>
          <a:stretch>
            <a:fillRect/>
          </a:stretch>
        </p:blipFill>
        <p:spPr bwMode="auto">
          <a:xfrm>
            <a:off x="6668510" y="3733800"/>
            <a:ext cx="2170690" cy="27432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838200" y="57150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לימודים\תואר שני\Group Meetings and Talks\Physics Fete 2013\Pictures\Picture.jpg"/>
          <p:cNvPicPr>
            <a:picLocks noChangeAspect="1" noChangeArrowheads="1"/>
          </p:cNvPicPr>
          <p:nvPr/>
        </p:nvPicPr>
        <p:blipFill>
          <a:blip r:embed="rId5" cstate="print"/>
          <a:srcRect t="5263"/>
          <a:stretch>
            <a:fillRect/>
          </a:stretch>
        </p:blipFill>
        <p:spPr bwMode="auto">
          <a:xfrm>
            <a:off x="1219200" y="5105400"/>
            <a:ext cx="951490" cy="1202441"/>
          </a:xfrm>
          <a:prstGeom prst="rect">
            <a:avLst/>
          </a:prstGeom>
          <a:noFill/>
        </p:spPr>
      </p:pic>
      <p:pic>
        <p:nvPicPr>
          <p:cNvPr id="13" name="Picture 2" descr="D:\לימודים\תואר שני\Group Meetings and Talks\Physics Fete 2013\Pictures\7 Schutte.jpg"/>
          <p:cNvPicPr>
            <a:picLocks noChangeAspect="1" noChangeArrowheads="1"/>
          </p:cNvPicPr>
          <p:nvPr/>
        </p:nvPicPr>
        <p:blipFill>
          <a:blip r:embed="rId6"/>
          <a:srcRect l="28571" r="26786"/>
          <a:stretch>
            <a:fillRect/>
          </a:stretch>
        </p:blipFill>
        <p:spPr bwMode="auto">
          <a:xfrm>
            <a:off x="2667000" y="5105400"/>
            <a:ext cx="834632" cy="1247775"/>
          </a:xfrm>
          <a:prstGeom prst="rect">
            <a:avLst/>
          </a:prstGeom>
          <a:noFill/>
        </p:spPr>
      </p:pic>
      <p:pic>
        <p:nvPicPr>
          <p:cNvPr id="14" name="Picture 2" descr="D:\לימודים\תואר שני\Group Meetings and Talks\Physics Fete 2013\Pictures\7 Schutte.jpg"/>
          <p:cNvPicPr>
            <a:picLocks noChangeAspect="1" noChangeArrowheads="1"/>
          </p:cNvPicPr>
          <p:nvPr/>
        </p:nvPicPr>
        <p:blipFill>
          <a:blip r:embed="rId6"/>
          <a:srcRect l="28571" r="26786"/>
          <a:stretch>
            <a:fillRect/>
          </a:stretch>
        </p:blipFill>
        <p:spPr bwMode="auto">
          <a:xfrm>
            <a:off x="6781800" y="3733800"/>
            <a:ext cx="1905000" cy="284797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2286000" y="57150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לימודים\תואר שני\Group Meetings and Talks\Physics Fete 2013\Pictures\Picture 002.jpg"/>
          <p:cNvPicPr>
            <a:picLocks noChangeAspect="1" noChangeArrowheads="1"/>
          </p:cNvPicPr>
          <p:nvPr/>
        </p:nvPicPr>
        <p:blipFill>
          <a:blip r:embed="rId7" cstate="print"/>
          <a:srcRect l="7465" r="10420"/>
          <a:stretch>
            <a:fillRect/>
          </a:stretch>
        </p:blipFill>
        <p:spPr bwMode="auto">
          <a:xfrm>
            <a:off x="4038600" y="5029200"/>
            <a:ext cx="838200" cy="1361649"/>
          </a:xfrm>
          <a:prstGeom prst="rect">
            <a:avLst/>
          </a:prstGeom>
          <a:noFill/>
        </p:spPr>
      </p:pic>
      <p:pic>
        <p:nvPicPr>
          <p:cNvPr id="17" name="Picture 3" descr="D:\לימודים\תואר שני\Group Meetings and Talks\Physics Fete 2013\Pictures\Picture 0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3810000"/>
            <a:ext cx="2057400" cy="2744477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>
            <a:off x="3657600" y="57150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לימודים\תואר שני\Group Meetings and Talks\Physics Fete 2013\Pictures\IMG_05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5181600"/>
            <a:ext cx="1362075" cy="1021556"/>
          </a:xfrm>
          <a:prstGeom prst="rect">
            <a:avLst/>
          </a:prstGeom>
          <a:noFill/>
        </p:spPr>
      </p:pic>
      <p:pic>
        <p:nvPicPr>
          <p:cNvPr id="20" name="Picture 4" descr="D:\לימודים\תואר שני\Group Meetings and Talks\Physics Fete 2013\Pictures\IMG_05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3810000"/>
            <a:ext cx="2581275" cy="1935956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4953000" y="57150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לימודים\תואר שני\Group Meetings and Talks\Physics Fete 2013\Pictures\IMG_476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77000" y="3733800"/>
            <a:ext cx="2276475" cy="1362075"/>
          </a:xfrm>
          <a:prstGeom prst="rect">
            <a:avLst/>
          </a:prstGeom>
          <a:noFill/>
        </p:spPr>
      </p:pic>
      <p:pic>
        <p:nvPicPr>
          <p:cNvPr id="26" name="Picture 5" descr="D:\לימודים\תואר שני\Group Meetings and Talks\Physics Fete 2013\Pictures\IMG_476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15200" y="5181600"/>
            <a:ext cx="1767055" cy="1057275"/>
          </a:xfrm>
          <a:prstGeom prst="rect">
            <a:avLst/>
          </a:prstGeom>
          <a:noFill/>
        </p:spPr>
      </p:pic>
      <p:cxnSp>
        <p:nvCxnSpPr>
          <p:cNvPr id="27" name="Straight Arrow Connector 26"/>
          <p:cNvCxnSpPr/>
          <p:nvPr/>
        </p:nvCxnSpPr>
        <p:spPr>
          <a:xfrm>
            <a:off x="6858000" y="5791200"/>
            <a:ext cx="304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LAB-ON-A-CHIP (Honey, I Shrunk the Lab..)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Can multiplex devices (multiple layers) to form elaborate control mechanisms (valves, pumps etc.)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Valves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Latches (logical gates, anyone?)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Pumps</a:t>
            </a:r>
            <a:endParaRPr lang="he-IL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3860322" cy="290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2133600"/>
            <a:ext cx="75308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8562" y="2362200"/>
            <a:ext cx="53606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1962" y="2286000"/>
            <a:ext cx="46434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168633"/>
            <a:ext cx="1331959" cy="10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107979"/>
            <a:ext cx="1219200" cy="114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2386" y="5234589"/>
            <a:ext cx="1319214" cy="93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לימודים\תואר שני\Group Meetings and Talks\Small-Volume Fluid Mechanics\Pictures\downloa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2057400"/>
            <a:ext cx="4038600" cy="3025051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647031" y="5486400"/>
            <a:ext cx="381794" cy="381794"/>
            <a:chOff x="7315200" y="381794"/>
            <a:chExt cx="457994" cy="457200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7315200" y="609600"/>
              <a:ext cx="457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 flipV="1">
              <a:off x="7315200" y="609600"/>
              <a:ext cx="45799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429000" y="5486400"/>
            <a:ext cx="381794" cy="381794"/>
            <a:chOff x="7315200" y="381794"/>
            <a:chExt cx="457994" cy="4572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7315200" y="609600"/>
              <a:ext cx="4572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7315200" y="609600"/>
              <a:ext cx="457994" cy="79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410200" y="5562600"/>
            <a:ext cx="457200" cy="228600"/>
            <a:chOff x="5943600" y="533400"/>
            <a:chExt cx="457200" cy="2286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943600" y="533400"/>
              <a:ext cx="457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943600" y="760412"/>
              <a:ext cx="4572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SOME COOL APPLICATIONS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Taken from “lab on a chip” and “Nature” journals:</a:t>
            </a:r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Cost-effective and rapid blood </a:t>
            </a:r>
          </a:p>
          <a:p>
            <a:pPr algn="l" rtl="0">
              <a:buNone/>
            </a:pPr>
            <a:r>
              <a:rPr lang="en-US" sz="2000" dirty="0" smtClean="0"/>
              <a:t>	analysis on a cell- phone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Lab-on-DVD:  standard 	DVD </a:t>
            </a:r>
          </a:p>
          <a:p>
            <a:pPr algn="l" rtl="0">
              <a:buNone/>
            </a:pPr>
            <a:r>
              <a:rPr lang="en-US" sz="2000" dirty="0" smtClean="0"/>
              <a:t>	drives as a novel laser scanning </a:t>
            </a:r>
          </a:p>
          <a:p>
            <a:pPr algn="l" rtl="0">
              <a:buNone/>
            </a:pPr>
            <a:r>
              <a:rPr lang="en-US" sz="2000" dirty="0" smtClean="0"/>
              <a:t>	microscope for image based </a:t>
            </a:r>
          </a:p>
          <a:p>
            <a:pPr algn="l" rtl="0">
              <a:buNone/>
            </a:pPr>
            <a:r>
              <a:rPr lang="en-US" sz="2000" dirty="0" smtClean="0"/>
              <a:t>	point of care diagnostics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Cells on chips (Nature):  spatial </a:t>
            </a:r>
          </a:p>
          <a:p>
            <a:pPr algn="l" rtl="0">
              <a:buNone/>
            </a:pPr>
            <a:r>
              <a:rPr lang="en-US" sz="2000" dirty="0" smtClean="0"/>
              <a:t>	and temporal control of cell </a:t>
            </a:r>
          </a:p>
          <a:p>
            <a:pPr algn="l" rtl="0">
              <a:buNone/>
            </a:pPr>
            <a:r>
              <a:rPr lang="en-US" sz="2000" dirty="0" smtClean="0"/>
              <a:t>	growth and stimuli by combining </a:t>
            </a:r>
          </a:p>
          <a:p>
            <a:pPr algn="l" rtl="0">
              <a:buNone/>
            </a:pPr>
            <a:r>
              <a:rPr lang="en-US" sz="2000" dirty="0" smtClean="0"/>
              <a:t>	surfaces that mimic complex </a:t>
            </a:r>
          </a:p>
          <a:p>
            <a:pPr algn="l" rtl="0">
              <a:buNone/>
            </a:pPr>
            <a:r>
              <a:rPr lang="en-US" sz="2000" dirty="0" smtClean="0"/>
              <a:t>	biochemistries and geometries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he-IL" sz="2000" dirty="0"/>
          </a:p>
        </p:txBody>
      </p:sp>
      <p:pic>
        <p:nvPicPr>
          <p:cNvPr id="24578" name="Picture 2" descr="http://www.worldngayon.com/wp-content/uploads/2013/01/microfluid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225" y="1905000"/>
            <a:ext cx="4773575" cy="46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5282</TotalTime>
  <Words>441</Words>
  <Application>Microsoft Office PowerPoint</Application>
  <PresentationFormat>On-screen Show (4:3)</PresentationFormat>
  <Paragraphs>109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Origin</vt:lpstr>
      <vt:lpstr>Equation</vt:lpstr>
      <vt:lpstr>Microfluidics @ BGU Physics Department: Going with the (Laminar) Flow</vt:lpstr>
      <vt:lpstr>OUTLINE</vt:lpstr>
      <vt:lpstr>WHAT IS MICROFLUIDICS?</vt:lpstr>
      <vt:lpstr>WHAT IS IT GOOD FOR?</vt:lpstr>
      <vt:lpstr>GOING WITH THE LAMINAR FLOW</vt:lpstr>
      <vt:lpstr>GOING WITH THE LAMINAR FLOW</vt:lpstr>
      <vt:lpstr>A-CHIP-A-DAY</vt:lpstr>
      <vt:lpstr>LAB-ON-A-CHIP (Honey, I Shrunk the Lab..)</vt:lpstr>
      <vt:lpstr>SOME COOL APPLICATIONS</vt:lpstr>
      <vt:lpstr>µF IN OUR LAB (Prof. Oleg Krichevsky)</vt:lpstr>
      <vt:lpstr>THE PEOPLE @ OLEGLAB</vt:lpstr>
      <vt:lpstr>SUMMARY</vt:lpstr>
      <vt:lpstr>MOVIES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Gadi</dc:creator>
  <cp:lastModifiedBy>rafi</cp:lastModifiedBy>
  <cp:revision>441</cp:revision>
  <dcterms:created xsi:type="dcterms:W3CDTF">2006-08-16T00:00:00Z</dcterms:created>
  <dcterms:modified xsi:type="dcterms:W3CDTF">2013-03-14T11:05:14Z</dcterms:modified>
</cp:coreProperties>
</file>