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56" r:id="rId3"/>
    <p:sldId id="270" r:id="rId4"/>
    <p:sldId id="269" r:id="rId5"/>
    <p:sldId id="257" r:id="rId6"/>
    <p:sldId id="259" r:id="rId7"/>
    <p:sldId id="261" r:id="rId8"/>
    <p:sldId id="260" r:id="rId9"/>
    <p:sldId id="262" r:id="rId10"/>
    <p:sldId id="263" r:id="rId11"/>
    <p:sldId id="264" r:id="rId12"/>
    <p:sldId id="265" r:id="rId13"/>
    <p:sldId id="266" r:id="rId14"/>
    <p:sldId id="267"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89" d="100"/>
          <a:sy n="89" d="100"/>
        </p:scale>
        <p:origin x="-1315"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35205990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95924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81617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e-IL" dirty="0"/>
          </a:p>
        </p:txBody>
      </p:sp>
      <p:sp>
        <p:nvSpPr>
          <p:cNvPr id="4" name="Date Placeholder 3"/>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4634021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6149940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1661480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0967320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2255136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36907469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43983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DA050-827C-4086-A149-8C778F2D8973}" type="datetimeFigureOut">
              <a:rPr lang="he-IL" smtClean="0"/>
              <a:t>ד'/ניסן/תשע"ג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0882696-FCEE-4BE5-8F97-8E973B0D24CC}" type="slidenum">
              <a:rPr lang="he-IL" smtClean="0"/>
              <a:t>‹#›</a:t>
            </a:fld>
            <a:endParaRPr lang="he-IL"/>
          </a:p>
        </p:txBody>
      </p:sp>
    </p:spTree>
    <p:extLst>
      <p:ext uri="{BB962C8B-B14F-4D97-AF65-F5344CB8AC3E}">
        <p14:creationId xmlns:p14="http://schemas.microsoft.com/office/powerpoint/2010/main" val="1248117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EDA050-827C-4086-A149-8C778F2D8973}" type="datetimeFigureOut">
              <a:rPr lang="he-IL" smtClean="0"/>
              <a:t>ד'/ניסן/תשע"ג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0882696-FCEE-4BE5-8F97-8E973B0D24CC}" type="slidenum">
              <a:rPr lang="he-IL" smtClean="0"/>
              <a:t>‹#›</a:t>
            </a:fld>
            <a:endParaRPr lang="he-IL"/>
          </a:p>
        </p:txBody>
      </p:sp>
    </p:spTree>
    <p:extLst>
      <p:ext uri="{BB962C8B-B14F-4D97-AF65-F5344CB8AC3E}">
        <p14:creationId xmlns:p14="http://schemas.microsoft.com/office/powerpoint/2010/main" val="2444117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50.png"/></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קוונטים, כבידה וסקלת פלנק</a:t>
            </a:r>
          </a:p>
        </p:txBody>
      </p:sp>
      <p:sp>
        <p:nvSpPr>
          <p:cNvPr id="3" name="Subtitle 2"/>
          <p:cNvSpPr>
            <a:spLocks noGrp="1"/>
          </p:cNvSpPr>
          <p:nvPr>
            <p:ph type="subTitle" idx="1"/>
          </p:nvPr>
        </p:nvSpPr>
        <p:spPr/>
        <p:txBody>
          <a:bodyPr/>
          <a:lstStyle/>
          <a:p>
            <a:r>
              <a:rPr lang="he-IL" dirty="0" smtClean="0"/>
              <a:t>בן ילין</a:t>
            </a:r>
          </a:p>
          <a:p>
            <a:r>
              <a:rPr lang="he-IL" dirty="0" smtClean="0"/>
              <a:t>אב"ג</a:t>
            </a:r>
          </a:p>
          <a:p>
            <a:r>
              <a:rPr lang="en-US" dirty="0" smtClean="0"/>
              <a:t>FETE 2013</a:t>
            </a:r>
            <a:endParaRPr lang="he-IL" dirty="0"/>
          </a:p>
        </p:txBody>
      </p:sp>
    </p:spTree>
    <p:extLst>
      <p:ext uri="{BB962C8B-B14F-4D97-AF65-F5344CB8AC3E}">
        <p14:creationId xmlns:p14="http://schemas.microsoft.com/office/powerpoint/2010/main" val="2331737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מה זה "הכי קטן?"</a:t>
            </a:r>
            <a:endParaRPr lang="he-IL" u="sng" dirty="0">
              <a:cs typeface="+mn-cs"/>
            </a:endParaRPr>
          </a:p>
        </p:txBody>
      </p:sp>
      <mc:AlternateContent xmlns:mc="http://schemas.openxmlformats.org/markup-compatibility/2006" xmlns:a14="http://schemas.microsoft.com/office/drawing/2010/main">
        <mc:Choice Requires="a14">
          <p:sp>
            <p:nvSpPr>
              <p:cNvPr id="15" name="TextBox 14"/>
              <p:cNvSpPr txBox="1"/>
              <p:nvPr/>
            </p:nvSpPr>
            <p:spPr>
              <a:xfrm>
                <a:off x="1686370" y="5450027"/>
                <a:ext cx="2504630" cy="101771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2</m:t>
                          </m:r>
                          <m:r>
                            <a:rPr lang="en-US" sz="3200" b="0" i="1" smtClean="0">
                              <a:solidFill>
                                <a:srgbClr val="002060"/>
                              </a:solidFill>
                              <a:latin typeface="Cambria Math"/>
                            </a:rPr>
                            <m:t>𝐺𝑀</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2</m:t>
                              </m:r>
                            </m:sup>
                          </m:sSup>
                        </m:den>
                      </m:f>
                    </m:oMath>
                  </m:oMathPara>
                </a14:m>
                <a:endParaRPr lang="he-IL" sz="3200"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1686370" y="5450027"/>
                <a:ext cx="2504630" cy="1017715"/>
              </a:xfrm>
              <a:prstGeom prst="rect">
                <a:avLst/>
              </a:prstGeom>
              <a:blipFill rotWithShape="1">
                <a:blip r:embed="rId2"/>
                <a:stretch>
                  <a:fillRect b="-599"/>
                </a:stretch>
              </a:blipFill>
            </p:spPr>
            <p:txBody>
              <a:bodyPr/>
              <a:lstStyle/>
              <a:p>
                <a:r>
                  <a:rPr lang="he-IL">
                    <a:noFill/>
                  </a:rPr>
                  <a:t> </a:t>
                </a:r>
              </a:p>
            </p:txBody>
          </p:sp>
        </mc:Fallback>
      </mc:AlternateContent>
    </p:spTree>
    <p:extLst>
      <p:ext uri="{BB962C8B-B14F-4D97-AF65-F5344CB8AC3E}">
        <p14:creationId xmlns:p14="http://schemas.microsoft.com/office/powerpoint/2010/main" val="190756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4.16667E-6 2.87994E-6 L 0.20365 -0.56836 " pathEditMode="relative" rAng="0" ptsTypes="AA">
                                      <p:cBhvr>
                                        <p:cTn id="6" dur="2000" fill="hold"/>
                                        <p:tgtEl>
                                          <p:spTgt spid="15"/>
                                        </p:tgtEl>
                                        <p:attrNameLst>
                                          <p:attrName>ppt_x</p:attrName>
                                          <p:attrName>ppt_y</p:attrName>
                                        </p:attrNameLst>
                                      </p:cBhvr>
                                      <p:rCtr x="10174" y="-28429"/>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מה זה "הכי קטן?"</a:t>
            </a:r>
            <a:endParaRPr lang="he-IL" u="sng" dirty="0">
              <a:cs typeface="+mn-cs"/>
            </a:endParaRPr>
          </a:p>
        </p:txBody>
      </p:sp>
      <mc:AlternateContent xmlns:mc="http://schemas.openxmlformats.org/markup-compatibility/2006" xmlns:a14="http://schemas.microsoft.com/office/drawing/2010/main">
        <mc:Choice Requires="a14">
          <p:sp>
            <p:nvSpPr>
              <p:cNvPr id="15" name="TextBox 14"/>
              <p:cNvSpPr txBox="1"/>
              <p:nvPr/>
            </p:nvSpPr>
            <p:spPr>
              <a:xfrm>
                <a:off x="3515170" y="1573085"/>
                <a:ext cx="2504630" cy="101771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2</m:t>
                          </m:r>
                          <m:r>
                            <a:rPr lang="en-US" sz="3200" b="0" i="1" smtClean="0">
                              <a:solidFill>
                                <a:srgbClr val="002060"/>
                              </a:solidFill>
                              <a:latin typeface="Cambria Math"/>
                            </a:rPr>
                            <m:t>𝐺𝑀</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2</m:t>
                              </m:r>
                            </m:sup>
                          </m:sSup>
                        </m:den>
                      </m:f>
                    </m:oMath>
                  </m:oMathPara>
                </a14:m>
                <a:endParaRPr lang="he-IL" sz="3200"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515170" y="1573085"/>
                <a:ext cx="2504630" cy="1017715"/>
              </a:xfrm>
              <a:prstGeom prst="rect">
                <a:avLst/>
              </a:prstGeom>
              <a:blipFill rotWithShape="1">
                <a:blip r:embed="rId2"/>
                <a:stretch>
                  <a:fillRect b="-599"/>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324600" y="1863281"/>
                <a:ext cx="2504630" cy="58477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a:rPr>
                        <m:t>𝐸</m:t>
                      </m:r>
                      <m:r>
                        <a:rPr lang="en-US" sz="3200" b="0" i="1" smtClean="0">
                          <a:solidFill>
                            <a:srgbClr val="002060"/>
                          </a:solidFill>
                          <a:latin typeface="Cambria Math"/>
                        </a:rPr>
                        <m:t>=</m:t>
                      </m:r>
                      <m:r>
                        <a:rPr lang="en-US" sz="3200" b="0" i="1" smtClean="0">
                          <a:solidFill>
                            <a:srgbClr val="002060"/>
                          </a:solidFill>
                          <a:latin typeface="Cambria Math"/>
                        </a:rPr>
                        <m:t>𝑀</m:t>
                      </m:r>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2</m:t>
                          </m:r>
                        </m:sup>
                      </m:sSup>
                    </m:oMath>
                  </m:oMathPara>
                </a14:m>
                <a:endParaRPr lang="he-IL" sz="3200" dirty="0">
                  <a:solidFill>
                    <a:srgbClr val="00206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324600" y="1863281"/>
                <a:ext cx="2504630" cy="584775"/>
              </a:xfrm>
              <a:prstGeom prst="rect">
                <a:avLst/>
              </a:prstGeom>
              <a:blipFill rotWithShape="1">
                <a:blip r:embed="rId3"/>
                <a:stretch>
                  <a:fillRect t="-13542" b="-33333"/>
                </a:stretch>
              </a:blipFill>
            </p:spPr>
            <p:txBody>
              <a:bodyPr/>
              <a:lstStyle/>
              <a:p>
                <a:r>
                  <a:rPr lang="he-IL">
                    <a:noFill/>
                  </a:rPr>
                  <a:t> </a:t>
                </a:r>
              </a:p>
            </p:txBody>
          </p:sp>
        </mc:Fallback>
      </mc:AlternateContent>
    </p:spTree>
    <p:extLst>
      <p:ext uri="{BB962C8B-B14F-4D97-AF65-F5344CB8AC3E}">
        <p14:creationId xmlns:p14="http://schemas.microsoft.com/office/powerpoint/2010/main" val="29937244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מה זה "הכי קטן?"</a:t>
            </a:r>
            <a:endParaRPr lang="he-IL" u="sng" dirty="0">
              <a:cs typeface="+mn-cs"/>
            </a:endParaRPr>
          </a:p>
        </p:txBody>
      </p:sp>
      <mc:AlternateContent xmlns:mc="http://schemas.openxmlformats.org/markup-compatibility/2006" xmlns:a14="http://schemas.microsoft.com/office/drawing/2010/main">
        <mc:Choice Requires="a14">
          <p:sp>
            <p:nvSpPr>
              <p:cNvPr id="15" name="TextBox 14"/>
              <p:cNvSpPr txBox="1"/>
              <p:nvPr/>
            </p:nvSpPr>
            <p:spPr>
              <a:xfrm>
                <a:off x="3515170" y="1573085"/>
                <a:ext cx="2504630" cy="101771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2</m:t>
                          </m:r>
                          <m:r>
                            <a:rPr lang="en-US" sz="3200" b="0" i="1" smtClean="0">
                              <a:solidFill>
                                <a:srgbClr val="002060"/>
                              </a:solidFill>
                              <a:latin typeface="Cambria Math"/>
                            </a:rPr>
                            <m:t>𝐺𝐸</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4</m:t>
                              </m:r>
                            </m:sup>
                          </m:sSup>
                        </m:den>
                      </m:f>
                    </m:oMath>
                  </m:oMathPara>
                </a14:m>
                <a:endParaRPr lang="he-IL" sz="3200"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515170" y="1573085"/>
                <a:ext cx="2504630" cy="1017715"/>
              </a:xfrm>
              <a:prstGeom prst="rect">
                <a:avLst/>
              </a:prstGeom>
              <a:blipFill rotWithShape="1">
                <a:blip r:embed="rId3"/>
                <a:stretch>
                  <a:fillRect b="-599"/>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405640" y="3036092"/>
                <a:ext cx="1595216" cy="58477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a:rPr>
                        <m:t>𝐸</m:t>
                      </m:r>
                      <m:r>
                        <a:rPr lang="en-US" sz="3200" b="0" i="1" smtClean="0">
                          <a:solidFill>
                            <a:srgbClr val="002060"/>
                          </a:solidFill>
                          <a:latin typeface="Cambria Math"/>
                        </a:rPr>
                        <m:t>=ℏ</m:t>
                      </m:r>
                      <m:r>
                        <a:rPr lang="en-US" sz="3200" b="0" i="1" smtClean="0">
                          <a:solidFill>
                            <a:srgbClr val="002060"/>
                          </a:solidFill>
                          <a:latin typeface="Cambria Math"/>
                        </a:rPr>
                        <m:t>𝜔</m:t>
                      </m:r>
                    </m:oMath>
                  </m:oMathPara>
                </a14:m>
                <a:endParaRPr lang="he-IL" sz="3200" dirty="0">
                  <a:solidFill>
                    <a:srgbClr val="00206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405640" y="3036092"/>
                <a:ext cx="1595216" cy="584775"/>
              </a:xfrm>
              <a:prstGeom prst="rect">
                <a:avLst/>
              </a:prstGeom>
              <a:blipFill rotWithShape="1">
                <a:blip r:embed="rId4"/>
                <a:stretch>
                  <a:fillRect t="-13542" r="-14943" b="-33333"/>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3581400" y="2782667"/>
                <a:ext cx="2057400" cy="102733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a:rPr>
                        <m:t>=</m:t>
                      </m:r>
                      <m:f>
                        <m:fPr>
                          <m:ctrlPr>
                            <a:rPr lang="en-US" sz="3200" i="1">
                              <a:solidFill>
                                <a:srgbClr val="002060"/>
                              </a:solidFill>
                              <a:latin typeface="Cambria Math"/>
                            </a:rPr>
                          </m:ctrlPr>
                        </m:fPr>
                        <m:num>
                          <m:r>
                            <a:rPr lang="en-US" sz="3200" i="1">
                              <a:solidFill>
                                <a:srgbClr val="002060"/>
                              </a:solidFill>
                              <a:latin typeface="Cambria Math"/>
                            </a:rPr>
                            <m:t>2</m:t>
                          </m:r>
                          <m:r>
                            <a:rPr lang="en-US" sz="3200" i="1">
                              <a:solidFill>
                                <a:srgbClr val="002060"/>
                              </a:solidFill>
                              <a:latin typeface="Cambria Math"/>
                            </a:rPr>
                            <m:t>𝜋</m:t>
                          </m:r>
                          <m:r>
                            <a:rPr lang="en-US" sz="3200" i="1">
                              <a:solidFill>
                                <a:srgbClr val="002060"/>
                              </a:solidFill>
                              <a:latin typeface="Cambria Math"/>
                            </a:rPr>
                            <m:t>ℏ</m:t>
                          </m:r>
                          <m:r>
                            <a:rPr lang="en-US" sz="3200" i="1">
                              <a:solidFill>
                                <a:srgbClr val="002060"/>
                              </a:solidFill>
                              <a:latin typeface="Cambria Math"/>
                            </a:rPr>
                            <m:t>𝑐</m:t>
                          </m:r>
                        </m:num>
                        <m:den>
                          <m:r>
                            <a:rPr lang="en-US" sz="3200" i="1">
                              <a:solidFill>
                                <a:srgbClr val="002060"/>
                              </a:solidFill>
                              <a:latin typeface="Cambria Math"/>
                            </a:rPr>
                            <m:t>𝜆</m:t>
                          </m:r>
                        </m:den>
                      </m:f>
                    </m:oMath>
                  </m:oMathPara>
                </a14:m>
                <a:endParaRPr lang="he-IL" sz="3200" dirty="0"/>
              </a:p>
            </p:txBody>
          </p:sp>
        </mc:Choice>
        <mc:Fallback xmlns="">
          <p:sp>
            <p:nvSpPr>
              <p:cNvPr id="3" name="Rectangle 2"/>
              <p:cNvSpPr>
                <a:spLocks noRot="1" noChangeAspect="1" noMove="1" noResize="1" noEditPoints="1" noAdjustHandles="1" noChangeArrowheads="1" noChangeShapeType="1" noTextEdit="1"/>
              </p:cNvSpPr>
              <p:nvPr/>
            </p:nvSpPr>
            <p:spPr>
              <a:xfrm>
                <a:off x="3581400" y="2782667"/>
                <a:ext cx="2057400" cy="1027333"/>
              </a:xfrm>
              <a:prstGeom prst="rect">
                <a:avLst/>
              </a:prstGeom>
              <a:blipFill rotWithShape="1">
                <a:blip r:embed="rId5"/>
                <a:stretch>
                  <a:fillRect b="-592"/>
                </a:stretch>
              </a:blipFill>
            </p:spPr>
            <p:txBody>
              <a:bodyPr/>
              <a:lstStyle/>
              <a:p>
                <a:r>
                  <a:rPr lang="he-IL">
                    <a:noFill/>
                  </a:rPr>
                  <a:t> </a:t>
                </a:r>
              </a:p>
            </p:txBody>
          </p:sp>
        </mc:Fallback>
      </mc:AlternateContent>
      <p:cxnSp>
        <p:nvCxnSpPr>
          <p:cNvPr id="8" name="Straight Arrow Connector 7"/>
          <p:cNvCxnSpPr/>
          <p:nvPr/>
        </p:nvCxnSpPr>
        <p:spPr>
          <a:xfrm>
            <a:off x="4779868" y="5564861"/>
            <a:ext cx="1621865"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2133600" y="4528299"/>
            <a:ext cx="7010400" cy="1264041"/>
            <a:chOff x="2133600" y="4528299"/>
            <a:chExt cx="7010400" cy="1264041"/>
          </a:xfrm>
        </p:grpSpPr>
        <p:sp>
          <p:nvSpPr>
            <p:cNvPr id="5" name="Freeform 4"/>
            <p:cNvSpPr/>
            <p:nvPr/>
          </p:nvSpPr>
          <p:spPr>
            <a:xfrm>
              <a:off x="2327491" y="4682258"/>
              <a:ext cx="5271063" cy="800284"/>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0" name="Rectangle 9"/>
            <p:cNvSpPr/>
            <p:nvPr/>
          </p:nvSpPr>
          <p:spPr>
            <a:xfrm>
              <a:off x="2133600" y="4528299"/>
              <a:ext cx="2356379"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Rectangle 11"/>
            <p:cNvSpPr/>
            <p:nvPr/>
          </p:nvSpPr>
          <p:spPr>
            <a:xfrm>
              <a:off x="6787621" y="4649340"/>
              <a:ext cx="2356379"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mc:AlternateContent xmlns:mc="http://schemas.openxmlformats.org/markup-compatibility/2006" xmlns:a14="http://schemas.microsoft.com/office/drawing/2010/main">
        <mc:Choice Requires="a14">
          <p:sp>
            <p:nvSpPr>
              <p:cNvPr id="9" name="TextBox 8"/>
              <p:cNvSpPr txBox="1"/>
              <p:nvPr/>
            </p:nvSpPr>
            <p:spPr>
              <a:xfrm>
                <a:off x="5098668" y="5726668"/>
                <a:ext cx="999932"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l-GR" i="1" dirty="0" smtClean="0">
                          <a:latin typeface="Cambria Math"/>
                        </a:rPr>
                        <m:t>𝜆</m:t>
                      </m:r>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5098668" y="5726668"/>
                <a:ext cx="999932" cy="369332"/>
              </a:xfrm>
              <a:prstGeom prst="rect">
                <a:avLst/>
              </a:prstGeom>
              <a:blipFill rotWithShape="1">
                <a:blip r:embed="rId6"/>
                <a:stretch>
                  <a:fillRect t="-8197" b="-24590"/>
                </a:stretch>
              </a:blipFill>
            </p:spPr>
            <p:txBody>
              <a:bodyPr/>
              <a:lstStyle/>
              <a:p>
                <a:r>
                  <a:rPr lang="he-IL">
                    <a:noFill/>
                  </a:rPr>
                  <a:t> </a:t>
                </a:r>
              </a:p>
            </p:txBody>
          </p:sp>
        </mc:Fallback>
      </mc:AlternateContent>
      <p:sp>
        <p:nvSpPr>
          <p:cNvPr id="7" name="Oval 6"/>
          <p:cNvSpPr/>
          <p:nvPr/>
        </p:nvSpPr>
        <p:spPr>
          <a:xfrm>
            <a:off x="5029199" y="4616422"/>
            <a:ext cx="1219201" cy="1421744"/>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mc:AlternateContent xmlns:mc="http://schemas.openxmlformats.org/markup-compatibility/2006" xmlns:a14="http://schemas.microsoft.com/office/drawing/2010/main">
        <mc:Choice Requires="a14">
          <p:sp>
            <p:nvSpPr>
              <p:cNvPr id="16" name="TextBox 15"/>
              <p:cNvSpPr txBox="1"/>
              <p:nvPr/>
            </p:nvSpPr>
            <p:spPr>
              <a:xfrm>
                <a:off x="6048874" y="3200400"/>
                <a:ext cx="2504630" cy="58477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a:rPr>
                        <m:t>𝜆</m:t>
                      </m:r>
                      <m:r>
                        <a:rPr lang="en-US" sz="3200" b="0" i="1" smtClean="0">
                          <a:solidFill>
                            <a:srgbClr val="002060"/>
                          </a:solidFill>
                          <a:latin typeface="Cambria Math"/>
                        </a:rPr>
                        <m:t>=</m:t>
                      </m:r>
                      <m:r>
                        <a:rPr lang="en-US" sz="3200" b="0" i="1" smtClean="0">
                          <a:solidFill>
                            <a:srgbClr val="002060"/>
                          </a:solidFill>
                          <a:latin typeface="Cambria Math"/>
                        </a:rPr>
                        <m:t>2</m:t>
                      </m:r>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oMath>
                  </m:oMathPara>
                </a14:m>
                <a:endParaRPr lang="he-IL" sz="3200" dirty="0">
                  <a:solidFill>
                    <a:srgbClr val="00206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6048874" y="3200400"/>
                <a:ext cx="2504630" cy="584775"/>
              </a:xfrm>
              <a:prstGeom prst="rect">
                <a:avLst/>
              </a:prstGeom>
              <a:blipFill rotWithShape="1">
                <a:blip r:embed="rId7"/>
                <a:stretch>
                  <a:fillRect t="-13542" b="-33333"/>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676400" y="3922933"/>
                <a:ext cx="2504630" cy="102752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4</m:t>
                          </m:r>
                          <m:r>
                            <a:rPr lang="en-US" sz="3200" i="1">
                              <a:solidFill>
                                <a:srgbClr val="002060"/>
                              </a:solidFill>
                              <a:latin typeface="Cambria Math"/>
                            </a:rPr>
                            <m:t>𝜋</m:t>
                          </m:r>
                          <m:r>
                            <a:rPr lang="en-US" sz="3200" b="0" i="1" smtClean="0">
                              <a:solidFill>
                                <a:srgbClr val="002060"/>
                              </a:solidFill>
                              <a:latin typeface="Cambria Math"/>
                            </a:rPr>
                            <m:t>𝐺</m:t>
                          </m:r>
                          <m:r>
                            <a:rPr lang="en-US" sz="3200" i="1">
                              <a:solidFill>
                                <a:srgbClr val="002060"/>
                              </a:solidFill>
                              <a:latin typeface="Cambria Math"/>
                            </a:rPr>
                            <m:t>ℏ</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3</m:t>
                              </m:r>
                            </m:sup>
                          </m:sSup>
                          <m:r>
                            <a:rPr lang="en-US" sz="3200" i="1">
                              <a:solidFill>
                                <a:srgbClr val="002060"/>
                              </a:solidFill>
                              <a:latin typeface="Cambria Math"/>
                            </a:rPr>
                            <m:t>𝜆</m:t>
                          </m:r>
                        </m:den>
                      </m:f>
                    </m:oMath>
                  </m:oMathPara>
                </a14:m>
                <a:endParaRPr lang="he-IL" sz="3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1676400" y="3922933"/>
                <a:ext cx="2504630" cy="1027525"/>
              </a:xfrm>
              <a:prstGeom prst="rect">
                <a:avLst/>
              </a:prstGeom>
              <a:blipFill rotWithShape="1">
                <a:blip r:embed="rId8"/>
                <a:stretch>
                  <a:fillRect b="-1190"/>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677824" y="5080052"/>
                <a:ext cx="2504630" cy="154734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a:rPr>
                        <m:t>𝑟</m:t>
                      </m:r>
                      <m:r>
                        <a:rPr lang="en-US" sz="3200" b="0" i="1" smtClean="0">
                          <a:solidFill>
                            <a:srgbClr val="002060"/>
                          </a:solidFill>
                          <a:latin typeface="Cambria Math"/>
                        </a:rPr>
                        <m:t>=</m:t>
                      </m:r>
                      <m:rad>
                        <m:radPr>
                          <m:degHide m:val="on"/>
                          <m:ctrlPr>
                            <a:rPr lang="en-US" sz="3200" b="0" i="1" smtClean="0">
                              <a:solidFill>
                                <a:srgbClr val="002060"/>
                              </a:solidFill>
                              <a:latin typeface="Cambria Math"/>
                            </a:rPr>
                          </m:ctrlPr>
                        </m:radPr>
                        <m:deg/>
                        <m:e>
                          <m:f>
                            <m:fPr>
                              <m:ctrlPr>
                                <a:rPr lang="en-US" sz="3200" i="1">
                                  <a:solidFill>
                                    <a:srgbClr val="002060"/>
                                  </a:solidFill>
                                  <a:latin typeface="Cambria Math"/>
                                </a:rPr>
                              </m:ctrlPr>
                            </m:fPr>
                            <m:num>
                              <m:r>
                                <a:rPr lang="en-US" sz="3200" b="0" i="0" smtClean="0">
                                  <a:solidFill>
                                    <a:srgbClr val="002060"/>
                                  </a:solidFill>
                                  <a:latin typeface="Cambria Math"/>
                                </a:rPr>
                                <m:t>2</m:t>
                              </m:r>
                              <m:r>
                                <m:rPr>
                                  <m:sty m:val="p"/>
                                </m:rPr>
                                <a:rPr lang="en-US" sz="3200">
                                  <a:solidFill>
                                    <a:srgbClr val="002060"/>
                                  </a:solidFill>
                                  <a:latin typeface="Cambria Math"/>
                                </a:rPr>
                                <m:t>π</m:t>
                              </m:r>
                              <m:r>
                                <m:rPr>
                                  <m:sty m:val="p"/>
                                </m:rPr>
                                <a:rPr lang="en-US" sz="3200">
                                  <a:solidFill>
                                    <a:srgbClr val="002060"/>
                                  </a:solidFill>
                                  <a:latin typeface="Cambria Math"/>
                                </a:rPr>
                                <m:t>G</m:t>
                              </m:r>
                              <m:r>
                                <a:rPr lang="en-US" sz="3200">
                                  <a:solidFill>
                                    <a:srgbClr val="002060"/>
                                  </a:solidFill>
                                  <a:latin typeface="Cambria Math"/>
                                </a:rPr>
                                <m:t>ℏ</m:t>
                              </m:r>
                            </m:num>
                            <m:den>
                              <m:sSup>
                                <m:sSupPr>
                                  <m:ctrlPr>
                                    <a:rPr lang="en-US" sz="3200" i="1">
                                      <a:solidFill>
                                        <a:srgbClr val="002060"/>
                                      </a:solidFill>
                                      <a:latin typeface="Cambria Math"/>
                                    </a:rPr>
                                  </m:ctrlPr>
                                </m:sSupPr>
                                <m:e>
                                  <m:r>
                                    <m:rPr>
                                      <m:sty m:val="p"/>
                                    </m:rPr>
                                    <a:rPr lang="en-US" sz="3200">
                                      <a:solidFill>
                                        <a:srgbClr val="002060"/>
                                      </a:solidFill>
                                      <a:latin typeface="Cambria Math"/>
                                    </a:rPr>
                                    <m:t>c</m:t>
                                  </m:r>
                                </m:e>
                                <m:sup>
                                  <m:r>
                                    <a:rPr lang="en-US" sz="3200" b="0" i="0" smtClean="0">
                                      <a:solidFill>
                                        <a:srgbClr val="002060"/>
                                      </a:solidFill>
                                      <a:latin typeface="Cambria Math"/>
                                    </a:rPr>
                                    <m:t>3</m:t>
                                  </m:r>
                                </m:sup>
                              </m:sSup>
                            </m:den>
                          </m:f>
                        </m:e>
                      </m:rad>
                    </m:oMath>
                  </m:oMathPara>
                </a14:m>
                <a:endParaRPr lang="he-IL" sz="3200" dirty="0"/>
              </a:p>
            </p:txBody>
          </p:sp>
        </mc:Choice>
        <mc:Fallback xmlns="">
          <p:sp>
            <p:nvSpPr>
              <p:cNvPr id="19" name="TextBox 18"/>
              <p:cNvSpPr txBox="1">
                <a:spLocks noRot="1" noChangeAspect="1" noMove="1" noResize="1" noEditPoints="1" noAdjustHandles="1" noChangeArrowheads="1" noChangeShapeType="1" noTextEdit="1"/>
              </p:cNvSpPr>
              <p:nvPr/>
            </p:nvSpPr>
            <p:spPr>
              <a:xfrm>
                <a:off x="1677824" y="5080052"/>
                <a:ext cx="2504630" cy="1547347"/>
              </a:xfrm>
              <a:prstGeom prst="rect">
                <a:avLst/>
              </a:prstGeom>
              <a:blipFill rotWithShape="1">
                <a:blip r:embed="rId9"/>
                <a:stretch>
                  <a:fillRect r="-4380"/>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358427789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6" presetClass="emph" presetSubtype="0" fill="hold" nodeType="withEffect">
                                  <p:stCondLst>
                                    <p:cond delay="0"/>
                                  </p:stCondLst>
                                  <p:childTnLst>
                                    <p:animScale>
                                      <p:cBhvr>
                                        <p:cTn id="31" dur="2000" fill="hold"/>
                                        <p:tgtEl>
                                          <p:spTgt spid="14"/>
                                        </p:tgtEl>
                                      </p:cBhvr>
                                      <p:by x="50000" y="100000"/>
                                    </p:animScale>
                                  </p:childTnLst>
                                </p:cTn>
                              </p:par>
                              <p:par>
                                <p:cTn id="32" presetID="6" presetClass="emph" presetSubtype="0" fill="hold" nodeType="withEffect">
                                  <p:stCondLst>
                                    <p:cond delay="0"/>
                                  </p:stCondLst>
                                  <p:childTnLst>
                                    <p:animScale>
                                      <p:cBhvr>
                                        <p:cTn id="33" dur="2000" fill="hold"/>
                                        <p:tgtEl>
                                          <p:spTgt spid="8"/>
                                        </p:tgtEl>
                                      </p:cBhvr>
                                      <p:by x="50000" y="50000"/>
                                    </p:animScale>
                                  </p:childTnLst>
                                </p:cTn>
                              </p:par>
                            </p:childTnLst>
                          </p:cTn>
                        </p:par>
                      </p:childTnLst>
                    </p:cTn>
                  </p:par>
                  <p:par>
                    <p:cTn id="34" fill="hold">
                      <p:stCondLst>
                        <p:cond delay="indefinite"/>
                      </p:stCondLst>
                      <p:childTnLst>
                        <p:par>
                          <p:cTn id="35" fill="hold">
                            <p:stCondLst>
                              <p:cond delay="0"/>
                            </p:stCondLst>
                            <p:childTnLst>
                              <p:par>
                                <p:cTn id="36" presetID="1" presetClass="emph" presetSubtype="2" fill="hold" nodeType="clickEffect">
                                  <p:stCondLst>
                                    <p:cond delay="0"/>
                                  </p:stCondLst>
                                  <p:childTnLst>
                                    <p:animClr clrSpc="rgb" dir="cw">
                                      <p:cBhvr>
                                        <p:cTn id="37" dur="2000" fill="hold"/>
                                        <p:tgtEl>
                                          <p:spTgt spid="7"/>
                                        </p:tgtEl>
                                        <p:attrNameLst>
                                          <p:attrName>fillcolor</p:attrName>
                                        </p:attrNameLst>
                                      </p:cBhvr>
                                      <p:to>
                                        <a:srgbClr val="000000"/>
                                      </p:to>
                                    </p:animClr>
                                    <p:set>
                                      <p:cBhvr>
                                        <p:cTn id="38" dur="2000" fill="hold"/>
                                        <p:tgtEl>
                                          <p:spTgt spid="7"/>
                                        </p:tgtEl>
                                        <p:attrNameLst>
                                          <p:attrName>fill.type</p:attrName>
                                        </p:attrNameLst>
                                      </p:cBhvr>
                                      <p:to>
                                        <p:strVal val="solid"/>
                                      </p:to>
                                    </p:set>
                                    <p:set>
                                      <p:cBhvr>
                                        <p:cTn id="39" dur="2000" fill="hold"/>
                                        <p:tgtEl>
                                          <p:spTgt spid="7"/>
                                        </p:tgtEl>
                                        <p:attrNameLst>
                                          <p:attrName>fill.on</p:attrName>
                                        </p:attrNameLst>
                                      </p:cBhvr>
                                      <p:to>
                                        <p:strVal val="tru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9" grpId="0"/>
      <p:bldP spid="7" grpId="0" animBg="1"/>
      <p:bldP spid="16"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מה זה "הכי קטן?"</a:t>
            </a:r>
            <a:endParaRPr lang="he-IL" u="sng" dirty="0">
              <a:cs typeface="+mn-cs"/>
            </a:endParaRPr>
          </a:p>
        </p:txBody>
      </p:sp>
      <mc:AlternateContent xmlns:mc="http://schemas.openxmlformats.org/markup-compatibility/2006" xmlns:a14="http://schemas.microsoft.com/office/drawing/2010/main">
        <mc:Choice Requires="a14">
          <p:sp>
            <p:nvSpPr>
              <p:cNvPr id="19" name="TextBox 18"/>
              <p:cNvSpPr txBox="1"/>
              <p:nvPr/>
            </p:nvSpPr>
            <p:spPr>
              <a:xfrm>
                <a:off x="2019300" y="1219200"/>
                <a:ext cx="6019800" cy="154734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𝑙</m:t>
                          </m:r>
                        </m:e>
                        <m:sub>
                          <m:r>
                            <a:rPr lang="en-US" sz="3200" b="0" i="1" smtClean="0">
                              <a:solidFill>
                                <a:srgbClr val="002060"/>
                              </a:solidFill>
                              <a:latin typeface="Cambria Math"/>
                            </a:rPr>
                            <m:t>𝑝</m:t>
                          </m:r>
                        </m:sub>
                      </m:sSub>
                      <m:r>
                        <a:rPr lang="en-US" sz="3200" b="0" i="1" smtClean="0">
                          <a:solidFill>
                            <a:srgbClr val="002060"/>
                          </a:solidFill>
                          <a:latin typeface="Cambria Math"/>
                        </a:rPr>
                        <m:t>=</m:t>
                      </m:r>
                      <m:rad>
                        <m:radPr>
                          <m:degHide m:val="on"/>
                          <m:ctrlPr>
                            <a:rPr lang="en-US" sz="3200" b="0" i="1" smtClean="0">
                              <a:solidFill>
                                <a:srgbClr val="002060"/>
                              </a:solidFill>
                              <a:latin typeface="Cambria Math"/>
                            </a:rPr>
                          </m:ctrlPr>
                        </m:radPr>
                        <m:deg/>
                        <m:e>
                          <m:f>
                            <m:fPr>
                              <m:ctrlPr>
                                <a:rPr lang="en-US" sz="3200" i="1">
                                  <a:solidFill>
                                    <a:srgbClr val="002060"/>
                                  </a:solidFill>
                                  <a:latin typeface="Cambria Math"/>
                                </a:rPr>
                              </m:ctrlPr>
                            </m:fPr>
                            <m:num>
                              <m:r>
                                <m:rPr>
                                  <m:sty m:val="p"/>
                                </m:rPr>
                                <a:rPr lang="en-US" sz="3200">
                                  <a:solidFill>
                                    <a:srgbClr val="002060"/>
                                  </a:solidFill>
                                  <a:latin typeface="Cambria Math"/>
                                </a:rPr>
                                <m:t>G</m:t>
                              </m:r>
                              <m:r>
                                <a:rPr lang="en-US" sz="3200">
                                  <a:solidFill>
                                    <a:srgbClr val="002060"/>
                                  </a:solidFill>
                                  <a:latin typeface="Cambria Math"/>
                                </a:rPr>
                                <m:t>ℏ</m:t>
                              </m:r>
                            </m:num>
                            <m:den>
                              <m:sSup>
                                <m:sSupPr>
                                  <m:ctrlPr>
                                    <a:rPr lang="en-US" sz="3200" i="1">
                                      <a:solidFill>
                                        <a:srgbClr val="002060"/>
                                      </a:solidFill>
                                      <a:latin typeface="Cambria Math"/>
                                    </a:rPr>
                                  </m:ctrlPr>
                                </m:sSupPr>
                                <m:e>
                                  <m:r>
                                    <m:rPr>
                                      <m:sty m:val="p"/>
                                    </m:rPr>
                                    <a:rPr lang="en-US" sz="3200">
                                      <a:solidFill>
                                        <a:srgbClr val="002060"/>
                                      </a:solidFill>
                                      <a:latin typeface="Cambria Math"/>
                                    </a:rPr>
                                    <m:t>c</m:t>
                                  </m:r>
                                </m:e>
                                <m:sup>
                                  <m:r>
                                    <a:rPr lang="en-US" sz="3200" b="0" i="0" smtClean="0">
                                      <a:solidFill>
                                        <a:srgbClr val="002060"/>
                                      </a:solidFill>
                                      <a:latin typeface="Cambria Math"/>
                                    </a:rPr>
                                    <m:t>3</m:t>
                                  </m:r>
                                </m:sup>
                              </m:sSup>
                            </m:den>
                          </m:f>
                        </m:e>
                      </m:rad>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1</m:t>
                      </m:r>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6</m:t>
                      </m:r>
                      <m:r>
                        <a:rPr lang="en-US" sz="3200" b="0" i="1" smtClean="0">
                          <a:solidFill>
                            <a:srgbClr val="002060"/>
                          </a:solidFill>
                          <a:latin typeface="Cambria Math"/>
                          <a:ea typeface="Cambria Math"/>
                        </a:rPr>
                        <m:t>×</m:t>
                      </m:r>
                      <m:sSup>
                        <m:sSupPr>
                          <m:ctrlPr>
                            <a:rPr lang="en-US" sz="3200" b="0" i="1" smtClean="0">
                              <a:solidFill>
                                <a:srgbClr val="002060"/>
                              </a:solidFill>
                              <a:latin typeface="Cambria Math"/>
                              <a:ea typeface="Cambria Math"/>
                            </a:rPr>
                          </m:ctrlPr>
                        </m:sSupPr>
                        <m:e>
                          <m:r>
                            <a:rPr lang="en-US" sz="3200" b="0" i="1" smtClean="0">
                              <a:solidFill>
                                <a:srgbClr val="002060"/>
                              </a:solidFill>
                              <a:latin typeface="Cambria Math"/>
                              <a:ea typeface="Cambria Math"/>
                            </a:rPr>
                            <m:t>10</m:t>
                          </m:r>
                        </m:e>
                        <m:sup>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35</m:t>
                          </m:r>
                        </m:sup>
                      </m:sSup>
                      <m:r>
                        <a:rPr lang="en-US" sz="3200" b="0" i="1" smtClean="0">
                          <a:solidFill>
                            <a:srgbClr val="002060"/>
                          </a:solidFill>
                          <a:latin typeface="Cambria Math"/>
                          <a:ea typeface="Cambria Math"/>
                        </a:rPr>
                        <m:t>𝑚</m:t>
                      </m:r>
                    </m:oMath>
                  </m:oMathPara>
                </a14:m>
                <a:endParaRPr lang="he-IL" sz="32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019300" y="1219200"/>
                <a:ext cx="6019800" cy="1547347"/>
              </a:xfrm>
              <a:prstGeom prst="rect">
                <a:avLst/>
              </a:prstGeom>
              <a:blipFill rotWithShape="1">
                <a:blip r:embed="rId2"/>
                <a:stretch>
                  <a:fillRect/>
                </a:stretch>
              </a:blipFill>
            </p:spPr>
            <p:txBody>
              <a:bodyPr/>
              <a:lstStyle/>
              <a:p>
                <a:r>
                  <a:rPr lang="he-IL">
                    <a:noFill/>
                  </a:rPr>
                  <a:t> </a:t>
                </a:r>
              </a:p>
            </p:txBody>
          </p:sp>
        </mc:Fallback>
      </mc:AlternateContent>
      <p:pic>
        <p:nvPicPr>
          <p:cNvPr id="20" name="Picture 2" descr="scales of length from metres to the Planck leng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2755862"/>
            <a:ext cx="3505200" cy="394021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17" name="TextBox 16"/>
              <p:cNvSpPr txBox="1"/>
              <p:nvPr/>
            </p:nvSpPr>
            <p:spPr>
              <a:xfrm>
                <a:off x="2019300" y="2920951"/>
                <a:ext cx="6019800" cy="154734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𝑡</m:t>
                          </m:r>
                        </m:e>
                        <m:sub>
                          <m:r>
                            <a:rPr lang="en-US" sz="3200" b="0" i="1" smtClean="0">
                              <a:solidFill>
                                <a:srgbClr val="002060"/>
                              </a:solidFill>
                              <a:latin typeface="Cambria Math"/>
                            </a:rPr>
                            <m:t>𝑝</m:t>
                          </m:r>
                        </m:sub>
                      </m:sSub>
                      <m:r>
                        <a:rPr lang="en-US" sz="3200" b="0" i="1" smtClean="0">
                          <a:solidFill>
                            <a:srgbClr val="002060"/>
                          </a:solidFill>
                          <a:latin typeface="Cambria Math"/>
                        </a:rPr>
                        <m:t>=</m:t>
                      </m:r>
                      <m:rad>
                        <m:radPr>
                          <m:degHide m:val="on"/>
                          <m:ctrlPr>
                            <a:rPr lang="en-US" sz="3200" b="0" i="1" smtClean="0">
                              <a:solidFill>
                                <a:srgbClr val="002060"/>
                              </a:solidFill>
                              <a:latin typeface="Cambria Math"/>
                            </a:rPr>
                          </m:ctrlPr>
                        </m:radPr>
                        <m:deg/>
                        <m:e>
                          <m:f>
                            <m:fPr>
                              <m:ctrlPr>
                                <a:rPr lang="en-US" sz="3200" i="1">
                                  <a:solidFill>
                                    <a:srgbClr val="002060"/>
                                  </a:solidFill>
                                  <a:latin typeface="Cambria Math"/>
                                </a:rPr>
                              </m:ctrlPr>
                            </m:fPr>
                            <m:num>
                              <m:r>
                                <a:rPr lang="en-US" sz="3200">
                                  <a:solidFill>
                                    <a:srgbClr val="002060"/>
                                  </a:solidFill>
                                  <a:latin typeface="Cambria Math"/>
                                </a:rPr>
                                <m:t>ℏ</m:t>
                              </m:r>
                              <m:r>
                                <a:rPr lang="en-US" sz="3200" b="0" i="1" smtClean="0">
                                  <a:solidFill>
                                    <a:srgbClr val="002060"/>
                                  </a:solidFill>
                                  <a:latin typeface="Cambria Math"/>
                                </a:rPr>
                                <m:t>𝐺</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5</m:t>
                                  </m:r>
                                </m:sup>
                              </m:sSup>
                            </m:den>
                          </m:f>
                        </m:e>
                      </m:rad>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5</m:t>
                      </m:r>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39</m:t>
                      </m:r>
                      <m:r>
                        <a:rPr lang="en-US" sz="3200" b="0" i="1" smtClean="0">
                          <a:solidFill>
                            <a:srgbClr val="002060"/>
                          </a:solidFill>
                          <a:latin typeface="Cambria Math"/>
                          <a:ea typeface="Cambria Math"/>
                        </a:rPr>
                        <m:t>×</m:t>
                      </m:r>
                      <m:sSup>
                        <m:sSupPr>
                          <m:ctrlPr>
                            <a:rPr lang="en-US" sz="3200" b="0" i="1" smtClean="0">
                              <a:solidFill>
                                <a:srgbClr val="002060"/>
                              </a:solidFill>
                              <a:latin typeface="Cambria Math"/>
                              <a:ea typeface="Cambria Math"/>
                            </a:rPr>
                          </m:ctrlPr>
                        </m:sSupPr>
                        <m:e>
                          <m:r>
                            <a:rPr lang="en-US" sz="3200" b="0" i="1" smtClean="0">
                              <a:solidFill>
                                <a:srgbClr val="002060"/>
                              </a:solidFill>
                              <a:latin typeface="Cambria Math"/>
                              <a:ea typeface="Cambria Math"/>
                            </a:rPr>
                            <m:t>10</m:t>
                          </m:r>
                        </m:e>
                        <m:sup>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44</m:t>
                          </m:r>
                        </m:sup>
                      </m:sSup>
                      <m:r>
                        <a:rPr lang="en-US" sz="3200" b="0" i="1" smtClean="0">
                          <a:solidFill>
                            <a:srgbClr val="002060"/>
                          </a:solidFill>
                          <a:latin typeface="Cambria Math"/>
                          <a:ea typeface="Cambria Math"/>
                        </a:rPr>
                        <m:t>𝑠𝑒𝑐</m:t>
                      </m:r>
                    </m:oMath>
                  </m:oMathPara>
                </a14:m>
                <a:endParaRPr lang="he-IL" sz="3200" dirty="0"/>
              </a:p>
            </p:txBody>
          </p:sp>
        </mc:Choice>
        <mc:Fallback>
          <p:sp>
            <p:nvSpPr>
              <p:cNvPr id="17" name="TextBox 16"/>
              <p:cNvSpPr txBox="1">
                <a:spLocks noRot="1" noChangeAspect="1" noMove="1" noResize="1" noEditPoints="1" noAdjustHandles="1" noChangeArrowheads="1" noChangeShapeType="1" noTextEdit="1"/>
              </p:cNvSpPr>
              <p:nvPr/>
            </p:nvSpPr>
            <p:spPr>
              <a:xfrm>
                <a:off x="2019300" y="2920951"/>
                <a:ext cx="6019800" cy="1547347"/>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2171700" y="4724400"/>
                <a:ext cx="6019800" cy="154734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𝑚</m:t>
                          </m:r>
                        </m:e>
                        <m:sub>
                          <m:r>
                            <a:rPr lang="en-US" sz="3200" b="0" i="1" smtClean="0">
                              <a:solidFill>
                                <a:srgbClr val="002060"/>
                              </a:solidFill>
                              <a:latin typeface="Cambria Math"/>
                            </a:rPr>
                            <m:t>𝑝</m:t>
                          </m:r>
                        </m:sub>
                      </m:sSub>
                      <m:r>
                        <a:rPr lang="en-US" sz="3200" b="0" i="1" smtClean="0">
                          <a:solidFill>
                            <a:srgbClr val="002060"/>
                          </a:solidFill>
                          <a:latin typeface="Cambria Math"/>
                        </a:rPr>
                        <m:t>=</m:t>
                      </m:r>
                      <m:rad>
                        <m:radPr>
                          <m:degHide m:val="on"/>
                          <m:ctrlPr>
                            <a:rPr lang="en-US" sz="3200" b="0" i="1" smtClean="0">
                              <a:solidFill>
                                <a:srgbClr val="002060"/>
                              </a:solidFill>
                              <a:latin typeface="Cambria Math"/>
                            </a:rPr>
                          </m:ctrlPr>
                        </m:radPr>
                        <m:deg/>
                        <m:e>
                          <m:f>
                            <m:fPr>
                              <m:ctrlPr>
                                <a:rPr lang="en-US" sz="3200" i="1">
                                  <a:solidFill>
                                    <a:srgbClr val="002060"/>
                                  </a:solidFill>
                                  <a:latin typeface="Cambria Math"/>
                                </a:rPr>
                              </m:ctrlPr>
                            </m:fPr>
                            <m:num>
                              <m:r>
                                <a:rPr lang="en-US" sz="3200">
                                  <a:solidFill>
                                    <a:srgbClr val="002060"/>
                                  </a:solidFill>
                                  <a:latin typeface="Cambria Math"/>
                                </a:rPr>
                                <m:t>ℏ</m:t>
                              </m:r>
                              <m:r>
                                <a:rPr lang="en-US" sz="3200" b="0" i="1" smtClean="0">
                                  <a:solidFill>
                                    <a:srgbClr val="002060"/>
                                  </a:solidFill>
                                  <a:latin typeface="Cambria Math"/>
                                </a:rPr>
                                <m:t>𝑐</m:t>
                              </m:r>
                            </m:num>
                            <m:den>
                              <m:r>
                                <a:rPr lang="en-US" sz="3200" i="1" smtClean="0">
                                  <a:solidFill>
                                    <a:srgbClr val="002060"/>
                                  </a:solidFill>
                                  <a:latin typeface="Cambria Math"/>
                                </a:rPr>
                                <m:t>𝐺</m:t>
                              </m:r>
                            </m:den>
                          </m:f>
                        </m:e>
                      </m:rad>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2</m:t>
                      </m:r>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1</m:t>
                      </m:r>
                      <m:r>
                        <a:rPr lang="en-US" sz="3200" b="0" i="1" smtClean="0">
                          <a:solidFill>
                            <a:srgbClr val="002060"/>
                          </a:solidFill>
                          <a:latin typeface="Cambria Math"/>
                          <a:ea typeface="Cambria Math"/>
                        </a:rPr>
                        <m:t>×</m:t>
                      </m:r>
                      <m:sSup>
                        <m:sSupPr>
                          <m:ctrlPr>
                            <a:rPr lang="en-US" sz="3200" b="0" i="1" smtClean="0">
                              <a:solidFill>
                                <a:srgbClr val="002060"/>
                              </a:solidFill>
                              <a:latin typeface="Cambria Math"/>
                              <a:ea typeface="Cambria Math"/>
                            </a:rPr>
                          </m:ctrlPr>
                        </m:sSupPr>
                        <m:e>
                          <m:r>
                            <a:rPr lang="en-US" sz="3200" b="0" i="1" smtClean="0">
                              <a:solidFill>
                                <a:srgbClr val="002060"/>
                              </a:solidFill>
                              <a:latin typeface="Cambria Math"/>
                              <a:ea typeface="Cambria Math"/>
                            </a:rPr>
                            <m:t>10</m:t>
                          </m:r>
                        </m:e>
                        <m:sup>
                          <m:r>
                            <a:rPr lang="en-US" sz="3200" b="0" i="1" smtClean="0">
                              <a:solidFill>
                                <a:srgbClr val="002060"/>
                              </a:solidFill>
                              <a:latin typeface="Cambria Math"/>
                              <a:ea typeface="Cambria Math"/>
                            </a:rPr>
                            <m:t>−</m:t>
                          </m:r>
                          <m:r>
                            <a:rPr lang="en-US" sz="3200" b="0" i="1" smtClean="0">
                              <a:solidFill>
                                <a:srgbClr val="002060"/>
                              </a:solidFill>
                              <a:latin typeface="Cambria Math"/>
                              <a:ea typeface="Cambria Math"/>
                            </a:rPr>
                            <m:t>8</m:t>
                          </m:r>
                        </m:sup>
                      </m:sSup>
                      <m:r>
                        <a:rPr lang="en-US" sz="3200" b="0" i="1" smtClean="0">
                          <a:solidFill>
                            <a:srgbClr val="002060"/>
                          </a:solidFill>
                          <a:latin typeface="Cambria Math"/>
                          <a:ea typeface="Cambria Math"/>
                        </a:rPr>
                        <m:t>𝑘𝑔</m:t>
                      </m:r>
                    </m:oMath>
                  </m:oMathPara>
                </a14:m>
                <a:endParaRPr lang="he-IL" sz="3200" dirty="0"/>
              </a:p>
            </p:txBody>
          </p:sp>
        </mc:Choice>
        <mc:Fallback>
          <p:sp>
            <p:nvSpPr>
              <p:cNvPr id="21" name="TextBox 20"/>
              <p:cNvSpPr txBox="1">
                <a:spLocks noRot="1" noChangeAspect="1" noMove="1" noResize="1" noEditPoints="1" noAdjustHandles="1" noChangeArrowheads="1" noChangeShapeType="1" noTextEdit="1"/>
              </p:cNvSpPr>
              <p:nvPr/>
            </p:nvSpPr>
            <p:spPr>
              <a:xfrm>
                <a:off x="2171700" y="4724400"/>
                <a:ext cx="6019800" cy="1547347"/>
              </a:xfrm>
              <a:prstGeom prst="rect">
                <a:avLst/>
              </a:prstGeom>
              <a:blipFill rotWithShape="1">
                <a:blip r:embed="rId5"/>
                <a:stretch>
                  <a:fillRect/>
                </a:stretch>
              </a:blipFill>
            </p:spPr>
            <p:txBody>
              <a:bodyPr/>
              <a:lstStyle/>
              <a:p>
                <a:r>
                  <a:rPr lang="he-IL">
                    <a:noFill/>
                  </a:rPr>
                  <a:t> </a:t>
                </a:r>
              </a:p>
            </p:txBody>
          </p:sp>
        </mc:Fallback>
      </mc:AlternateContent>
    </p:spTree>
    <p:extLst>
      <p:ext uri="{BB962C8B-B14F-4D97-AF65-F5344CB8AC3E}">
        <p14:creationId xmlns:p14="http://schemas.microsoft.com/office/powerpoint/2010/main" val="35559196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20"/>
                                        </p:tgtEl>
                                        <p:attrNameLst>
                                          <p:attrName>ppt_x</p:attrName>
                                        </p:attrNameLst>
                                      </p:cBhvr>
                                      <p:tavLst>
                                        <p:tav tm="0">
                                          <p:val>
                                            <p:strVal val="ppt_x"/>
                                          </p:val>
                                        </p:tav>
                                        <p:tav tm="100000">
                                          <p:val>
                                            <p:strVal val="ppt_x"/>
                                          </p:val>
                                        </p:tav>
                                      </p:tavLst>
                                    </p:anim>
                                    <p:anim calcmode="lin" valueType="num">
                                      <p:cBhvr additive="base">
                                        <p:cTn id="7" dur="500"/>
                                        <p:tgtEl>
                                          <p:spTgt spid="20"/>
                                        </p:tgtEl>
                                        <p:attrNameLst>
                                          <p:attrName>ppt_y</p:attrName>
                                        </p:attrNameLst>
                                      </p:cBhvr>
                                      <p:tavLst>
                                        <p:tav tm="0">
                                          <p:val>
                                            <p:strVal val="ppt_y"/>
                                          </p:val>
                                        </p:tav>
                                        <p:tav tm="100000">
                                          <p:val>
                                            <p:strVal val="1+ppt_h/2"/>
                                          </p:val>
                                        </p:tav>
                                      </p:tavLst>
                                    </p:anim>
                                    <p:set>
                                      <p:cBhvr>
                                        <p:cTn id="8" dur="1" fill="hold">
                                          <p:stCondLst>
                                            <p:cond delay="499"/>
                                          </p:stCondLst>
                                        </p:cTn>
                                        <p:tgtEl>
                                          <p:spTgt spid="20"/>
                                        </p:tgtEl>
                                        <p:attrNameLst>
                                          <p:attrName>style.visibility</p:attrName>
                                        </p:attrNameLst>
                                      </p:cBhvr>
                                      <p:to>
                                        <p:strVal val="hidden"/>
                                      </p:to>
                                    </p:set>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1+#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667000"/>
            <a:ext cx="5638800" cy="914399"/>
          </a:xfrm>
        </p:spPr>
        <p:txBody>
          <a:bodyPr>
            <a:noAutofit/>
          </a:bodyPr>
          <a:lstStyle/>
          <a:p>
            <a:r>
              <a:rPr lang="he-IL" sz="6600" dirty="0" smtClean="0">
                <a:cs typeface="+mn-cs"/>
              </a:rPr>
              <a:t>תודה רבה!</a:t>
            </a:r>
            <a:endParaRPr lang="he-IL" sz="6600" dirty="0">
              <a:cs typeface="+mn-cs"/>
            </a:endParaRPr>
          </a:p>
        </p:txBody>
      </p:sp>
    </p:spTree>
    <p:extLst>
      <p:ext uri="{BB962C8B-B14F-4D97-AF65-F5344CB8AC3E}">
        <p14:creationId xmlns:p14="http://schemas.microsoft.com/office/powerpoint/2010/main" val="123728032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סקלת פלנק</a:t>
            </a:r>
            <a:endParaRPr lang="he-IL" u="sng" dirty="0">
              <a:cs typeface="+mn-cs"/>
            </a:endParaRPr>
          </a:p>
        </p:txBody>
      </p:sp>
      <p:sp>
        <p:nvSpPr>
          <p:cNvPr id="18" name="Rectangle 17"/>
          <p:cNvSpPr/>
          <p:nvPr/>
        </p:nvSpPr>
        <p:spPr>
          <a:xfrm>
            <a:off x="3253596" y="1524000"/>
            <a:ext cx="3116559" cy="523220"/>
          </a:xfrm>
          <a:prstGeom prst="rect">
            <a:avLst/>
          </a:prstGeom>
        </p:spPr>
        <p:txBody>
          <a:bodyPr wrap="none">
            <a:spAutoFit/>
          </a:bodyPr>
          <a:lstStyle/>
          <a:p>
            <a:r>
              <a:rPr lang="en-US" sz="2800" dirty="0" smtClean="0">
                <a:solidFill>
                  <a:schemeClr val="tx1"/>
                </a:solidFill>
              </a:rPr>
              <a:t>[L]          [M]          [T]</a:t>
            </a:r>
            <a:endParaRPr lang="he-IL" sz="2800" dirty="0">
              <a:solidFill>
                <a:schemeClr val="tx1"/>
              </a:solidFill>
            </a:endParaRPr>
          </a:p>
        </p:txBody>
      </p:sp>
      <p:sp>
        <p:nvSpPr>
          <p:cNvPr id="20" name="Rectangle 19"/>
          <p:cNvSpPr/>
          <p:nvPr/>
        </p:nvSpPr>
        <p:spPr>
          <a:xfrm>
            <a:off x="2624983" y="2246581"/>
            <a:ext cx="4168769" cy="523220"/>
          </a:xfrm>
          <a:prstGeom prst="rect">
            <a:avLst/>
          </a:prstGeom>
        </p:spPr>
        <p:txBody>
          <a:bodyPr wrap="none">
            <a:spAutoFit/>
          </a:bodyPr>
          <a:lstStyle/>
          <a:p>
            <a:r>
              <a:rPr lang="en-US" sz="2800" dirty="0" smtClean="0">
                <a:solidFill>
                  <a:schemeClr val="tx1"/>
                </a:solidFill>
              </a:rPr>
              <a:t>[meter]          [kg]          [sec]</a:t>
            </a:r>
            <a:endParaRPr lang="he-IL" sz="2800" dirty="0">
              <a:solidFill>
                <a:schemeClr val="tx1"/>
              </a:solidFill>
            </a:endParaRPr>
          </a:p>
        </p:txBody>
      </p:sp>
      <mc:AlternateContent xmlns:mc="http://schemas.openxmlformats.org/markup-compatibility/2006">
        <mc:Choice xmlns:a14="http://schemas.microsoft.com/office/drawing/2010/main" Requires="a14">
          <p:sp>
            <p:nvSpPr>
              <p:cNvPr id="22" name="Rectangle 21"/>
              <p:cNvSpPr/>
              <p:nvPr/>
            </p:nvSpPr>
            <p:spPr>
              <a:xfrm>
                <a:off x="3052852" y="3827948"/>
                <a:ext cx="3700307" cy="10324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a:rPr>
                        <m:t>𝐺</m:t>
                      </m:r>
                      <m:r>
                        <a:rPr lang="en-US" sz="2800" b="0" i="1" smtClean="0">
                          <a:solidFill>
                            <a:schemeClr val="tx1"/>
                          </a:solidFill>
                          <a:latin typeface="Cambria Math"/>
                        </a:rPr>
                        <m:t>=</m:t>
                      </m:r>
                      <m:r>
                        <a:rPr lang="en-US" sz="2800" b="0" i="1" smtClean="0">
                          <a:solidFill>
                            <a:schemeClr val="tx1"/>
                          </a:solidFill>
                          <a:latin typeface="Cambria Math"/>
                        </a:rPr>
                        <m:t>6</m:t>
                      </m:r>
                      <m:r>
                        <a:rPr lang="en-US" sz="2800" b="0" i="1" smtClean="0">
                          <a:solidFill>
                            <a:schemeClr val="tx1"/>
                          </a:solidFill>
                          <a:latin typeface="Cambria Math"/>
                        </a:rPr>
                        <m:t>.</m:t>
                      </m:r>
                      <m:r>
                        <a:rPr lang="en-US" sz="2800" b="0" i="1" smtClean="0">
                          <a:solidFill>
                            <a:schemeClr val="tx1"/>
                          </a:solidFill>
                          <a:latin typeface="Cambria Math"/>
                        </a:rPr>
                        <m:t>6</m:t>
                      </m:r>
                      <m:r>
                        <a:rPr lang="en-US" sz="2800" i="1">
                          <a:latin typeface="Cambria Math"/>
                          <a:ea typeface="Cambria Math"/>
                        </a:rPr>
                        <m:t>×</m:t>
                      </m:r>
                      <m:sSup>
                        <m:sSupPr>
                          <m:ctrlPr>
                            <a:rPr lang="en-US" sz="2800" b="0" i="1" smtClean="0">
                              <a:latin typeface="Cambria Math"/>
                              <a:ea typeface="Cambria Math"/>
                            </a:rPr>
                          </m:ctrlPr>
                        </m:sSupPr>
                        <m:e>
                          <m:r>
                            <a:rPr lang="en-US" sz="2800" b="0" i="1" smtClean="0">
                              <a:latin typeface="Cambria Math"/>
                              <a:ea typeface="Cambria Math"/>
                            </a:rPr>
                            <m:t>10</m:t>
                          </m:r>
                        </m:e>
                        <m:sup>
                          <m:r>
                            <a:rPr lang="en-US" sz="2800" b="0" i="1" smtClean="0">
                              <a:latin typeface="Cambria Math"/>
                              <a:ea typeface="Cambria Math"/>
                            </a:rPr>
                            <m:t>−</m:t>
                          </m:r>
                          <m:r>
                            <a:rPr lang="en-US" sz="2800" b="0" i="1" smtClean="0">
                              <a:latin typeface="Cambria Math"/>
                              <a:ea typeface="Cambria Math"/>
                            </a:rPr>
                            <m:t>11</m:t>
                          </m:r>
                        </m:sup>
                      </m:sSup>
                      <m:f>
                        <m:fPr>
                          <m:ctrlPr>
                            <a:rPr lang="en-US" sz="2800" b="0" i="1" smtClean="0">
                              <a:latin typeface="Cambria Math"/>
                              <a:ea typeface="Cambria Math"/>
                            </a:rPr>
                          </m:ctrlPr>
                        </m:fPr>
                        <m:num>
                          <m:sSup>
                            <m:sSupPr>
                              <m:ctrlPr>
                                <a:rPr lang="en-US" sz="2800" b="0" i="1" smtClean="0">
                                  <a:latin typeface="Cambria Math"/>
                                  <a:ea typeface="Cambria Math"/>
                                </a:rPr>
                              </m:ctrlPr>
                            </m:sSupPr>
                            <m:e>
                              <m:r>
                                <a:rPr lang="en-US" sz="2800" b="0" i="1" smtClean="0">
                                  <a:latin typeface="Cambria Math"/>
                                  <a:ea typeface="Cambria Math"/>
                                </a:rPr>
                                <m:t>𝑚</m:t>
                              </m:r>
                            </m:e>
                            <m:sup>
                              <m:r>
                                <a:rPr lang="en-US" sz="2800" b="0" i="1" smtClean="0">
                                  <a:latin typeface="Cambria Math"/>
                                  <a:ea typeface="Cambria Math"/>
                                </a:rPr>
                                <m:t>3</m:t>
                              </m:r>
                            </m:sup>
                          </m:sSup>
                        </m:num>
                        <m:den>
                          <m:r>
                            <a:rPr lang="en-US" sz="2800" b="0" i="1" smtClean="0">
                              <a:latin typeface="Cambria Math"/>
                              <a:ea typeface="Cambria Math"/>
                            </a:rPr>
                            <m:t>𝑘𝑔</m:t>
                          </m:r>
                          <m:r>
                            <a:rPr lang="en-US" sz="2800" b="0" i="1" smtClean="0">
                              <a:latin typeface="Cambria Math"/>
                              <a:ea typeface="Cambria Math"/>
                            </a:rPr>
                            <m:t> </m:t>
                          </m:r>
                          <m:sSup>
                            <m:sSupPr>
                              <m:ctrlPr>
                                <a:rPr lang="en-US" sz="2800" b="0" i="1" smtClean="0">
                                  <a:latin typeface="Cambria Math"/>
                                  <a:ea typeface="Cambria Math"/>
                                </a:rPr>
                              </m:ctrlPr>
                            </m:sSupPr>
                            <m:e>
                              <m:r>
                                <a:rPr lang="en-US" sz="2800" b="0" i="1" smtClean="0">
                                  <a:latin typeface="Cambria Math"/>
                                  <a:ea typeface="Cambria Math"/>
                                </a:rPr>
                                <m:t>𝑠</m:t>
                              </m:r>
                            </m:e>
                            <m:sup>
                              <m:r>
                                <a:rPr lang="en-US" sz="2800" b="0" i="1" smtClean="0">
                                  <a:latin typeface="Cambria Math"/>
                                  <a:ea typeface="Cambria Math"/>
                                </a:rPr>
                                <m:t>2</m:t>
                              </m:r>
                            </m:sup>
                          </m:sSup>
                        </m:den>
                      </m:f>
                    </m:oMath>
                  </m:oMathPara>
                </a14:m>
                <a:endParaRPr lang="he-IL" sz="2800" dirty="0">
                  <a:solidFill>
                    <a:schemeClr val="tx1"/>
                  </a:solidFill>
                </a:endParaRPr>
              </a:p>
            </p:txBody>
          </p:sp>
        </mc:Choice>
        <mc:Fallback>
          <p:sp>
            <p:nvSpPr>
              <p:cNvPr id="22" name="Rectangle 21"/>
              <p:cNvSpPr>
                <a:spLocks noRot="1" noChangeAspect="1" noMove="1" noResize="1" noEditPoints="1" noAdjustHandles="1" noChangeArrowheads="1" noChangeShapeType="1" noTextEdit="1"/>
              </p:cNvSpPr>
              <p:nvPr/>
            </p:nvSpPr>
            <p:spPr>
              <a:xfrm>
                <a:off x="3052852" y="3827948"/>
                <a:ext cx="3700307" cy="1032462"/>
              </a:xfrm>
              <a:prstGeom prst="rect">
                <a:avLst/>
              </a:prstGeom>
              <a:blipFill rotWithShape="1">
                <a:blip r:embed="rId3"/>
                <a:stretch>
                  <a:fillRect r="-4119"/>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4" name="Rectangle 23"/>
              <p:cNvSpPr/>
              <p:nvPr/>
            </p:nvSpPr>
            <p:spPr>
              <a:xfrm>
                <a:off x="3208991" y="2971800"/>
                <a:ext cx="3144707" cy="8276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a:rPr>
                        <m:t>𝑐</m:t>
                      </m:r>
                      <m:r>
                        <a:rPr lang="en-US" sz="2800" b="0" i="1" smtClean="0">
                          <a:solidFill>
                            <a:schemeClr val="tx1"/>
                          </a:solidFill>
                          <a:latin typeface="Cambria Math"/>
                        </a:rPr>
                        <m:t>=</m:t>
                      </m:r>
                      <m:r>
                        <a:rPr lang="en-US" sz="2800" b="0" i="1" smtClean="0">
                          <a:solidFill>
                            <a:schemeClr val="tx1"/>
                          </a:solidFill>
                          <a:latin typeface="Cambria Math"/>
                        </a:rPr>
                        <m:t>2</m:t>
                      </m:r>
                      <m:r>
                        <a:rPr lang="en-US" sz="2800" b="0" i="1" smtClean="0">
                          <a:solidFill>
                            <a:schemeClr val="tx1"/>
                          </a:solidFill>
                          <a:latin typeface="Cambria Math"/>
                        </a:rPr>
                        <m:t>.</m:t>
                      </m:r>
                      <m:r>
                        <a:rPr lang="en-US" sz="2800" b="0" i="1" smtClean="0">
                          <a:solidFill>
                            <a:schemeClr val="tx1"/>
                          </a:solidFill>
                          <a:latin typeface="Cambria Math"/>
                        </a:rPr>
                        <m:t>998</m:t>
                      </m:r>
                      <m:r>
                        <a:rPr lang="en-US" sz="2800" i="1">
                          <a:latin typeface="Cambria Math"/>
                          <a:ea typeface="Cambria Math"/>
                        </a:rPr>
                        <m:t>×</m:t>
                      </m:r>
                      <m:sSup>
                        <m:sSupPr>
                          <m:ctrlPr>
                            <a:rPr lang="en-US" sz="2800" b="0" i="1" smtClean="0">
                              <a:latin typeface="Cambria Math"/>
                              <a:ea typeface="Cambria Math"/>
                            </a:rPr>
                          </m:ctrlPr>
                        </m:sSupPr>
                        <m:e>
                          <m:r>
                            <a:rPr lang="en-US" sz="2800" b="0" i="1" smtClean="0">
                              <a:latin typeface="Cambria Math"/>
                              <a:ea typeface="Cambria Math"/>
                            </a:rPr>
                            <m:t>10</m:t>
                          </m:r>
                        </m:e>
                        <m:sup>
                          <m:r>
                            <a:rPr lang="en-US" sz="2800" b="0" i="1" smtClean="0">
                              <a:latin typeface="Cambria Math"/>
                              <a:ea typeface="Cambria Math"/>
                            </a:rPr>
                            <m:t>8</m:t>
                          </m:r>
                        </m:sup>
                      </m:sSup>
                      <m:f>
                        <m:fPr>
                          <m:ctrlPr>
                            <a:rPr lang="en-US" sz="2800" b="0" i="1" smtClean="0">
                              <a:latin typeface="Cambria Math"/>
                              <a:ea typeface="Cambria Math"/>
                            </a:rPr>
                          </m:ctrlPr>
                        </m:fPr>
                        <m:num>
                          <m:r>
                            <a:rPr lang="en-US" sz="2800" b="0" i="1" smtClean="0">
                              <a:latin typeface="Cambria Math"/>
                              <a:ea typeface="Cambria Math"/>
                            </a:rPr>
                            <m:t>𝑚</m:t>
                          </m:r>
                        </m:num>
                        <m:den>
                          <m:r>
                            <a:rPr lang="en-US" sz="2800" b="0" i="1" smtClean="0">
                              <a:latin typeface="Cambria Math"/>
                              <a:ea typeface="Cambria Math"/>
                            </a:rPr>
                            <m:t> </m:t>
                          </m:r>
                          <m:r>
                            <a:rPr lang="en-US" sz="2800" b="0" i="1" smtClean="0">
                              <a:latin typeface="Cambria Math"/>
                              <a:ea typeface="Cambria Math"/>
                            </a:rPr>
                            <m:t>𝑠</m:t>
                          </m:r>
                        </m:den>
                      </m:f>
                    </m:oMath>
                  </m:oMathPara>
                </a14:m>
                <a:endParaRPr lang="he-IL" sz="2800" dirty="0">
                  <a:solidFill>
                    <a:schemeClr val="tx1"/>
                  </a:solidFill>
                </a:endParaRPr>
              </a:p>
            </p:txBody>
          </p:sp>
        </mc:Choice>
        <mc:Fallback>
          <p:sp>
            <p:nvSpPr>
              <p:cNvPr id="24" name="Rectangle 23"/>
              <p:cNvSpPr>
                <a:spLocks noRot="1" noChangeAspect="1" noMove="1" noResize="1" noEditPoints="1" noAdjustHandles="1" noChangeArrowheads="1" noChangeShapeType="1" noTextEdit="1"/>
              </p:cNvSpPr>
              <p:nvPr/>
            </p:nvSpPr>
            <p:spPr>
              <a:xfrm>
                <a:off x="3208991" y="2971800"/>
                <a:ext cx="3144707" cy="827662"/>
              </a:xfrm>
              <a:prstGeom prst="rect">
                <a:avLst/>
              </a:prstGeom>
              <a:blipFill rotWithShape="1">
                <a:blip r:embed="rId4"/>
                <a:stretch>
                  <a:fillRect r="-5039"/>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2895600" y="5022345"/>
                <a:ext cx="4193071" cy="9569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a:rPr>
                        <m:t>ℏ=</m:t>
                      </m:r>
                      <m:r>
                        <a:rPr lang="en-US" sz="2800" b="0" i="1" smtClean="0">
                          <a:solidFill>
                            <a:schemeClr val="tx1"/>
                          </a:solidFill>
                          <a:latin typeface="Cambria Math"/>
                        </a:rPr>
                        <m:t>1</m:t>
                      </m:r>
                      <m:r>
                        <a:rPr lang="en-US" sz="2800" b="0" i="1" smtClean="0">
                          <a:solidFill>
                            <a:schemeClr val="tx1"/>
                          </a:solidFill>
                          <a:latin typeface="Cambria Math"/>
                        </a:rPr>
                        <m:t>.</m:t>
                      </m:r>
                      <m:r>
                        <a:rPr lang="en-US" sz="2800" b="0" i="1" smtClean="0">
                          <a:solidFill>
                            <a:schemeClr val="tx1"/>
                          </a:solidFill>
                          <a:latin typeface="Cambria Math"/>
                        </a:rPr>
                        <m:t>055</m:t>
                      </m:r>
                      <m:r>
                        <a:rPr lang="en-US" sz="2800" i="1">
                          <a:latin typeface="Cambria Math"/>
                          <a:ea typeface="Cambria Math"/>
                        </a:rPr>
                        <m:t>×</m:t>
                      </m:r>
                      <m:sSup>
                        <m:sSupPr>
                          <m:ctrlPr>
                            <a:rPr lang="en-US" sz="2800" b="0" i="1" smtClean="0">
                              <a:latin typeface="Cambria Math"/>
                              <a:ea typeface="Cambria Math"/>
                            </a:rPr>
                          </m:ctrlPr>
                        </m:sSupPr>
                        <m:e>
                          <m:r>
                            <a:rPr lang="en-US" sz="2800" b="0" i="1" smtClean="0">
                              <a:latin typeface="Cambria Math"/>
                              <a:ea typeface="Cambria Math"/>
                            </a:rPr>
                            <m:t>10</m:t>
                          </m:r>
                        </m:e>
                        <m:sup>
                          <m:r>
                            <a:rPr lang="en-US" sz="2800" b="0" i="1" smtClean="0">
                              <a:latin typeface="Cambria Math"/>
                              <a:ea typeface="Cambria Math"/>
                            </a:rPr>
                            <m:t>−</m:t>
                          </m:r>
                          <m:r>
                            <a:rPr lang="en-US" sz="2800" b="0" i="1" smtClean="0">
                              <a:latin typeface="Cambria Math"/>
                              <a:ea typeface="Cambria Math"/>
                            </a:rPr>
                            <m:t>34</m:t>
                          </m:r>
                        </m:sup>
                      </m:sSup>
                      <m:f>
                        <m:fPr>
                          <m:ctrlPr>
                            <a:rPr lang="en-US" sz="2800" b="0" i="1" smtClean="0">
                              <a:latin typeface="Cambria Math"/>
                              <a:ea typeface="Cambria Math"/>
                            </a:rPr>
                          </m:ctrlPr>
                        </m:fPr>
                        <m:num>
                          <m:sSup>
                            <m:sSupPr>
                              <m:ctrlPr>
                                <a:rPr lang="en-US" sz="2800" b="0" i="1" smtClean="0">
                                  <a:latin typeface="Cambria Math"/>
                                  <a:ea typeface="Cambria Math"/>
                                </a:rPr>
                              </m:ctrlPr>
                            </m:sSupPr>
                            <m:e>
                              <m:r>
                                <a:rPr lang="en-US" sz="2800" b="0" i="1" smtClean="0">
                                  <a:latin typeface="Cambria Math"/>
                                  <a:ea typeface="Cambria Math"/>
                                </a:rPr>
                                <m:t>𝑘𝑔</m:t>
                              </m:r>
                              <m:r>
                                <a:rPr lang="en-US" sz="2800" b="0" i="1" smtClean="0">
                                  <a:latin typeface="Cambria Math"/>
                                  <a:ea typeface="Cambria Math"/>
                                </a:rPr>
                                <m:t> </m:t>
                              </m:r>
                              <m:r>
                                <a:rPr lang="en-US" sz="2800" b="0" i="1" smtClean="0">
                                  <a:latin typeface="Cambria Math"/>
                                  <a:ea typeface="Cambria Math"/>
                                </a:rPr>
                                <m:t>𝑚</m:t>
                              </m:r>
                            </m:e>
                            <m:sup>
                              <m:r>
                                <a:rPr lang="en-US" sz="2800" b="0" i="1" smtClean="0">
                                  <a:latin typeface="Cambria Math"/>
                                  <a:ea typeface="Cambria Math"/>
                                </a:rPr>
                                <m:t>2</m:t>
                              </m:r>
                            </m:sup>
                          </m:sSup>
                        </m:num>
                        <m:den>
                          <m:r>
                            <a:rPr lang="en-US" sz="2800" b="0" i="1" smtClean="0">
                              <a:latin typeface="Cambria Math"/>
                              <a:ea typeface="Cambria Math"/>
                            </a:rPr>
                            <m:t>𝑠</m:t>
                          </m:r>
                        </m:den>
                      </m:f>
                    </m:oMath>
                  </m:oMathPara>
                </a14:m>
                <a:endParaRPr lang="he-IL" sz="2800" dirty="0">
                  <a:solidFill>
                    <a:schemeClr val="tx1"/>
                  </a:solidFill>
                </a:endParaRPr>
              </a:p>
            </p:txBody>
          </p:sp>
        </mc:Choice>
        <mc:Fallback>
          <p:sp>
            <p:nvSpPr>
              <p:cNvPr id="25" name="Rectangle 24"/>
              <p:cNvSpPr>
                <a:spLocks noRot="1" noChangeAspect="1" noMove="1" noResize="1" noEditPoints="1" noAdjustHandles="1" noChangeArrowheads="1" noChangeShapeType="1" noTextEdit="1"/>
              </p:cNvSpPr>
              <p:nvPr/>
            </p:nvSpPr>
            <p:spPr>
              <a:xfrm>
                <a:off x="2895600" y="5022345"/>
                <a:ext cx="4193071" cy="956929"/>
              </a:xfrm>
              <a:prstGeom prst="rect">
                <a:avLst/>
              </a:prstGeom>
              <a:blipFill rotWithShape="1">
                <a:blip r:embed="rId5"/>
                <a:stretch>
                  <a:fillRect r="-3488"/>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200205741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סקלת פלנק</a:t>
            </a:r>
            <a:endParaRPr lang="he-IL" u="sng" dirty="0">
              <a:cs typeface="+mn-cs"/>
            </a:endParaRPr>
          </a:p>
        </p:txBody>
      </p:sp>
      <p:sp>
        <p:nvSpPr>
          <p:cNvPr id="18" name="Rectangle 17"/>
          <p:cNvSpPr/>
          <p:nvPr/>
        </p:nvSpPr>
        <p:spPr>
          <a:xfrm>
            <a:off x="3253596" y="1524000"/>
            <a:ext cx="3116559" cy="523220"/>
          </a:xfrm>
          <a:prstGeom prst="rect">
            <a:avLst/>
          </a:prstGeom>
        </p:spPr>
        <p:txBody>
          <a:bodyPr wrap="none">
            <a:spAutoFit/>
          </a:bodyPr>
          <a:lstStyle/>
          <a:p>
            <a:r>
              <a:rPr lang="en-US" sz="2800" dirty="0" smtClean="0">
                <a:solidFill>
                  <a:schemeClr val="tx1"/>
                </a:solidFill>
              </a:rPr>
              <a:t>[L]          [M]          [T]</a:t>
            </a:r>
            <a:endParaRPr lang="he-IL" sz="2800" dirty="0">
              <a:solidFill>
                <a:schemeClr val="tx1"/>
              </a:solidFill>
            </a:endParaRPr>
          </a:p>
        </p:txBody>
      </p:sp>
      <mc:AlternateContent xmlns:mc="http://schemas.openxmlformats.org/markup-compatibility/2006">
        <mc:Choice xmlns:a14="http://schemas.microsoft.com/office/drawing/2010/main" Requires="a14">
          <p:sp>
            <p:nvSpPr>
              <p:cNvPr id="20" name="Rectangle 19"/>
              <p:cNvSpPr/>
              <p:nvPr/>
            </p:nvSpPr>
            <p:spPr>
              <a:xfrm>
                <a:off x="3048000" y="2262966"/>
                <a:ext cx="3583930" cy="556434"/>
              </a:xfrm>
              <a:prstGeom prst="rect">
                <a:avLst/>
              </a:prstGeom>
            </p:spPr>
            <p:txBody>
              <a:bodyPr wrap="none">
                <a:spAutoFit/>
              </a:bodyPr>
              <a:lstStyle/>
              <a:p>
                <a:r>
                  <a:rPr lang="en-US" sz="2800" dirty="0" smtClean="0">
                    <a:solidFill>
                      <a:schemeClr val="tx1"/>
                    </a:solidFill>
                  </a:rPr>
                  <a:t>[</a:t>
                </a:r>
                <a14:m>
                  <m:oMath xmlns:m="http://schemas.openxmlformats.org/officeDocument/2006/math">
                    <m:sSub>
                      <m:sSubPr>
                        <m:ctrlPr>
                          <a:rPr lang="en-US" sz="2800" b="0" i="1" smtClean="0">
                            <a:solidFill>
                              <a:schemeClr val="tx1"/>
                            </a:solidFill>
                            <a:latin typeface="Cambria Math"/>
                          </a:rPr>
                        </m:ctrlPr>
                      </m:sSubPr>
                      <m:e>
                        <m:r>
                          <a:rPr lang="en-US" sz="2800" b="0" i="1" smtClean="0">
                            <a:solidFill>
                              <a:schemeClr val="tx1"/>
                            </a:solidFill>
                            <a:latin typeface="Cambria Math"/>
                          </a:rPr>
                          <m:t>𝑙</m:t>
                        </m:r>
                      </m:e>
                      <m:sub>
                        <m:r>
                          <a:rPr lang="en-US" sz="2800" b="0" i="1" smtClean="0">
                            <a:solidFill>
                              <a:schemeClr val="tx1"/>
                            </a:solidFill>
                            <a:latin typeface="Cambria Math"/>
                          </a:rPr>
                          <m:t>𝑝</m:t>
                        </m:r>
                      </m:sub>
                    </m:sSub>
                  </m:oMath>
                </a14:m>
                <a:r>
                  <a:rPr lang="en-US" sz="2800" dirty="0" smtClean="0">
                    <a:solidFill>
                      <a:schemeClr val="tx1"/>
                    </a:solidFill>
                  </a:rPr>
                  <a:t>]          [</a:t>
                </a:r>
                <a14:m>
                  <m:oMath xmlns:m="http://schemas.openxmlformats.org/officeDocument/2006/math">
                    <m:sSub>
                      <m:sSubPr>
                        <m:ctrlPr>
                          <a:rPr lang="en-US" sz="2800" i="1">
                            <a:latin typeface="Cambria Math"/>
                          </a:rPr>
                        </m:ctrlPr>
                      </m:sSubPr>
                      <m:e>
                        <m:r>
                          <a:rPr lang="en-US" sz="2800" b="0" i="1" smtClean="0">
                            <a:latin typeface="Cambria Math"/>
                          </a:rPr>
                          <m:t>𝑚</m:t>
                        </m:r>
                      </m:e>
                      <m:sub>
                        <m:r>
                          <a:rPr lang="en-US" sz="2800" i="1">
                            <a:latin typeface="Cambria Math"/>
                          </a:rPr>
                          <m:t>𝑝</m:t>
                        </m:r>
                      </m:sub>
                    </m:sSub>
                  </m:oMath>
                </a14:m>
                <a:r>
                  <a:rPr lang="en-US" sz="2800" dirty="0" smtClean="0">
                    <a:solidFill>
                      <a:schemeClr val="tx1"/>
                    </a:solidFill>
                  </a:rPr>
                  <a:t>]          [</a:t>
                </a:r>
                <a14:m>
                  <m:oMath xmlns:m="http://schemas.openxmlformats.org/officeDocument/2006/math">
                    <m:sSub>
                      <m:sSubPr>
                        <m:ctrlPr>
                          <a:rPr lang="en-US" sz="2800" i="1">
                            <a:latin typeface="Cambria Math"/>
                          </a:rPr>
                        </m:ctrlPr>
                      </m:sSubPr>
                      <m:e>
                        <m:r>
                          <a:rPr lang="en-US" sz="2800" b="0" i="1" smtClean="0">
                            <a:latin typeface="Cambria Math"/>
                          </a:rPr>
                          <m:t>𝑡</m:t>
                        </m:r>
                      </m:e>
                      <m:sub>
                        <m:r>
                          <a:rPr lang="en-US" sz="2800" i="1">
                            <a:latin typeface="Cambria Math"/>
                          </a:rPr>
                          <m:t>𝑝</m:t>
                        </m:r>
                      </m:sub>
                    </m:sSub>
                  </m:oMath>
                </a14:m>
                <a:r>
                  <a:rPr lang="en-US" sz="2800" dirty="0" smtClean="0">
                    <a:solidFill>
                      <a:schemeClr val="tx1"/>
                    </a:solidFill>
                  </a:rPr>
                  <a:t>]</a:t>
                </a:r>
                <a:endParaRPr lang="he-IL" sz="2800" dirty="0">
                  <a:solidFill>
                    <a:schemeClr val="tx1"/>
                  </a:solidFill>
                </a:endParaRPr>
              </a:p>
            </p:txBody>
          </p:sp>
        </mc:Choice>
        <mc:Fallback>
          <p:sp>
            <p:nvSpPr>
              <p:cNvPr id="20" name="Rectangle 19"/>
              <p:cNvSpPr>
                <a:spLocks noRot="1" noChangeAspect="1" noMove="1" noResize="1" noEditPoints="1" noAdjustHandles="1" noChangeArrowheads="1" noChangeShapeType="1" noTextEdit="1"/>
              </p:cNvSpPr>
              <p:nvPr/>
            </p:nvSpPr>
            <p:spPr>
              <a:xfrm>
                <a:off x="3048000" y="2262966"/>
                <a:ext cx="3583930" cy="556434"/>
              </a:xfrm>
              <a:prstGeom prst="rect">
                <a:avLst/>
              </a:prstGeom>
              <a:blipFill rotWithShape="1">
                <a:blip r:embed="rId3"/>
                <a:stretch>
                  <a:fillRect l="-5102" t="-11957" r="-3571" b="-25000"/>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3886200" y="3925693"/>
                <a:ext cx="2143214" cy="11035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a:rPr>
                        <m:t>𝐺</m:t>
                      </m:r>
                      <m:r>
                        <a:rPr lang="en-US" sz="2800" b="0" i="1" smtClean="0">
                          <a:solidFill>
                            <a:schemeClr val="tx1"/>
                          </a:solidFill>
                          <a:latin typeface="Cambria Math"/>
                        </a:rPr>
                        <m:t>=</m:t>
                      </m:r>
                      <m:r>
                        <a:rPr lang="en-US" sz="2800" b="0" i="1" smtClean="0">
                          <a:solidFill>
                            <a:schemeClr val="tx1"/>
                          </a:solidFill>
                          <a:latin typeface="Cambria Math"/>
                        </a:rPr>
                        <m:t>1</m:t>
                      </m:r>
                      <m:f>
                        <m:fPr>
                          <m:ctrlPr>
                            <a:rPr lang="en-US" sz="2800" b="0" i="1" smtClean="0">
                              <a:latin typeface="Cambria Math"/>
                              <a:ea typeface="Cambria Math"/>
                            </a:rPr>
                          </m:ctrlPr>
                        </m:fPr>
                        <m:num>
                          <m:sSubSup>
                            <m:sSubSupPr>
                              <m:ctrlPr>
                                <a:rPr lang="en-US" sz="2800" b="0" i="1" smtClean="0">
                                  <a:latin typeface="Cambria Math"/>
                                  <a:ea typeface="Cambria Math"/>
                                </a:rPr>
                              </m:ctrlPr>
                            </m:sSubSupPr>
                            <m:e>
                              <m:r>
                                <a:rPr lang="en-US" sz="2800" b="0" i="1" smtClean="0">
                                  <a:latin typeface="Cambria Math"/>
                                  <a:ea typeface="Cambria Math"/>
                                </a:rPr>
                                <m:t>𝑙</m:t>
                              </m:r>
                            </m:e>
                            <m:sub>
                              <m:r>
                                <a:rPr lang="en-US" sz="2800" b="0" i="1" smtClean="0">
                                  <a:latin typeface="Cambria Math"/>
                                  <a:ea typeface="Cambria Math"/>
                                </a:rPr>
                                <m:t>𝑝</m:t>
                              </m:r>
                            </m:sub>
                            <m:sup>
                              <m:r>
                                <a:rPr lang="en-US" sz="2800" b="0" i="1" smtClean="0">
                                  <a:latin typeface="Cambria Math"/>
                                  <a:ea typeface="Cambria Math"/>
                                </a:rPr>
                                <m:t>3</m:t>
                              </m:r>
                            </m:sup>
                          </m:sSubSup>
                        </m:num>
                        <m:den>
                          <m:sSub>
                            <m:sSubPr>
                              <m:ctrlPr>
                                <a:rPr lang="en-US" sz="2800" b="0" i="1" smtClean="0">
                                  <a:latin typeface="Cambria Math"/>
                                  <a:ea typeface="Cambria Math"/>
                                </a:rPr>
                              </m:ctrlPr>
                            </m:sSubPr>
                            <m:e>
                              <m:r>
                                <a:rPr lang="en-US" sz="2800" b="0" i="1" smtClean="0">
                                  <a:latin typeface="Cambria Math"/>
                                  <a:ea typeface="Cambria Math"/>
                                </a:rPr>
                                <m:t>𝑚</m:t>
                              </m:r>
                            </m:e>
                            <m:sub>
                              <m:r>
                                <a:rPr lang="en-US" sz="2800" b="0" i="1" smtClean="0">
                                  <a:latin typeface="Cambria Math"/>
                                  <a:ea typeface="Cambria Math"/>
                                </a:rPr>
                                <m:t>𝑝</m:t>
                              </m:r>
                            </m:sub>
                          </m:sSub>
                          <m:r>
                            <a:rPr lang="en-US" sz="2800" b="0" i="1" smtClean="0">
                              <a:latin typeface="Cambria Math"/>
                              <a:ea typeface="Cambria Math"/>
                            </a:rPr>
                            <m:t> </m:t>
                          </m:r>
                          <m:sSubSup>
                            <m:sSubSupPr>
                              <m:ctrlPr>
                                <a:rPr lang="en-US" sz="2800" b="0" i="1" smtClean="0">
                                  <a:latin typeface="Cambria Math"/>
                                  <a:ea typeface="Cambria Math"/>
                                </a:rPr>
                              </m:ctrlPr>
                            </m:sSubSupPr>
                            <m:e>
                              <m:r>
                                <a:rPr lang="en-US" sz="2800" b="0" i="1" smtClean="0">
                                  <a:latin typeface="Cambria Math"/>
                                  <a:ea typeface="Cambria Math"/>
                                </a:rPr>
                                <m:t>𝑡</m:t>
                              </m:r>
                            </m:e>
                            <m:sub>
                              <m:r>
                                <a:rPr lang="en-US" sz="2800" b="0" i="1" smtClean="0">
                                  <a:latin typeface="Cambria Math"/>
                                  <a:ea typeface="Cambria Math"/>
                                </a:rPr>
                                <m:t>𝑝</m:t>
                              </m:r>
                            </m:sub>
                            <m:sup>
                              <m:r>
                                <a:rPr lang="en-US" sz="2800" b="0" i="1" smtClean="0">
                                  <a:latin typeface="Cambria Math"/>
                                  <a:ea typeface="Cambria Math"/>
                                </a:rPr>
                                <m:t>2</m:t>
                              </m:r>
                            </m:sup>
                          </m:sSubSup>
                        </m:den>
                      </m:f>
                    </m:oMath>
                  </m:oMathPara>
                </a14:m>
                <a:endParaRPr lang="he-IL" sz="2800" dirty="0">
                  <a:solidFill>
                    <a:schemeClr val="tx1"/>
                  </a:solidFill>
                </a:endParaRPr>
              </a:p>
            </p:txBody>
          </p:sp>
        </mc:Choice>
        <mc:Fallback>
          <p:sp>
            <p:nvSpPr>
              <p:cNvPr id="22" name="Rectangle 21"/>
              <p:cNvSpPr>
                <a:spLocks noRot="1" noChangeAspect="1" noMove="1" noResize="1" noEditPoints="1" noAdjustHandles="1" noChangeArrowheads="1" noChangeShapeType="1" noTextEdit="1"/>
              </p:cNvSpPr>
              <p:nvPr/>
            </p:nvSpPr>
            <p:spPr>
              <a:xfrm>
                <a:off x="3886200" y="3925693"/>
                <a:ext cx="2143214" cy="1103507"/>
              </a:xfrm>
              <a:prstGeom prst="rect">
                <a:avLst/>
              </a:prstGeom>
              <a:blipFill rotWithShape="1">
                <a:blip r:embed="rId4"/>
                <a:stretch>
                  <a:fillRect r="-7692"/>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4" name="Rectangle 23"/>
              <p:cNvSpPr/>
              <p:nvPr/>
            </p:nvSpPr>
            <p:spPr>
              <a:xfrm>
                <a:off x="4047985" y="2971800"/>
                <a:ext cx="1583959" cy="10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0" i="1" smtClean="0">
                          <a:solidFill>
                            <a:schemeClr val="tx1"/>
                          </a:solidFill>
                          <a:latin typeface="Cambria Math"/>
                        </a:rPr>
                        <m:t>𝑐</m:t>
                      </m:r>
                      <m:r>
                        <a:rPr lang="en-US" sz="2800" b="0" i="1" smtClean="0">
                          <a:solidFill>
                            <a:schemeClr val="tx1"/>
                          </a:solidFill>
                          <a:latin typeface="Cambria Math"/>
                        </a:rPr>
                        <m:t>=</m:t>
                      </m:r>
                      <m:r>
                        <a:rPr lang="en-US" sz="2800" b="0" i="1" smtClean="0">
                          <a:solidFill>
                            <a:schemeClr val="tx1"/>
                          </a:solidFill>
                          <a:latin typeface="Cambria Math"/>
                        </a:rPr>
                        <m:t>1</m:t>
                      </m:r>
                      <m:f>
                        <m:fPr>
                          <m:ctrlPr>
                            <a:rPr lang="en-US" sz="2800" b="0" i="1" smtClean="0">
                              <a:latin typeface="Cambria Math"/>
                              <a:ea typeface="Cambria Math"/>
                            </a:rPr>
                          </m:ctrlPr>
                        </m:fPr>
                        <m:num>
                          <m:sSub>
                            <m:sSubPr>
                              <m:ctrlPr>
                                <a:rPr lang="en-US" sz="2800" b="0" i="1" smtClean="0">
                                  <a:latin typeface="Cambria Math"/>
                                  <a:ea typeface="Cambria Math"/>
                                </a:rPr>
                              </m:ctrlPr>
                            </m:sSubPr>
                            <m:e>
                              <m:r>
                                <a:rPr lang="en-US" sz="2800" b="0" i="1" smtClean="0">
                                  <a:latin typeface="Cambria Math"/>
                                  <a:ea typeface="Cambria Math"/>
                                </a:rPr>
                                <m:t>𝑙</m:t>
                              </m:r>
                            </m:e>
                            <m:sub>
                              <m:r>
                                <a:rPr lang="en-US" sz="2800" b="0" i="1" smtClean="0">
                                  <a:latin typeface="Cambria Math"/>
                                  <a:ea typeface="Cambria Math"/>
                                </a:rPr>
                                <m:t>𝑝</m:t>
                              </m:r>
                            </m:sub>
                          </m:sSub>
                        </m:num>
                        <m:den>
                          <m:r>
                            <a:rPr lang="en-US" sz="2800" b="0" i="1" smtClean="0">
                              <a:latin typeface="Cambria Math"/>
                              <a:ea typeface="Cambria Math"/>
                            </a:rPr>
                            <m:t> </m:t>
                          </m:r>
                          <m:sSub>
                            <m:sSubPr>
                              <m:ctrlPr>
                                <a:rPr lang="en-US" sz="2800" b="0" i="1" smtClean="0">
                                  <a:latin typeface="Cambria Math"/>
                                  <a:ea typeface="Cambria Math"/>
                                </a:rPr>
                              </m:ctrlPr>
                            </m:sSubPr>
                            <m:e>
                              <m:r>
                                <a:rPr lang="en-US" sz="2800" b="0" i="1" smtClean="0">
                                  <a:latin typeface="Cambria Math"/>
                                  <a:ea typeface="Cambria Math"/>
                                </a:rPr>
                                <m:t>𝑡</m:t>
                              </m:r>
                            </m:e>
                            <m:sub>
                              <m:r>
                                <a:rPr lang="en-US" sz="2800" b="0" i="1" smtClean="0">
                                  <a:latin typeface="Cambria Math"/>
                                  <a:ea typeface="Cambria Math"/>
                                </a:rPr>
                                <m:t>𝑝</m:t>
                              </m:r>
                            </m:sub>
                          </m:sSub>
                        </m:den>
                      </m:f>
                    </m:oMath>
                  </m:oMathPara>
                </a14:m>
                <a:endParaRPr lang="he-IL" sz="2800" dirty="0">
                  <a:solidFill>
                    <a:schemeClr val="tx1"/>
                  </a:solidFill>
                </a:endParaRPr>
              </a:p>
            </p:txBody>
          </p:sp>
        </mc:Choice>
        <mc:Fallback>
          <p:sp>
            <p:nvSpPr>
              <p:cNvPr id="24" name="Rectangle 23"/>
              <p:cNvSpPr>
                <a:spLocks noRot="1" noChangeAspect="1" noMove="1" noResize="1" noEditPoints="1" noAdjustHandles="1" noChangeArrowheads="1" noChangeShapeType="1" noTextEdit="1"/>
              </p:cNvSpPr>
              <p:nvPr/>
            </p:nvSpPr>
            <p:spPr>
              <a:xfrm>
                <a:off x="4047985" y="2971800"/>
                <a:ext cx="1583959" cy="1041504"/>
              </a:xfrm>
              <a:prstGeom prst="rect">
                <a:avLst/>
              </a:prstGeom>
              <a:blipFill rotWithShape="1">
                <a:blip r:embed="rId5"/>
                <a:stretch>
                  <a:fillRect r="-10385"/>
                </a:stretch>
              </a:blipFill>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3938205" y="5084145"/>
                <a:ext cx="2081595" cy="108805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smtClean="0">
                          <a:latin typeface="Cambria Math"/>
                        </a:rPr>
                        <m:t>ℏ</m:t>
                      </m:r>
                      <m:r>
                        <a:rPr lang="en-US" sz="2800" b="0" i="1" smtClean="0">
                          <a:latin typeface="Cambria Math"/>
                        </a:rPr>
                        <m:t>=</m:t>
                      </m:r>
                      <m:r>
                        <a:rPr lang="en-US" sz="2800" b="0" i="1" smtClean="0">
                          <a:solidFill>
                            <a:schemeClr val="tx1"/>
                          </a:solidFill>
                          <a:latin typeface="Cambria Math"/>
                        </a:rPr>
                        <m:t>1</m:t>
                      </m:r>
                      <m:f>
                        <m:fPr>
                          <m:ctrlPr>
                            <a:rPr lang="en-US" sz="2800" b="0" i="1" smtClean="0">
                              <a:latin typeface="Cambria Math"/>
                              <a:ea typeface="Cambria Math"/>
                            </a:rPr>
                          </m:ctrlPr>
                        </m:fPr>
                        <m:num>
                          <m:sSub>
                            <m:sSubPr>
                              <m:ctrlPr>
                                <a:rPr lang="en-US" sz="2800" b="0" i="1" smtClean="0">
                                  <a:latin typeface="Cambria Math"/>
                                  <a:ea typeface="Cambria Math"/>
                                </a:rPr>
                              </m:ctrlPr>
                            </m:sSubPr>
                            <m:e>
                              <m:r>
                                <a:rPr lang="en-US" sz="2800" b="0" i="1" smtClean="0">
                                  <a:latin typeface="Cambria Math"/>
                                  <a:ea typeface="Cambria Math"/>
                                </a:rPr>
                                <m:t>𝑚</m:t>
                              </m:r>
                            </m:e>
                            <m:sub>
                              <m:r>
                                <a:rPr lang="en-US" sz="2800" b="0" i="1" smtClean="0">
                                  <a:latin typeface="Cambria Math"/>
                                  <a:ea typeface="Cambria Math"/>
                                </a:rPr>
                                <m:t>𝑝</m:t>
                              </m:r>
                            </m:sub>
                          </m:sSub>
                          <m:r>
                            <a:rPr lang="en-US" sz="2800" b="0" i="1" smtClean="0">
                              <a:latin typeface="Cambria Math"/>
                              <a:ea typeface="Cambria Math"/>
                            </a:rPr>
                            <m:t> </m:t>
                          </m:r>
                          <m:sSubSup>
                            <m:sSubSupPr>
                              <m:ctrlPr>
                                <a:rPr lang="en-US" sz="2800" b="0" i="1" smtClean="0">
                                  <a:latin typeface="Cambria Math"/>
                                  <a:ea typeface="Cambria Math"/>
                                </a:rPr>
                              </m:ctrlPr>
                            </m:sSubSupPr>
                            <m:e>
                              <m:r>
                                <a:rPr lang="en-US" sz="2800" b="0" i="1" smtClean="0">
                                  <a:latin typeface="Cambria Math"/>
                                  <a:ea typeface="Cambria Math"/>
                                </a:rPr>
                                <m:t>𝑙</m:t>
                              </m:r>
                            </m:e>
                            <m:sub>
                              <m:r>
                                <a:rPr lang="en-US" sz="2800" b="0" i="1" smtClean="0">
                                  <a:latin typeface="Cambria Math"/>
                                  <a:ea typeface="Cambria Math"/>
                                </a:rPr>
                                <m:t>𝑝</m:t>
                              </m:r>
                            </m:sub>
                            <m:sup>
                              <m:r>
                                <a:rPr lang="en-US" sz="2800" b="0" i="1" smtClean="0">
                                  <a:latin typeface="Cambria Math"/>
                                  <a:ea typeface="Cambria Math"/>
                                </a:rPr>
                                <m:t>2</m:t>
                              </m:r>
                            </m:sup>
                          </m:sSubSup>
                        </m:num>
                        <m:den>
                          <m:sSub>
                            <m:sSubPr>
                              <m:ctrlPr>
                                <a:rPr lang="en-US" sz="2800" b="0" i="1" smtClean="0">
                                  <a:latin typeface="Cambria Math"/>
                                  <a:ea typeface="Cambria Math"/>
                                </a:rPr>
                              </m:ctrlPr>
                            </m:sSubPr>
                            <m:e>
                              <m:r>
                                <a:rPr lang="en-US" sz="2800" b="0" i="1" smtClean="0">
                                  <a:latin typeface="Cambria Math"/>
                                  <a:ea typeface="Cambria Math"/>
                                </a:rPr>
                                <m:t>𝑡</m:t>
                              </m:r>
                            </m:e>
                            <m:sub>
                              <m:r>
                                <a:rPr lang="en-US" sz="2800" b="0" i="1" smtClean="0">
                                  <a:latin typeface="Cambria Math"/>
                                  <a:ea typeface="Cambria Math"/>
                                </a:rPr>
                                <m:t>𝑝</m:t>
                              </m:r>
                            </m:sub>
                          </m:sSub>
                        </m:den>
                      </m:f>
                    </m:oMath>
                  </m:oMathPara>
                </a14:m>
                <a:endParaRPr lang="he-IL" sz="2800" dirty="0">
                  <a:solidFill>
                    <a:schemeClr val="tx1"/>
                  </a:solidFill>
                </a:endParaRPr>
              </a:p>
            </p:txBody>
          </p:sp>
        </mc:Choice>
        <mc:Fallback>
          <p:sp>
            <p:nvSpPr>
              <p:cNvPr id="25" name="Rectangle 24"/>
              <p:cNvSpPr>
                <a:spLocks noRot="1" noChangeAspect="1" noMove="1" noResize="1" noEditPoints="1" noAdjustHandles="1" noChangeArrowheads="1" noChangeShapeType="1" noTextEdit="1"/>
              </p:cNvSpPr>
              <p:nvPr/>
            </p:nvSpPr>
            <p:spPr>
              <a:xfrm>
                <a:off x="3938205" y="5084145"/>
                <a:ext cx="2081595" cy="1088055"/>
              </a:xfrm>
              <a:prstGeom prst="rect">
                <a:avLst/>
              </a:prstGeom>
              <a:blipFill rotWithShape="1">
                <a:blip r:embed="rId6"/>
                <a:stretch>
                  <a:fillRect r="-7895"/>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378797056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fontScale="90000"/>
          </a:bodyPr>
          <a:lstStyle/>
          <a:p>
            <a:r>
              <a:rPr lang="he-IL" u="sng" dirty="0" smtClean="0">
                <a:cs typeface="+mn-cs"/>
              </a:rPr>
              <a:t>מדידה באמצעות גלים א"מ</a:t>
            </a:r>
            <a:endParaRPr lang="he-IL" u="sng" dirty="0">
              <a:cs typeface="+mn-cs"/>
            </a:endParaRPr>
          </a:p>
        </p:txBody>
      </p:sp>
      <p:sp>
        <p:nvSpPr>
          <p:cNvPr id="3" name="Subtitle 2"/>
          <p:cNvSpPr>
            <a:spLocks noGrp="1"/>
          </p:cNvSpPr>
          <p:nvPr>
            <p:ph type="subTitle" idx="1"/>
          </p:nvPr>
        </p:nvSpPr>
        <p:spPr>
          <a:xfrm>
            <a:off x="1981200" y="1260024"/>
            <a:ext cx="6629400" cy="609600"/>
          </a:xfrm>
        </p:spPr>
        <p:txBody>
          <a:bodyPr>
            <a:noAutofit/>
          </a:bodyPr>
          <a:lstStyle/>
          <a:p>
            <a:pPr algn="r"/>
            <a:r>
              <a:rPr lang="he-IL" sz="2800" dirty="0" smtClean="0">
                <a:solidFill>
                  <a:schemeClr val="tx1"/>
                </a:solidFill>
              </a:rPr>
              <a:t>אנו רואים באמצעות גלים אלקטרומגנטים</a:t>
            </a:r>
            <a:endParaRPr lang="he-IL" sz="2800" dirty="0">
              <a:solidFill>
                <a:schemeClr val="tx1"/>
              </a:solidFill>
            </a:endParaRPr>
          </a:p>
        </p:txBody>
      </p:sp>
      <p:sp>
        <p:nvSpPr>
          <p:cNvPr id="10" name="Freeform 9"/>
          <p:cNvSpPr/>
          <p:nvPr/>
        </p:nvSpPr>
        <p:spPr>
          <a:xfrm>
            <a:off x="5181600" y="1869624"/>
            <a:ext cx="2286000" cy="800284"/>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12" name="Straight Arrow Connector 11"/>
          <p:cNvCxnSpPr/>
          <p:nvPr/>
        </p:nvCxnSpPr>
        <p:spPr>
          <a:xfrm>
            <a:off x="6086668" y="2784024"/>
            <a:ext cx="9144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715000" y="2831068"/>
                <a:ext cx="1371600" cy="369332"/>
              </a:xfrm>
              <a:prstGeom prst="rect">
                <a:avLst/>
              </a:prstGeom>
              <a:noFill/>
            </p:spPr>
            <p:txBody>
              <a:bodyPr wrap="square" rtlCol="1">
                <a:spAutoFit/>
              </a:bodyPr>
              <a:lstStyle/>
              <a:p>
                <a14:m>
                  <m:oMath xmlns:m="http://schemas.openxmlformats.org/officeDocument/2006/math">
                    <m:r>
                      <a:rPr lang="el-GR" i="1" dirty="0" smtClean="0">
                        <a:latin typeface="Cambria Math"/>
                      </a:rPr>
                      <m:t>𝜆</m:t>
                    </m:r>
                  </m:oMath>
                </a14:m>
                <a:r>
                  <a:rPr lang="he-IL" dirty="0" smtClean="0"/>
                  <a:t> – אורך גל</a:t>
                </a:r>
                <a:endParaRPr lang="he-IL" dirty="0"/>
              </a:p>
            </p:txBody>
          </p:sp>
        </mc:Choice>
        <mc:Fallback xmlns="">
          <p:sp>
            <p:nvSpPr>
              <p:cNvPr id="16" name="TextBox 15"/>
              <p:cNvSpPr txBox="1">
                <a:spLocks noRot="1" noChangeAspect="1" noMove="1" noResize="1" noEditPoints="1" noAdjustHandles="1" noChangeArrowheads="1" noChangeShapeType="1" noTextEdit="1"/>
              </p:cNvSpPr>
              <p:nvPr/>
            </p:nvSpPr>
            <p:spPr>
              <a:xfrm>
                <a:off x="5715000" y="2831068"/>
                <a:ext cx="1371600" cy="369332"/>
              </a:xfrm>
              <a:prstGeom prst="rect">
                <a:avLst/>
              </a:prstGeom>
              <a:blipFill rotWithShape="1">
                <a:blip r:embed="rId3"/>
                <a:stretch>
                  <a:fillRect t="-9836" b="-24590"/>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1981200" y="2298506"/>
                <a:ext cx="2667000" cy="485518"/>
              </a:xfrm>
              <a:prstGeom prst="rect">
                <a:avLst/>
              </a:prstGeom>
              <a:noFill/>
            </p:spPr>
            <p:txBody>
              <a:bodyPr wrap="square" rtlCol="1">
                <a:spAutoFit/>
              </a:bodyPr>
              <a:lstStyle/>
              <a:p>
                <a14:m>
                  <m:oMath xmlns:m="http://schemas.openxmlformats.org/officeDocument/2006/math">
                    <m:r>
                      <a:rPr lang="he-IL" b="0" i="1" dirty="0" smtClean="0">
                        <a:latin typeface="Cambria Math"/>
                      </a:rPr>
                      <m:t>  </m:t>
                    </m:r>
                    <m:r>
                      <a:rPr lang="he-IL" b="0" i="1" dirty="0" smtClean="0">
                        <a:latin typeface="Cambria Math"/>
                      </a:rPr>
                      <m:t>𝜔</m:t>
                    </m:r>
                    <m:r>
                      <a:rPr lang="en-US" b="0" i="1" dirty="0" smtClean="0">
                        <a:latin typeface="Cambria Math"/>
                      </a:rPr>
                      <m:t>=</m:t>
                    </m:r>
                    <m:f>
                      <m:fPr>
                        <m:ctrlPr>
                          <a:rPr lang="en-US" b="0" i="1" dirty="0" smtClean="0">
                            <a:latin typeface="Cambria Math"/>
                          </a:rPr>
                        </m:ctrlPr>
                      </m:fPr>
                      <m:num>
                        <m:r>
                          <a:rPr lang="en-US" b="0" i="1" dirty="0" smtClean="0">
                            <a:latin typeface="Cambria Math"/>
                          </a:rPr>
                          <m:t>2</m:t>
                        </m:r>
                        <m:r>
                          <a:rPr lang="en-US" b="0" i="1" dirty="0" smtClean="0">
                            <a:latin typeface="Cambria Math"/>
                          </a:rPr>
                          <m:t> </m:t>
                        </m:r>
                        <m:r>
                          <a:rPr lang="en-US" b="0" i="1" dirty="0" smtClean="0">
                            <a:latin typeface="Cambria Math"/>
                          </a:rPr>
                          <m:t>𝜋</m:t>
                        </m:r>
                        <m:r>
                          <a:rPr lang="en-US" b="0" i="1" dirty="0" smtClean="0">
                            <a:latin typeface="Cambria Math"/>
                          </a:rPr>
                          <m:t> </m:t>
                        </m:r>
                        <m:r>
                          <a:rPr lang="en-US" b="0" i="1" dirty="0" smtClean="0">
                            <a:latin typeface="Cambria Math"/>
                          </a:rPr>
                          <m:t>𝑐</m:t>
                        </m:r>
                      </m:num>
                      <m:den>
                        <m:r>
                          <a:rPr lang="en-US" b="0" i="1" dirty="0" smtClean="0">
                            <a:latin typeface="Cambria Math"/>
                          </a:rPr>
                          <m:t>𝜆</m:t>
                        </m:r>
                      </m:den>
                    </m:f>
                  </m:oMath>
                </a14:m>
                <a:r>
                  <a:rPr lang="he-IL" dirty="0" smtClean="0"/>
                  <a:t>– תדירות זויתית</a:t>
                </a:r>
                <a:endParaRPr lang="he-IL" dirty="0"/>
              </a:p>
            </p:txBody>
          </p:sp>
        </mc:Choice>
        <mc:Fallback xmlns="">
          <p:sp>
            <p:nvSpPr>
              <p:cNvPr id="17" name="TextBox 16"/>
              <p:cNvSpPr txBox="1">
                <a:spLocks noRot="1" noChangeAspect="1" noMove="1" noResize="1" noEditPoints="1" noAdjustHandles="1" noChangeArrowheads="1" noChangeShapeType="1" noTextEdit="1"/>
              </p:cNvSpPr>
              <p:nvPr/>
            </p:nvSpPr>
            <p:spPr>
              <a:xfrm>
                <a:off x="1981200" y="2298506"/>
                <a:ext cx="2667000" cy="485518"/>
              </a:xfrm>
              <a:prstGeom prst="rect">
                <a:avLst/>
              </a:prstGeom>
              <a:blipFill rotWithShape="1">
                <a:blip r:embed="rId4"/>
                <a:stretch>
                  <a:fillRect b="-7500"/>
                </a:stretch>
              </a:blipFill>
            </p:spPr>
            <p:txBody>
              <a:bodyPr/>
              <a:lstStyle/>
              <a:p>
                <a:r>
                  <a:rPr lang="he-IL">
                    <a:noFill/>
                  </a:rPr>
                  <a:t> </a:t>
                </a:r>
              </a:p>
            </p:txBody>
          </p:sp>
        </mc:Fallback>
      </mc:AlternateContent>
      <p:sp>
        <p:nvSpPr>
          <p:cNvPr id="18" name="Rectangle 17"/>
          <p:cNvSpPr/>
          <p:nvPr/>
        </p:nvSpPr>
        <p:spPr>
          <a:xfrm>
            <a:off x="1447800" y="3426243"/>
            <a:ext cx="7223452" cy="523220"/>
          </a:xfrm>
          <a:prstGeom prst="rect">
            <a:avLst/>
          </a:prstGeom>
        </p:spPr>
        <p:txBody>
          <a:bodyPr wrap="none">
            <a:spAutoFit/>
          </a:bodyPr>
          <a:lstStyle/>
          <a:p>
            <a:r>
              <a:rPr lang="he-IL" sz="2800" dirty="0" smtClean="0">
                <a:solidFill>
                  <a:schemeClr val="tx1"/>
                </a:solidFill>
              </a:rPr>
              <a:t>למדידה, דרוש גל בסדר גודל זהה לאובייקט הנמדד </a:t>
            </a:r>
            <a:endParaRPr lang="he-IL" sz="2800" dirty="0">
              <a:solidFill>
                <a:schemeClr val="tx1"/>
              </a:solidFill>
            </a:endParaRPr>
          </a:p>
        </p:txBody>
      </p:sp>
      <p:sp>
        <p:nvSpPr>
          <p:cNvPr id="19" name="Freeform 18"/>
          <p:cNvSpPr/>
          <p:nvPr/>
        </p:nvSpPr>
        <p:spPr>
          <a:xfrm>
            <a:off x="3668876" y="4641371"/>
            <a:ext cx="2286000" cy="800284"/>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nvGrpSpPr>
          <p:cNvPr id="49" name="Group 48"/>
          <p:cNvGrpSpPr/>
          <p:nvPr/>
        </p:nvGrpSpPr>
        <p:grpSpPr>
          <a:xfrm>
            <a:off x="4973366" y="4825748"/>
            <a:ext cx="247650" cy="571316"/>
            <a:chOff x="2705100" y="4267200"/>
            <a:chExt cx="533400" cy="1219200"/>
          </a:xfrm>
        </p:grpSpPr>
        <p:cxnSp>
          <p:nvCxnSpPr>
            <p:cNvPr id="21" name="Straight Connector 20"/>
            <p:cNvCxnSpPr/>
            <p:nvPr/>
          </p:nvCxnSpPr>
          <p:spPr>
            <a:xfrm flipV="1">
              <a:off x="2705100" y="5181600"/>
              <a:ext cx="28575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990850" y="5181600"/>
              <a:ext cx="24765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31" idx="4"/>
            </p:cNvCxnSpPr>
            <p:nvPr/>
          </p:nvCxnSpPr>
          <p:spPr>
            <a:xfrm flipV="1">
              <a:off x="2990850" y="4648200"/>
              <a:ext cx="0"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31" idx="4"/>
            </p:cNvCxnSpPr>
            <p:nvPr/>
          </p:nvCxnSpPr>
          <p:spPr>
            <a:xfrm flipV="1">
              <a:off x="2705100" y="4648200"/>
              <a:ext cx="285750" cy="2668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31" idx="4"/>
            </p:cNvCxnSpPr>
            <p:nvPr/>
          </p:nvCxnSpPr>
          <p:spPr>
            <a:xfrm flipH="1" flipV="1">
              <a:off x="2990850" y="4648200"/>
              <a:ext cx="247650" cy="2668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2819400" y="4267200"/>
              <a:ext cx="342900" cy="381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Tree>
    <p:custDataLst>
      <p:tags r:id="rId1"/>
    </p:custDataLst>
    <p:extLst>
      <p:ext uri="{BB962C8B-B14F-4D97-AF65-F5344CB8AC3E}">
        <p14:creationId xmlns:p14="http://schemas.microsoft.com/office/powerpoint/2010/main" val="212601225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50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50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0-#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6" grpId="0"/>
      <p:bldP spid="17" grpId="0"/>
      <p:bldP spid="18"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fontScale="90000"/>
          </a:bodyPr>
          <a:lstStyle/>
          <a:p>
            <a:r>
              <a:rPr lang="he-IL" u="sng" dirty="0" smtClean="0">
                <a:cs typeface="+mn-cs"/>
              </a:rPr>
              <a:t>מדידה באמצעות גלים א"מ</a:t>
            </a:r>
            <a:endParaRPr lang="he-IL" u="sng" dirty="0">
              <a:cs typeface="+mn-cs"/>
            </a:endParaRPr>
          </a:p>
        </p:txBody>
      </p:sp>
      <p:sp>
        <p:nvSpPr>
          <p:cNvPr id="3" name="Subtitle 2"/>
          <p:cNvSpPr>
            <a:spLocks noGrp="1"/>
          </p:cNvSpPr>
          <p:nvPr>
            <p:ph type="subTitle" idx="1"/>
          </p:nvPr>
        </p:nvSpPr>
        <p:spPr>
          <a:xfrm>
            <a:off x="1981200" y="1260024"/>
            <a:ext cx="6629400" cy="609600"/>
          </a:xfrm>
        </p:spPr>
        <p:txBody>
          <a:bodyPr>
            <a:noAutofit/>
          </a:bodyPr>
          <a:lstStyle/>
          <a:p>
            <a:pPr algn="r"/>
            <a:r>
              <a:rPr lang="he-IL" sz="2800" dirty="0" smtClean="0">
                <a:solidFill>
                  <a:schemeClr val="tx1"/>
                </a:solidFill>
              </a:rPr>
              <a:t>אנו רואים באמצעות גלים אלקטרומגנטים</a:t>
            </a:r>
            <a:endParaRPr lang="he-IL" sz="2800" dirty="0">
              <a:solidFill>
                <a:schemeClr val="tx1"/>
              </a:solidFill>
            </a:endParaRPr>
          </a:p>
        </p:txBody>
      </p:sp>
      <p:sp>
        <p:nvSpPr>
          <p:cNvPr id="10" name="Freeform 9"/>
          <p:cNvSpPr/>
          <p:nvPr/>
        </p:nvSpPr>
        <p:spPr>
          <a:xfrm>
            <a:off x="5181600" y="1869624"/>
            <a:ext cx="2286000" cy="800284"/>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12" name="Straight Arrow Connector 11"/>
          <p:cNvCxnSpPr/>
          <p:nvPr/>
        </p:nvCxnSpPr>
        <p:spPr>
          <a:xfrm>
            <a:off x="6086668" y="2784024"/>
            <a:ext cx="9144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715000" y="2831068"/>
                <a:ext cx="1371600" cy="369332"/>
              </a:xfrm>
              <a:prstGeom prst="rect">
                <a:avLst/>
              </a:prstGeom>
              <a:noFill/>
            </p:spPr>
            <p:txBody>
              <a:bodyPr wrap="square" rtlCol="1">
                <a:spAutoFit/>
              </a:bodyPr>
              <a:lstStyle/>
              <a:p>
                <a14:m>
                  <m:oMath xmlns:m="http://schemas.openxmlformats.org/officeDocument/2006/math">
                    <m:r>
                      <a:rPr lang="el-GR" i="1" dirty="0" smtClean="0">
                        <a:latin typeface="Cambria Math"/>
                      </a:rPr>
                      <m:t>𝜆</m:t>
                    </m:r>
                  </m:oMath>
                </a14:m>
                <a:r>
                  <a:rPr lang="he-IL" dirty="0" smtClean="0"/>
                  <a:t> – אורך גל</a:t>
                </a:r>
                <a:endParaRPr lang="he-IL" dirty="0"/>
              </a:p>
            </p:txBody>
          </p:sp>
        </mc:Choice>
        <mc:Fallback xmlns="">
          <p:sp>
            <p:nvSpPr>
              <p:cNvPr id="16" name="TextBox 15"/>
              <p:cNvSpPr txBox="1">
                <a:spLocks noRot="1" noChangeAspect="1" noMove="1" noResize="1" noEditPoints="1" noAdjustHandles="1" noChangeArrowheads="1" noChangeShapeType="1" noTextEdit="1"/>
              </p:cNvSpPr>
              <p:nvPr/>
            </p:nvSpPr>
            <p:spPr>
              <a:xfrm>
                <a:off x="5715000" y="2831068"/>
                <a:ext cx="1371600" cy="369332"/>
              </a:xfrm>
              <a:prstGeom prst="rect">
                <a:avLst/>
              </a:prstGeom>
              <a:blipFill rotWithShape="1">
                <a:blip r:embed="rId2"/>
                <a:stretch>
                  <a:fillRect t="-9836" b="-24590"/>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1981200" y="2298506"/>
                <a:ext cx="2667000" cy="485518"/>
              </a:xfrm>
              <a:prstGeom prst="rect">
                <a:avLst/>
              </a:prstGeom>
              <a:noFill/>
            </p:spPr>
            <p:txBody>
              <a:bodyPr wrap="square" rtlCol="1">
                <a:spAutoFit/>
              </a:bodyPr>
              <a:lstStyle/>
              <a:p>
                <a14:m>
                  <m:oMath xmlns:m="http://schemas.openxmlformats.org/officeDocument/2006/math">
                    <m:r>
                      <a:rPr lang="he-IL" b="0" i="1" dirty="0" smtClean="0">
                        <a:latin typeface="Cambria Math"/>
                      </a:rPr>
                      <m:t>  </m:t>
                    </m:r>
                    <m:r>
                      <a:rPr lang="he-IL" b="0" i="1" dirty="0" smtClean="0">
                        <a:latin typeface="Cambria Math"/>
                      </a:rPr>
                      <m:t>𝜔</m:t>
                    </m:r>
                    <m:r>
                      <a:rPr lang="en-US" b="0" i="1" dirty="0" smtClean="0">
                        <a:latin typeface="Cambria Math"/>
                      </a:rPr>
                      <m:t>=</m:t>
                    </m:r>
                    <m:f>
                      <m:fPr>
                        <m:ctrlPr>
                          <a:rPr lang="en-US" b="0" i="1" dirty="0" smtClean="0">
                            <a:latin typeface="Cambria Math"/>
                          </a:rPr>
                        </m:ctrlPr>
                      </m:fPr>
                      <m:num>
                        <m:r>
                          <a:rPr lang="en-US" b="0" i="1" dirty="0" smtClean="0">
                            <a:latin typeface="Cambria Math"/>
                          </a:rPr>
                          <m:t>2</m:t>
                        </m:r>
                        <m:r>
                          <a:rPr lang="en-US" b="0" i="1" dirty="0" smtClean="0">
                            <a:latin typeface="Cambria Math"/>
                          </a:rPr>
                          <m:t> </m:t>
                        </m:r>
                        <m:r>
                          <a:rPr lang="en-US" b="0" i="1" dirty="0" smtClean="0">
                            <a:latin typeface="Cambria Math"/>
                          </a:rPr>
                          <m:t>𝜋</m:t>
                        </m:r>
                        <m:r>
                          <a:rPr lang="en-US" b="0" i="1" dirty="0" smtClean="0">
                            <a:latin typeface="Cambria Math"/>
                          </a:rPr>
                          <m:t> </m:t>
                        </m:r>
                        <m:r>
                          <a:rPr lang="en-US" b="0" i="1" dirty="0" smtClean="0">
                            <a:latin typeface="Cambria Math"/>
                          </a:rPr>
                          <m:t>𝑐</m:t>
                        </m:r>
                      </m:num>
                      <m:den>
                        <m:r>
                          <a:rPr lang="en-US" b="0" i="1" dirty="0" smtClean="0">
                            <a:latin typeface="Cambria Math"/>
                          </a:rPr>
                          <m:t>𝜆</m:t>
                        </m:r>
                      </m:den>
                    </m:f>
                  </m:oMath>
                </a14:m>
                <a:r>
                  <a:rPr lang="he-IL" dirty="0" smtClean="0"/>
                  <a:t>– תדירות זויתית</a:t>
                </a:r>
                <a:endParaRPr lang="he-IL" dirty="0"/>
              </a:p>
            </p:txBody>
          </p:sp>
        </mc:Choice>
        <mc:Fallback xmlns="">
          <p:sp>
            <p:nvSpPr>
              <p:cNvPr id="17" name="TextBox 16"/>
              <p:cNvSpPr txBox="1">
                <a:spLocks noRot="1" noChangeAspect="1" noMove="1" noResize="1" noEditPoints="1" noAdjustHandles="1" noChangeArrowheads="1" noChangeShapeType="1" noTextEdit="1"/>
              </p:cNvSpPr>
              <p:nvPr/>
            </p:nvSpPr>
            <p:spPr>
              <a:xfrm>
                <a:off x="1981200" y="2298506"/>
                <a:ext cx="2667000" cy="485518"/>
              </a:xfrm>
              <a:prstGeom prst="rect">
                <a:avLst/>
              </a:prstGeom>
              <a:blipFill rotWithShape="1">
                <a:blip r:embed="rId3"/>
                <a:stretch>
                  <a:fillRect b="-7500"/>
                </a:stretch>
              </a:blipFill>
            </p:spPr>
            <p:txBody>
              <a:bodyPr/>
              <a:lstStyle/>
              <a:p>
                <a:r>
                  <a:rPr lang="he-IL">
                    <a:noFill/>
                  </a:rPr>
                  <a:t> </a:t>
                </a:r>
              </a:p>
            </p:txBody>
          </p:sp>
        </mc:Fallback>
      </mc:AlternateContent>
      <p:sp>
        <p:nvSpPr>
          <p:cNvPr id="18" name="Rectangle 17"/>
          <p:cNvSpPr/>
          <p:nvPr/>
        </p:nvSpPr>
        <p:spPr>
          <a:xfrm>
            <a:off x="1447800" y="3426243"/>
            <a:ext cx="7223452" cy="523220"/>
          </a:xfrm>
          <a:prstGeom prst="rect">
            <a:avLst/>
          </a:prstGeom>
        </p:spPr>
        <p:txBody>
          <a:bodyPr wrap="none">
            <a:spAutoFit/>
          </a:bodyPr>
          <a:lstStyle/>
          <a:p>
            <a:r>
              <a:rPr lang="he-IL" sz="2800" dirty="0" smtClean="0">
                <a:solidFill>
                  <a:schemeClr val="tx1"/>
                </a:solidFill>
              </a:rPr>
              <a:t>למדידה, דרוש גל בסדר גודל זהה לאובייקט הנמדד </a:t>
            </a:r>
            <a:endParaRPr lang="he-IL" sz="2800" dirty="0">
              <a:solidFill>
                <a:schemeClr val="tx1"/>
              </a:solidFill>
            </a:endParaRPr>
          </a:p>
        </p:txBody>
      </p:sp>
      <p:sp>
        <p:nvSpPr>
          <p:cNvPr id="19" name="Freeform 18"/>
          <p:cNvSpPr/>
          <p:nvPr/>
        </p:nvSpPr>
        <p:spPr>
          <a:xfrm>
            <a:off x="533400" y="4696296"/>
            <a:ext cx="7315200" cy="800284"/>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nvGrpSpPr>
          <p:cNvPr id="49" name="Group 48"/>
          <p:cNvGrpSpPr/>
          <p:nvPr/>
        </p:nvGrpSpPr>
        <p:grpSpPr>
          <a:xfrm>
            <a:off x="4973366" y="4825748"/>
            <a:ext cx="247650" cy="571316"/>
            <a:chOff x="2705100" y="4267200"/>
            <a:chExt cx="533400" cy="1219200"/>
          </a:xfrm>
        </p:grpSpPr>
        <p:cxnSp>
          <p:nvCxnSpPr>
            <p:cNvPr id="21" name="Straight Connector 20"/>
            <p:cNvCxnSpPr/>
            <p:nvPr/>
          </p:nvCxnSpPr>
          <p:spPr>
            <a:xfrm flipV="1">
              <a:off x="2705100" y="5181600"/>
              <a:ext cx="28575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990850" y="5181600"/>
              <a:ext cx="24765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31" idx="4"/>
            </p:cNvCxnSpPr>
            <p:nvPr/>
          </p:nvCxnSpPr>
          <p:spPr>
            <a:xfrm flipV="1">
              <a:off x="2990850" y="4648200"/>
              <a:ext cx="0"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31" idx="4"/>
            </p:cNvCxnSpPr>
            <p:nvPr/>
          </p:nvCxnSpPr>
          <p:spPr>
            <a:xfrm flipV="1">
              <a:off x="2705100" y="4648200"/>
              <a:ext cx="285750" cy="2668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31" idx="4"/>
            </p:cNvCxnSpPr>
            <p:nvPr/>
          </p:nvCxnSpPr>
          <p:spPr>
            <a:xfrm flipH="1" flipV="1">
              <a:off x="2990850" y="4648200"/>
              <a:ext cx="247650" cy="2668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2819400" y="4267200"/>
              <a:ext cx="342900" cy="381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4" name="TextBox 3"/>
          <p:cNvSpPr txBox="1"/>
          <p:nvPr/>
        </p:nvSpPr>
        <p:spPr>
          <a:xfrm>
            <a:off x="4590078" y="5496580"/>
            <a:ext cx="938896" cy="523220"/>
          </a:xfrm>
          <a:prstGeom prst="rect">
            <a:avLst/>
          </a:prstGeom>
          <a:noFill/>
        </p:spPr>
        <p:txBody>
          <a:bodyPr wrap="square" rtlCol="1">
            <a:spAutoFit/>
          </a:bodyPr>
          <a:lstStyle/>
          <a:p>
            <a:r>
              <a:rPr lang="he-IL" sz="2800" dirty="0" smtClean="0"/>
              <a:t>???</a:t>
            </a:r>
            <a:endParaRPr lang="he-IL" sz="2800" dirty="0"/>
          </a:p>
        </p:txBody>
      </p:sp>
    </p:spTree>
    <p:extLst>
      <p:ext uri="{BB962C8B-B14F-4D97-AF65-F5344CB8AC3E}">
        <p14:creationId xmlns:p14="http://schemas.microsoft.com/office/powerpoint/2010/main" val="358921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0" presetClass="path" presetSubtype="0" accel="50000" decel="50000" fill="hold" nodeType="withEffect">
                                  <p:stCondLst>
                                    <p:cond delay="750"/>
                                  </p:stCondLst>
                                  <p:childTnLst>
                                    <p:animMotion origin="layout" path="M -0.00087 -0.00069 L -0.0349 0.00046 L 0.03975 -0.00069 L -0.0415 0.00185 L -0.00087 -0.00069 Z " pathEditMode="relative" ptsTypes="AAAAA">
                                      <p:cBhvr>
                                        <p:cTn id="10" dur="2000" fill="hold"/>
                                        <p:tgtEl>
                                          <p:spTgt spid="49"/>
                                        </p:tgtEl>
                                        <p:attrNameLst>
                                          <p:attrName>ppt_x</p:attrName>
                                          <p:attrName>ppt_y</p:attrName>
                                        </p:attrNameLst>
                                      </p:cBhvr>
                                    </p:animMotion>
                                  </p:childTnLst>
                                </p:cTn>
                              </p:par>
                            </p:childTnLst>
                          </p:cTn>
                        </p:par>
                        <p:par>
                          <p:cTn id="11" fill="hold">
                            <p:stCondLst>
                              <p:cond delay="2750"/>
                            </p:stCondLst>
                            <p:childTnLst>
                              <p:par>
                                <p:cTn id="12" presetID="31"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האפקט הפוטואלקטרי</a:t>
            </a:r>
            <a:endParaRPr lang="he-IL" u="sng" dirty="0">
              <a:cs typeface="+mn-cs"/>
            </a:endParaRPr>
          </a:p>
        </p:txBody>
      </p:sp>
      <p:sp>
        <p:nvSpPr>
          <p:cNvPr id="10" name="Freeform 9"/>
          <p:cNvSpPr/>
          <p:nvPr/>
        </p:nvSpPr>
        <p:spPr>
          <a:xfrm rot="2502335">
            <a:off x="1784949" y="3792078"/>
            <a:ext cx="1302902" cy="359152"/>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 name="Subtitle 4"/>
          <p:cNvSpPr>
            <a:spLocks noGrp="1"/>
          </p:cNvSpPr>
          <p:nvPr>
            <p:ph type="subTitle" idx="1"/>
          </p:nvPr>
        </p:nvSpPr>
        <p:spPr>
          <a:xfrm>
            <a:off x="1721060" y="1143000"/>
            <a:ext cx="6744960" cy="1752600"/>
          </a:xfrm>
        </p:spPr>
        <p:txBody>
          <a:bodyPr>
            <a:normAutofit lnSpcReduction="10000"/>
          </a:bodyPr>
          <a:lstStyle/>
          <a:p>
            <a:pPr algn="just"/>
            <a:r>
              <a:rPr lang="he-IL" sz="2400" dirty="0" smtClean="0">
                <a:solidFill>
                  <a:schemeClr val="tx1"/>
                </a:solidFill>
              </a:rPr>
              <a:t>בעת פגיעת אור במתכות מסוימת, נפלטים אלקטרונים מהמתכת. בשנת 1905 איינשטיין הצליח להסביר את תופעה זו באמצעות התייחסות לאור כמורכב מכמויות בדידות של אנרגיה (קוונטה). לכל קוונטה של אור יש אנרגיה התלויה בתדירות שלה:  </a:t>
            </a:r>
            <a:endParaRPr lang="he-IL" sz="2400" dirty="0">
              <a:solidFill>
                <a:schemeClr val="tx1"/>
              </a:solidFill>
            </a:endParaRPr>
          </a:p>
        </p:txBody>
      </p:sp>
      <p:sp>
        <p:nvSpPr>
          <p:cNvPr id="6" name="Rectangle 5"/>
          <p:cNvSpPr/>
          <p:nvPr/>
        </p:nvSpPr>
        <p:spPr>
          <a:xfrm>
            <a:off x="3245690" y="5516458"/>
            <a:ext cx="28194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nvGrpSpPr>
          <p:cNvPr id="14" name="Group 13"/>
          <p:cNvGrpSpPr/>
          <p:nvPr/>
        </p:nvGrpSpPr>
        <p:grpSpPr>
          <a:xfrm>
            <a:off x="3394318" y="5592658"/>
            <a:ext cx="228600" cy="228600"/>
            <a:chOff x="4724400" y="1828800"/>
            <a:chExt cx="457200" cy="457200"/>
          </a:xfrm>
        </p:grpSpPr>
        <p:sp>
          <p:nvSpPr>
            <p:cNvPr id="7" name="Oval 6"/>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9" name="Straight Connector 8"/>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790951" y="5821258"/>
            <a:ext cx="228600" cy="228600"/>
            <a:chOff x="4724400" y="1828800"/>
            <a:chExt cx="457200" cy="457200"/>
          </a:xfrm>
        </p:grpSpPr>
        <p:sp>
          <p:nvSpPr>
            <p:cNvPr id="29" name="Oval 28"/>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32" name="Straight Connector 31"/>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160090" y="5592658"/>
            <a:ext cx="228600" cy="228600"/>
            <a:chOff x="4724400" y="1828800"/>
            <a:chExt cx="457200" cy="457200"/>
          </a:xfrm>
        </p:grpSpPr>
        <p:sp>
          <p:nvSpPr>
            <p:cNvPr id="34" name="Oval 33"/>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35" name="Straight Connector 34"/>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4541090" y="5821258"/>
            <a:ext cx="228600" cy="228600"/>
            <a:chOff x="4724400" y="1828800"/>
            <a:chExt cx="457200" cy="457200"/>
          </a:xfrm>
        </p:grpSpPr>
        <p:sp>
          <p:nvSpPr>
            <p:cNvPr id="37" name="Oval 36"/>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38" name="Straight Connector 37"/>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4922090" y="5598409"/>
            <a:ext cx="228600" cy="228600"/>
            <a:chOff x="4724400" y="1828800"/>
            <a:chExt cx="457200" cy="457200"/>
          </a:xfrm>
        </p:grpSpPr>
        <p:sp>
          <p:nvSpPr>
            <p:cNvPr id="40" name="Oval 39"/>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1" name="Straight Connector 40"/>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5303090" y="5821258"/>
            <a:ext cx="228600" cy="228600"/>
            <a:chOff x="4724400" y="1828800"/>
            <a:chExt cx="457200" cy="457200"/>
          </a:xfrm>
        </p:grpSpPr>
        <p:sp>
          <p:nvSpPr>
            <p:cNvPr id="43" name="Oval 42"/>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4" name="Straight Connector 43"/>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5684090" y="5592658"/>
            <a:ext cx="228600" cy="228600"/>
            <a:chOff x="4724400" y="1828800"/>
            <a:chExt cx="457200" cy="457200"/>
          </a:xfrm>
        </p:grpSpPr>
        <p:sp>
          <p:nvSpPr>
            <p:cNvPr id="46" name="Oval 45"/>
            <p:cNvSpPr/>
            <p:nvPr/>
          </p:nvSpPr>
          <p:spPr>
            <a:xfrm>
              <a:off x="4724400" y="1828800"/>
              <a:ext cx="457200" cy="457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47" name="Straight Connector 46"/>
            <p:cNvCxnSpPr/>
            <p:nvPr/>
          </p:nvCxnSpPr>
          <p:spPr>
            <a:xfrm flipH="1">
              <a:off x="4838700" y="2057400"/>
              <a:ext cx="2286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52" name="Freeform 51"/>
          <p:cNvSpPr/>
          <p:nvPr/>
        </p:nvSpPr>
        <p:spPr>
          <a:xfrm rot="2502335">
            <a:off x="3017714" y="4045502"/>
            <a:ext cx="1302902" cy="359152"/>
          </a:xfrm>
          <a:custGeom>
            <a:avLst/>
            <a:gdLst>
              <a:gd name="connsiteX0" fmla="*/ 0 w 2286000"/>
              <a:gd name="connsiteY0" fmla="*/ 689866 h 1333684"/>
              <a:gd name="connsiteX1" fmla="*/ 401216 w 2286000"/>
              <a:gd name="connsiteY1" fmla="*/ 18062 h 1333684"/>
              <a:gd name="connsiteX2" fmla="*/ 886408 w 2286000"/>
              <a:gd name="connsiteY2" fmla="*/ 1333679 h 1333684"/>
              <a:gd name="connsiteX3" fmla="*/ 1446245 w 2286000"/>
              <a:gd name="connsiteY3" fmla="*/ 36724 h 1333684"/>
              <a:gd name="connsiteX4" fmla="*/ 1866122 w 2286000"/>
              <a:gd name="connsiteY4" fmla="*/ 1296356 h 1333684"/>
              <a:gd name="connsiteX5" fmla="*/ 2286000 w 2286000"/>
              <a:gd name="connsiteY5" fmla="*/ 540577 h 133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1333684">
                <a:moveTo>
                  <a:pt x="0" y="689866"/>
                </a:moveTo>
                <a:cubicBezTo>
                  <a:pt x="126740" y="300313"/>
                  <a:pt x="253481" y="-89240"/>
                  <a:pt x="401216" y="18062"/>
                </a:cubicBezTo>
                <a:cubicBezTo>
                  <a:pt x="548951" y="125364"/>
                  <a:pt x="712237" y="1330569"/>
                  <a:pt x="886408" y="1333679"/>
                </a:cubicBezTo>
                <a:cubicBezTo>
                  <a:pt x="1060579" y="1336789"/>
                  <a:pt x="1282959" y="42944"/>
                  <a:pt x="1446245" y="36724"/>
                </a:cubicBezTo>
                <a:cubicBezTo>
                  <a:pt x="1609531" y="30504"/>
                  <a:pt x="1726163" y="1212381"/>
                  <a:pt x="1866122" y="1296356"/>
                </a:cubicBezTo>
                <a:cubicBezTo>
                  <a:pt x="2006081" y="1380331"/>
                  <a:pt x="2146040" y="960454"/>
                  <a:pt x="2286000" y="540577"/>
                </a:cubicBezTo>
              </a:path>
            </a:pathLst>
          </a:cu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mc:AlternateContent xmlns:mc="http://schemas.openxmlformats.org/markup-compatibility/2006" xmlns:a14="http://schemas.microsoft.com/office/drawing/2010/main">
        <mc:Choice Requires="a14">
          <p:sp>
            <p:nvSpPr>
              <p:cNvPr id="15" name="TextBox 14"/>
              <p:cNvSpPr txBox="1"/>
              <p:nvPr/>
            </p:nvSpPr>
            <p:spPr>
              <a:xfrm>
                <a:off x="3999459" y="2819400"/>
                <a:ext cx="1935910" cy="58477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𝐸</m:t>
                      </m:r>
                      <m:r>
                        <a:rPr lang="en-US" sz="3200" b="0" i="1" smtClean="0">
                          <a:latin typeface="Cambria Math"/>
                        </a:rPr>
                        <m:t>=</m:t>
                      </m:r>
                      <m:r>
                        <a:rPr lang="en-US" sz="3200" b="0" i="1" smtClean="0">
                          <a:latin typeface="Cambria Math"/>
                          <a:ea typeface="Cambria Math"/>
                        </a:rPr>
                        <m:t>ℏ </m:t>
                      </m:r>
                      <m:r>
                        <a:rPr lang="en-US" sz="3200" b="0" i="1" smtClean="0">
                          <a:latin typeface="Cambria Math"/>
                          <a:ea typeface="Cambria Math"/>
                        </a:rPr>
                        <m:t>𝜔</m:t>
                      </m:r>
                    </m:oMath>
                  </m:oMathPara>
                </a14:m>
                <a:endParaRPr lang="he-IL" sz="3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999459" y="2819400"/>
                <a:ext cx="1935910" cy="584775"/>
              </a:xfrm>
              <a:prstGeom prst="rect">
                <a:avLst/>
              </a:prstGeom>
              <a:blipFill rotWithShape="1">
                <a:blip r:embed="rId3"/>
                <a:stretch>
                  <a:fillRect t="-13684" r="-5660" b="-33684"/>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28062367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2" nodeType="withEffect">
                                  <p:stCondLst>
                                    <p:cond delay="0"/>
                                  </p:stCondLst>
                                  <p:iterate type="lt">
                                    <p:tmAbs val="0"/>
                                  </p:iterate>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5.55556E-7 -4.7467E-6 L 0.15035 0.18737 " pathEditMode="relative" rAng="0" ptsTypes="AA">
                                      <p:cBhvr>
                                        <p:cTn id="12" dur="1900" fill="hold"/>
                                        <p:tgtEl>
                                          <p:spTgt spid="10"/>
                                        </p:tgtEl>
                                        <p:attrNameLst>
                                          <p:attrName>ppt_x</p:attrName>
                                          <p:attrName>ppt_y</p:attrName>
                                        </p:attrNameLst>
                                      </p:cBhvr>
                                      <p:rCtr x="7517" y="9368"/>
                                    </p:animMotion>
                                  </p:childTnLst>
                                </p:cTn>
                              </p:par>
                              <p:par>
                                <p:cTn id="13" presetID="1" presetClass="entr"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1900"/>
                            </p:stCondLst>
                            <p:childTnLst>
                              <p:par>
                                <p:cTn id="16" presetID="1" presetClass="exit" presetSubtype="0" fill="hold" grpId="2" nodeType="afterEffect">
                                  <p:stCondLst>
                                    <p:cond delay="0"/>
                                  </p:stCondLst>
                                  <p:childTnLst>
                                    <p:set>
                                      <p:cBhvr>
                                        <p:cTn id="17" dur="1" fill="hold">
                                          <p:stCondLst>
                                            <p:cond delay="0"/>
                                          </p:stCondLst>
                                        </p:cTn>
                                        <p:tgtEl>
                                          <p:spTgt spid="10"/>
                                        </p:tgtEl>
                                        <p:attrNameLst>
                                          <p:attrName>style.visibility</p:attrName>
                                        </p:attrNameLst>
                                      </p:cBhvr>
                                      <p:to>
                                        <p:strVal val="hidden"/>
                                      </p:to>
                                    </p:set>
                                  </p:childTnLst>
                                </p:cTn>
                              </p:par>
                              <p:par>
                                <p:cTn id="18" presetID="34" presetClass="emph" presetSubtype="0" fill="hold" grpId="0" nodeType="with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15"/>
                                        </p:tgtEl>
                                        <p:attrNameLst>
                                          <p:attrName>ppt_x</p:attrName>
                                          <p:attrName>ppt_y</p:attrName>
                                        </p:attrNameLst>
                                      </p:cBhvr>
                                    </p:animMotion>
                                    <p:animRot by="1500000">
                                      <p:cBhvr>
                                        <p:cTn id="20" dur="125" fill="hold">
                                          <p:stCondLst>
                                            <p:cond delay="0"/>
                                          </p:stCondLst>
                                        </p:cTn>
                                        <p:tgtEl>
                                          <p:spTgt spid="15"/>
                                        </p:tgtEl>
                                        <p:attrNameLst>
                                          <p:attrName>r</p:attrName>
                                        </p:attrNameLst>
                                      </p:cBhvr>
                                    </p:animRot>
                                    <p:animRot by="-1500000">
                                      <p:cBhvr>
                                        <p:cTn id="21" dur="125" fill="hold">
                                          <p:stCondLst>
                                            <p:cond delay="125"/>
                                          </p:stCondLst>
                                        </p:cTn>
                                        <p:tgtEl>
                                          <p:spTgt spid="15"/>
                                        </p:tgtEl>
                                        <p:attrNameLst>
                                          <p:attrName>r</p:attrName>
                                        </p:attrNameLst>
                                      </p:cBhvr>
                                    </p:animRot>
                                    <p:animRot by="-1500000">
                                      <p:cBhvr>
                                        <p:cTn id="22" dur="125" fill="hold">
                                          <p:stCondLst>
                                            <p:cond delay="250"/>
                                          </p:stCondLst>
                                        </p:cTn>
                                        <p:tgtEl>
                                          <p:spTgt spid="15"/>
                                        </p:tgtEl>
                                        <p:attrNameLst>
                                          <p:attrName>r</p:attrName>
                                        </p:attrNameLst>
                                      </p:cBhvr>
                                    </p:animRot>
                                    <p:animRot by="1500000">
                                      <p:cBhvr>
                                        <p:cTn id="23" dur="125" fill="hold">
                                          <p:stCondLst>
                                            <p:cond delay="375"/>
                                          </p:stCondLst>
                                        </p:cTn>
                                        <p:tgtEl>
                                          <p:spTgt spid="15"/>
                                        </p:tgtEl>
                                        <p:attrNameLst>
                                          <p:attrName>r</p:attrName>
                                        </p:attrNameLst>
                                      </p:cBhvr>
                                    </p:animRot>
                                  </p:childTnLst>
                                </p:cTn>
                              </p:par>
                              <p:par>
                                <p:cTn id="24" presetID="2" presetClass="exit" presetSubtype="3" fill="hold" nodeType="withEffect">
                                  <p:stCondLst>
                                    <p:cond delay="0"/>
                                  </p:stCondLst>
                                  <p:childTnLst>
                                    <p:anim calcmode="lin" valueType="num">
                                      <p:cBhvr additive="base">
                                        <p:cTn id="25" dur="2500"/>
                                        <p:tgtEl>
                                          <p:spTgt spid="33"/>
                                        </p:tgtEl>
                                        <p:attrNameLst>
                                          <p:attrName>ppt_x</p:attrName>
                                        </p:attrNameLst>
                                      </p:cBhvr>
                                      <p:tavLst>
                                        <p:tav tm="0">
                                          <p:val>
                                            <p:strVal val="ppt_x"/>
                                          </p:val>
                                        </p:tav>
                                        <p:tav tm="100000">
                                          <p:val>
                                            <p:strVal val="1+ppt_w/2"/>
                                          </p:val>
                                        </p:tav>
                                      </p:tavLst>
                                    </p:anim>
                                    <p:anim calcmode="lin" valueType="num">
                                      <p:cBhvr additive="base">
                                        <p:cTn id="26" dur="2500"/>
                                        <p:tgtEl>
                                          <p:spTgt spid="33"/>
                                        </p:tgtEl>
                                        <p:attrNameLst>
                                          <p:attrName>ppt_y</p:attrName>
                                        </p:attrNameLst>
                                      </p:cBhvr>
                                      <p:tavLst>
                                        <p:tav tm="0">
                                          <p:val>
                                            <p:strVal val="ppt_y"/>
                                          </p:val>
                                        </p:tav>
                                        <p:tav tm="100000">
                                          <p:val>
                                            <p:strVal val="0-ppt_h/2"/>
                                          </p:val>
                                        </p:tav>
                                      </p:tavLst>
                                    </p:anim>
                                    <p:set>
                                      <p:cBhvr>
                                        <p:cTn id="27" dur="1" fill="hold">
                                          <p:stCondLst>
                                            <p:cond delay="2499"/>
                                          </p:stCondLst>
                                        </p:cTn>
                                        <p:tgtEl>
                                          <p:spTgt spid="33"/>
                                        </p:tgtEl>
                                        <p:attrNameLst>
                                          <p:attrName>style.visibility</p:attrName>
                                        </p:attrNameLst>
                                      </p:cBhvr>
                                      <p:to>
                                        <p:strVal val="hidden"/>
                                      </p:to>
                                    </p:set>
                                  </p:childTnLst>
                                </p:cTn>
                              </p:par>
                            </p:childTnLst>
                          </p:cTn>
                        </p:par>
                        <p:par>
                          <p:cTn id="28" fill="hold">
                            <p:stCondLst>
                              <p:cond delay="4400"/>
                            </p:stCondLst>
                            <p:childTnLst>
                              <p:par>
                                <p:cTn id="29" presetID="42" presetClass="path" presetSubtype="0" accel="50000" decel="50000" fill="hold" grpId="0" nodeType="afterEffect">
                                  <p:stCondLst>
                                    <p:cond delay="0"/>
                                  </p:stCondLst>
                                  <p:childTnLst>
                                    <p:animMotion origin="layout" path="M 4.72222E-6 -4.76058E-6 L 0.11545 0.15059 " pathEditMode="relative" rAng="0" ptsTypes="AA">
                                      <p:cBhvr>
                                        <p:cTn id="30" dur="2000" fill="hold"/>
                                        <p:tgtEl>
                                          <p:spTgt spid="52"/>
                                        </p:tgtEl>
                                        <p:attrNameLst>
                                          <p:attrName>ppt_x</p:attrName>
                                          <p:attrName>ppt_y</p:attrName>
                                        </p:attrNameLst>
                                      </p:cBhvr>
                                      <p:rCtr x="5764" y="7518"/>
                                    </p:animMotion>
                                  </p:childTnLst>
                                </p:cTn>
                              </p:par>
                              <p:par>
                                <p:cTn id="31" presetID="1" presetClass="entr" presetSubtype="0" fill="hold" grpId="1"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par>
                          <p:cTn id="33" fill="hold">
                            <p:stCondLst>
                              <p:cond delay="6400"/>
                            </p:stCondLst>
                            <p:childTnLst>
                              <p:par>
                                <p:cTn id="34" presetID="1" presetClass="exit" presetSubtype="0" fill="hold" grpId="2" nodeType="afterEffect">
                                  <p:stCondLst>
                                    <p:cond delay="0"/>
                                  </p:stCondLst>
                                  <p:childTnLst>
                                    <p:set>
                                      <p:cBhvr>
                                        <p:cTn id="35" dur="1" fill="hold">
                                          <p:stCondLst>
                                            <p:cond delay="0"/>
                                          </p:stCondLst>
                                        </p:cTn>
                                        <p:tgtEl>
                                          <p:spTgt spid="52"/>
                                        </p:tgtEl>
                                        <p:attrNameLst>
                                          <p:attrName>style.visibility</p:attrName>
                                        </p:attrNameLst>
                                      </p:cBhvr>
                                      <p:to>
                                        <p:strVal val="hidden"/>
                                      </p:to>
                                    </p:set>
                                  </p:childTnLst>
                                </p:cTn>
                              </p:par>
                              <p:par>
                                <p:cTn id="36" presetID="2" presetClass="exit" presetSubtype="3" fill="hold" nodeType="withEffect">
                                  <p:stCondLst>
                                    <p:cond delay="100"/>
                                  </p:stCondLst>
                                  <p:childTnLst>
                                    <p:anim calcmode="lin" valueType="num">
                                      <p:cBhvr additive="base">
                                        <p:cTn id="37" dur="2000"/>
                                        <p:tgtEl>
                                          <p:spTgt spid="39"/>
                                        </p:tgtEl>
                                        <p:attrNameLst>
                                          <p:attrName>ppt_x</p:attrName>
                                        </p:attrNameLst>
                                      </p:cBhvr>
                                      <p:tavLst>
                                        <p:tav tm="0">
                                          <p:val>
                                            <p:strVal val="ppt_x"/>
                                          </p:val>
                                        </p:tav>
                                        <p:tav tm="100000">
                                          <p:val>
                                            <p:strVal val="1+ppt_w/2"/>
                                          </p:val>
                                        </p:tav>
                                      </p:tavLst>
                                    </p:anim>
                                    <p:anim calcmode="lin" valueType="num">
                                      <p:cBhvr additive="base">
                                        <p:cTn id="38" dur="2000"/>
                                        <p:tgtEl>
                                          <p:spTgt spid="39"/>
                                        </p:tgtEl>
                                        <p:attrNameLst>
                                          <p:attrName>ppt_y</p:attrName>
                                        </p:attrNameLst>
                                      </p:cBhvr>
                                      <p:tavLst>
                                        <p:tav tm="0">
                                          <p:val>
                                            <p:strVal val="ppt_y"/>
                                          </p:val>
                                        </p:tav>
                                        <p:tav tm="100000">
                                          <p:val>
                                            <p:strVal val="0-ppt_h/2"/>
                                          </p:val>
                                        </p:tav>
                                      </p:tavLst>
                                    </p:anim>
                                    <p:set>
                                      <p:cBhvr>
                                        <p:cTn id="39" dur="1" fill="hold">
                                          <p:stCondLst>
                                            <p:cond delay="1999"/>
                                          </p:stCondLst>
                                        </p:cTn>
                                        <p:tgtEl>
                                          <p:spTgt spid="39"/>
                                        </p:tgtEl>
                                        <p:attrNameLst>
                                          <p:attrName>style.visibility</p:attrName>
                                        </p:attrNameLst>
                                      </p:cBhvr>
                                      <p:to>
                                        <p:strVal val="hidden"/>
                                      </p:to>
                                    </p:set>
                                  </p:childTnLst>
                                </p:cTn>
                              </p:par>
                              <p:par>
                                <p:cTn id="40" presetID="34" presetClass="emph" presetSubtype="0" fill="hold" grpId="1" nodeType="with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15"/>
                                        </p:tgtEl>
                                        <p:attrNameLst>
                                          <p:attrName>ppt_x</p:attrName>
                                          <p:attrName>ppt_y</p:attrName>
                                        </p:attrNameLst>
                                      </p:cBhvr>
                                    </p:animMotion>
                                    <p:animRot by="1500000">
                                      <p:cBhvr>
                                        <p:cTn id="42" dur="125" fill="hold">
                                          <p:stCondLst>
                                            <p:cond delay="0"/>
                                          </p:stCondLst>
                                        </p:cTn>
                                        <p:tgtEl>
                                          <p:spTgt spid="15"/>
                                        </p:tgtEl>
                                        <p:attrNameLst>
                                          <p:attrName>r</p:attrName>
                                        </p:attrNameLst>
                                      </p:cBhvr>
                                    </p:animRot>
                                    <p:animRot by="-1500000">
                                      <p:cBhvr>
                                        <p:cTn id="43" dur="125" fill="hold">
                                          <p:stCondLst>
                                            <p:cond delay="125"/>
                                          </p:stCondLst>
                                        </p:cTn>
                                        <p:tgtEl>
                                          <p:spTgt spid="15"/>
                                        </p:tgtEl>
                                        <p:attrNameLst>
                                          <p:attrName>r</p:attrName>
                                        </p:attrNameLst>
                                      </p:cBhvr>
                                    </p:animRot>
                                    <p:animRot by="-1500000">
                                      <p:cBhvr>
                                        <p:cTn id="44" dur="125" fill="hold">
                                          <p:stCondLst>
                                            <p:cond delay="250"/>
                                          </p:stCondLst>
                                        </p:cTn>
                                        <p:tgtEl>
                                          <p:spTgt spid="15"/>
                                        </p:tgtEl>
                                        <p:attrNameLst>
                                          <p:attrName>r</p:attrName>
                                        </p:attrNameLst>
                                      </p:cBhvr>
                                    </p:animRot>
                                    <p:animRot by="1500000">
                                      <p:cBhvr>
                                        <p:cTn id="45" dur="125" fill="hold">
                                          <p:stCondLst>
                                            <p:cond delay="375"/>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5" grpId="0" build="p"/>
      <p:bldP spid="52" grpId="0" animBg="1"/>
      <p:bldP spid="52" grpId="1" animBg="1"/>
      <p:bldP spid="52" grpId="2" animBg="1"/>
      <p:bldP spid="15" grpId="0"/>
      <p:bldP spid="15" grpId="1"/>
      <p:bldP spid="15" grpId="2"/>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חורים שחורים</a:t>
            </a:r>
            <a:endParaRPr lang="he-IL" u="sng" dirty="0">
              <a:cs typeface="+mn-cs"/>
            </a:endParaRPr>
          </a:p>
        </p:txBody>
      </p:sp>
      <p:sp>
        <p:nvSpPr>
          <p:cNvPr id="5" name="Subtitle 4"/>
          <p:cNvSpPr>
            <a:spLocks noGrp="1"/>
          </p:cNvSpPr>
          <p:nvPr>
            <p:ph type="subTitle" idx="1"/>
          </p:nvPr>
        </p:nvSpPr>
        <p:spPr>
          <a:xfrm>
            <a:off x="1524000" y="1295400"/>
            <a:ext cx="6744960" cy="838200"/>
          </a:xfrm>
        </p:spPr>
        <p:txBody>
          <a:bodyPr>
            <a:normAutofit/>
          </a:bodyPr>
          <a:lstStyle/>
          <a:p>
            <a:pPr algn="just"/>
            <a:r>
              <a:rPr lang="he-IL" sz="2400" dirty="0" smtClean="0">
                <a:solidFill>
                  <a:schemeClr val="tx1"/>
                </a:solidFill>
              </a:rPr>
              <a:t>בשנת 1915 פרסם איינשטיין את תורת היחסות הכללית הקושרת את המרחב-זמן לחומר</a:t>
            </a:r>
            <a:endParaRPr lang="he-IL" sz="2400" dirty="0">
              <a:solidFill>
                <a:schemeClr val="tx1"/>
              </a:solidFill>
            </a:endParaRPr>
          </a:p>
        </p:txBody>
      </p:sp>
      <mc:AlternateContent xmlns:mc="http://schemas.openxmlformats.org/markup-compatibility/2006" xmlns:a14="http://schemas.microsoft.com/office/drawing/2010/main">
        <mc:Choice Requires="a14">
          <p:sp>
            <p:nvSpPr>
              <p:cNvPr id="15" name="TextBox 14"/>
              <p:cNvSpPr txBox="1"/>
              <p:nvPr/>
            </p:nvSpPr>
            <p:spPr>
              <a:xfrm>
                <a:off x="3505200" y="2335631"/>
                <a:ext cx="2895600" cy="624338"/>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latin typeface="Cambria Math"/>
                            </a:rPr>
                          </m:ctrlPr>
                        </m:sSubPr>
                        <m:e>
                          <m:r>
                            <a:rPr lang="en-US" sz="3200" b="0" i="1" smtClean="0">
                              <a:latin typeface="Cambria Math"/>
                            </a:rPr>
                            <m:t>𝐺</m:t>
                          </m:r>
                        </m:e>
                        <m:sub>
                          <m:r>
                            <a:rPr lang="en-US" sz="3200" b="0" i="1" smtClean="0">
                              <a:latin typeface="Cambria Math"/>
                            </a:rPr>
                            <m:t>𝜇𝜈</m:t>
                          </m:r>
                        </m:sub>
                      </m:sSub>
                      <m:r>
                        <a:rPr lang="en-US" sz="3200" b="0" i="1" smtClean="0">
                          <a:latin typeface="Cambria Math"/>
                        </a:rPr>
                        <m:t>=</m:t>
                      </m:r>
                      <m:r>
                        <a:rPr lang="en-US" sz="3200" b="0" i="1" smtClean="0">
                          <a:latin typeface="Cambria Math"/>
                        </a:rPr>
                        <m:t>8</m:t>
                      </m:r>
                      <m:r>
                        <a:rPr lang="en-US" sz="3200" b="0" i="1" smtClean="0">
                          <a:latin typeface="Cambria Math"/>
                        </a:rPr>
                        <m:t>𝜋</m:t>
                      </m:r>
                      <m:r>
                        <a:rPr lang="en-US" sz="3200" b="0" i="1" smtClean="0">
                          <a:latin typeface="Cambria Math"/>
                        </a:rPr>
                        <m:t>𝐺</m:t>
                      </m:r>
                      <m:r>
                        <a:rPr lang="en-US" sz="3200" b="0" i="1" smtClean="0">
                          <a:latin typeface="Cambria Math"/>
                        </a:rPr>
                        <m:t> </m:t>
                      </m:r>
                      <m:sSub>
                        <m:sSubPr>
                          <m:ctrlPr>
                            <a:rPr lang="en-US" sz="3200" b="0" i="1" smtClean="0">
                              <a:latin typeface="Cambria Math"/>
                            </a:rPr>
                          </m:ctrlPr>
                        </m:sSubPr>
                        <m:e>
                          <m:r>
                            <a:rPr lang="en-US" sz="3200" b="0" i="1" smtClean="0">
                              <a:latin typeface="Cambria Math"/>
                            </a:rPr>
                            <m:t>𝑇</m:t>
                          </m:r>
                        </m:e>
                        <m:sub>
                          <m:r>
                            <a:rPr lang="en-US" sz="3200" b="0" i="1" smtClean="0">
                              <a:latin typeface="Cambria Math"/>
                            </a:rPr>
                            <m:t>𝜇𝜈</m:t>
                          </m:r>
                        </m:sub>
                      </m:sSub>
                    </m:oMath>
                  </m:oMathPara>
                </a14:m>
                <a:endParaRPr lang="he-IL" sz="3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3505200" y="2335631"/>
                <a:ext cx="2895600" cy="624338"/>
              </a:xfrm>
              <a:prstGeom prst="rect">
                <a:avLst/>
              </a:prstGeom>
              <a:blipFill rotWithShape="1">
                <a:blip r:embed="rId3"/>
                <a:stretch>
                  <a:fillRect t="-13592" r="-5895" b="-23301"/>
                </a:stretch>
              </a:blipFill>
            </p:spPr>
            <p:txBody>
              <a:bodyPr/>
              <a:lstStyle/>
              <a:p>
                <a:r>
                  <a:rPr lang="he-IL">
                    <a:noFill/>
                  </a:rPr>
                  <a:t> </a:t>
                </a:r>
              </a:p>
            </p:txBody>
          </p:sp>
        </mc:Fallback>
      </mc:AlternateContent>
      <p:cxnSp>
        <p:nvCxnSpPr>
          <p:cNvPr id="4" name="Straight Arrow Connector 3"/>
          <p:cNvCxnSpPr/>
          <p:nvPr/>
        </p:nvCxnSpPr>
        <p:spPr>
          <a:xfrm>
            <a:off x="3124200" y="2558534"/>
            <a:ext cx="53340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00600" y="2863334"/>
            <a:ext cx="533400" cy="1905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6344540" y="2558534"/>
            <a:ext cx="513460" cy="76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339411" y="2213141"/>
            <a:ext cx="1066800" cy="369332"/>
          </a:xfrm>
          <a:prstGeom prst="rect">
            <a:avLst/>
          </a:prstGeom>
          <a:noFill/>
        </p:spPr>
        <p:txBody>
          <a:bodyPr wrap="square" rtlCol="1">
            <a:spAutoFit/>
          </a:bodyPr>
          <a:lstStyle/>
          <a:p>
            <a:r>
              <a:rPr lang="he-IL" dirty="0" smtClean="0"/>
              <a:t>מרחב-זמן</a:t>
            </a:r>
            <a:endParaRPr lang="he-IL" dirty="0"/>
          </a:p>
        </p:txBody>
      </p:sp>
      <p:sp>
        <p:nvSpPr>
          <p:cNvPr id="49" name="TextBox 48"/>
          <p:cNvSpPr txBox="1"/>
          <p:nvPr/>
        </p:nvSpPr>
        <p:spPr>
          <a:xfrm>
            <a:off x="6781800" y="2397807"/>
            <a:ext cx="709657" cy="369332"/>
          </a:xfrm>
          <a:prstGeom prst="rect">
            <a:avLst/>
          </a:prstGeom>
          <a:noFill/>
        </p:spPr>
        <p:txBody>
          <a:bodyPr wrap="square" rtlCol="1">
            <a:spAutoFit/>
          </a:bodyPr>
          <a:lstStyle/>
          <a:p>
            <a:r>
              <a:rPr lang="he-IL" dirty="0" smtClean="0"/>
              <a:t>חומר</a:t>
            </a:r>
            <a:endParaRPr lang="he-IL" dirty="0"/>
          </a:p>
        </p:txBody>
      </p:sp>
      <p:sp>
        <p:nvSpPr>
          <p:cNvPr id="50" name="TextBox 49"/>
          <p:cNvSpPr txBox="1"/>
          <p:nvPr/>
        </p:nvSpPr>
        <p:spPr>
          <a:xfrm>
            <a:off x="3945308" y="3059668"/>
            <a:ext cx="1828800" cy="369332"/>
          </a:xfrm>
          <a:prstGeom prst="rect">
            <a:avLst/>
          </a:prstGeom>
          <a:noFill/>
        </p:spPr>
        <p:txBody>
          <a:bodyPr wrap="square" rtlCol="1">
            <a:spAutoFit/>
          </a:bodyPr>
          <a:lstStyle/>
          <a:p>
            <a:r>
              <a:rPr lang="he-IL" dirty="0" smtClean="0"/>
              <a:t>הקבוע של ניוטון</a:t>
            </a:r>
            <a:endParaRPr lang="he-IL" dirty="0"/>
          </a:p>
        </p:txBody>
      </p:sp>
      <p:sp>
        <p:nvSpPr>
          <p:cNvPr id="51" name="Subtitle 4"/>
          <p:cNvSpPr txBox="1">
            <a:spLocks/>
          </p:cNvSpPr>
          <p:nvPr/>
        </p:nvSpPr>
        <p:spPr>
          <a:xfrm>
            <a:off x="1580520" y="3674692"/>
            <a:ext cx="6744960" cy="8382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e-IL" sz="2400" dirty="0">
              <a:solidFill>
                <a:schemeClr val="tx1"/>
              </a:solidFill>
            </a:endParaRPr>
          </a:p>
        </p:txBody>
      </p:sp>
      <p:sp>
        <p:nvSpPr>
          <p:cNvPr id="53" name="Subtitle 4"/>
          <p:cNvSpPr txBox="1">
            <a:spLocks/>
          </p:cNvSpPr>
          <p:nvPr/>
        </p:nvSpPr>
        <p:spPr>
          <a:xfrm>
            <a:off x="1660021" y="3581401"/>
            <a:ext cx="6744960" cy="16002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he-IL" sz="2400" dirty="0" smtClean="0">
                <a:solidFill>
                  <a:schemeClr val="tx1"/>
                </a:solidFill>
              </a:rPr>
              <a:t>באותה שנה, בעת שישב בחזית הרוסית במלחמת העולם הראשונה, מצא שוורצשילד פתרון אפשרי למשוואה זו. הפתרון תיאר את עיקום מרחב הזמן מסביב לעצם בעל סימטריה כדורית – כלומר כוכב.</a:t>
            </a:r>
            <a:endParaRPr lang="he-IL" sz="2400" dirty="0">
              <a:solidFill>
                <a:schemeClr val="tx1"/>
              </a:solidFill>
            </a:endParaRPr>
          </a:p>
        </p:txBody>
      </p:sp>
      <mc:AlternateContent xmlns:mc="http://schemas.openxmlformats.org/markup-compatibility/2006" xmlns:a14="http://schemas.microsoft.com/office/drawing/2010/main">
        <mc:Choice Requires="a14">
          <p:sp>
            <p:nvSpPr>
              <p:cNvPr id="54" name="TextBox 53"/>
              <p:cNvSpPr txBox="1"/>
              <p:nvPr/>
            </p:nvSpPr>
            <p:spPr>
              <a:xfrm>
                <a:off x="1593339" y="5181601"/>
                <a:ext cx="6649079" cy="84401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𝑑</m:t>
                      </m:r>
                      <m:sSup>
                        <m:sSupPr>
                          <m:ctrlPr>
                            <a:rPr lang="en-US" sz="2000" b="0" i="1" smtClean="0">
                              <a:latin typeface="Cambria Math"/>
                            </a:rPr>
                          </m:ctrlPr>
                        </m:sSupPr>
                        <m:e>
                          <m:r>
                            <a:rPr lang="en-US" sz="2000" b="0" i="1" smtClean="0">
                              <a:latin typeface="Cambria Math"/>
                            </a:rPr>
                            <m:t>𝑠</m:t>
                          </m:r>
                        </m:e>
                        <m:sup>
                          <m:r>
                            <a:rPr lang="en-US" sz="2000" b="0" i="1" smtClean="0">
                              <a:latin typeface="Cambria Math"/>
                            </a:rPr>
                            <m:t>2</m:t>
                          </m:r>
                        </m:sup>
                      </m:sSup>
                      <m:r>
                        <a:rPr lang="en-US" sz="2000" b="0" i="1" smtClean="0">
                          <a:latin typeface="Cambria Math"/>
                        </a:rPr>
                        <m:t>=−</m:t>
                      </m:r>
                      <m:d>
                        <m:dPr>
                          <m:ctrlPr>
                            <a:rPr lang="en-US" sz="2000" b="0" i="1" smtClean="0">
                              <a:latin typeface="Cambria Math"/>
                            </a:rPr>
                          </m:ctrlPr>
                        </m:dPr>
                        <m:e>
                          <m:r>
                            <a:rPr lang="en-US" sz="2000" b="0" i="1" smtClean="0">
                              <a:latin typeface="Cambria Math"/>
                            </a:rPr>
                            <m:t>1</m:t>
                          </m:r>
                          <m:r>
                            <a:rPr lang="en-US" sz="2000" b="0" i="1" smtClean="0">
                              <a:latin typeface="Cambria Math"/>
                            </a:rPr>
                            <m:t>−</m:t>
                          </m:r>
                          <m:f>
                            <m:fPr>
                              <m:ctrlPr>
                                <a:rPr lang="en-US" sz="2000" b="0" i="1" smtClean="0">
                                  <a:latin typeface="Cambria Math"/>
                                </a:rPr>
                              </m:ctrlPr>
                            </m:fPr>
                            <m:num>
                              <m:r>
                                <a:rPr lang="en-US" sz="2000" b="0" i="1" smtClean="0">
                                  <a:latin typeface="Cambria Math"/>
                                </a:rPr>
                                <m:t>2</m:t>
                              </m:r>
                              <m:r>
                                <a:rPr lang="en-US" sz="2000" b="0" i="1" smtClean="0">
                                  <a:latin typeface="Cambria Math"/>
                                </a:rPr>
                                <m:t>𝐺𝑚</m:t>
                              </m:r>
                            </m:num>
                            <m:den>
                              <m:sSup>
                                <m:sSupPr>
                                  <m:ctrlPr>
                                    <a:rPr lang="en-US" sz="2000" b="0" i="1" smtClean="0">
                                      <a:latin typeface="Cambria Math"/>
                                    </a:rPr>
                                  </m:ctrlPr>
                                </m:sSupPr>
                                <m:e>
                                  <m:r>
                                    <a:rPr lang="en-US" sz="2000" b="0" i="1" smtClean="0">
                                      <a:latin typeface="Cambria Math"/>
                                    </a:rPr>
                                    <m:t>𝑐</m:t>
                                  </m:r>
                                </m:e>
                                <m:sup>
                                  <m:r>
                                    <a:rPr lang="en-US" sz="2000" b="0" i="1" smtClean="0">
                                      <a:latin typeface="Cambria Math"/>
                                    </a:rPr>
                                    <m:t>2</m:t>
                                  </m:r>
                                </m:sup>
                              </m:sSup>
                              <m:r>
                                <a:rPr lang="en-US" sz="2000" b="0" i="1" smtClean="0">
                                  <a:latin typeface="Cambria Math"/>
                                </a:rPr>
                                <m:t>𝑟</m:t>
                              </m:r>
                            </m:den>
                          </m:f>
                        </m:e>
                      </m:d>
                      <m:sSup>
                        <m:sSupPr>
                          <m:ctrlPr>
                            <a:rPr lang="en-US" sz="2000" b="0" i="1" smtClean="0">
                              <a:latin typeface="Cambria Math"/>
                            </a:rPr>
                          </m:ctrlPr>
                        </m:sSupPr>
                        <m:e>
                          <m:r>
                            <a:rPr lang="en-US" sz="2000" b="0" i="1" smtClean="0">
                              <a:latin typeface="Cambria Math"/>
                            </a:rPr>
                            <m:t>𝑐</m:t>
                          </m:r>
                        </m:e>
                        <m:sup>
                          <m:r>
                            <a:rPr lang="en-US" sz="2000" b="0" i="1" smtClean="0">
                              <a:latin typeface="Cambria Math"/>
                            </a:rPr>
                            <m:t>2</m:t>
                          </m:r>
                        </m:sup>
                      </m:sSup>
                      <m:r>
                        <a:rPr lang="en-US" sz="2000" b="0" i="1" smtClean="0">
                          <a:latin typeface="Cambria Math"/>
                        </a:rPr>
                        <m:t>𝑑</m:t>
                      </m:r>
                      <m:sSup>
                        <m:sSupPr>
                          <m:ctrlPr>
                            <a:rPr lang="en-US" sz="2000" b="0" i="1" smtClean="0">
                              <a:latin typeface="Cambria Math"/>
                            </a:rPr>
                          </m:ctrlPr>
                        </m:sSupPr>
                        <m:e>
                          <m:r>
                            <a:rPr lang="en-US" sz="2000" b="0" i="1" smtClean="0">
                              <a:latin typeface="Cambria Math"/>
                            </a:rPr>
                            <m:t>𝑡</m:t>
                          </m:r>
                        </m:e>
                        <m:sup>
                          <m:r>
                            <a:rPr lang="en-US" sz="2000" b="0" i="1" smtClean="0">
                              <a:latin typeface="Cambria Math"/>
                            </a:rPr>
                            <m:t>2</m:t>
                          </m:r>
                        </m:sup>
                      </m:sSup>
                      <m:r>
                        <a:rPr lang="en-US" sz="2000" b="0" i="1" smtClean="0">
                          <a:latin typeface="Cambria Math"/>
                        </a:rPr>
                        <m:t>+</m:t>
                      </m:r>
                      <m:sSup>
                        <m:sSupPr>
                          <m:ctrlPr>
                            <a:rPr lang="en-US" sz="2000" b="0" i="1" smtClean="0">
                              <a:latin typeface="Cambria Math"/>
                            </a:rPr>
                          </m:ctrlPr>
                        </m:sSupPr>
                        <m:e>
                          <m:d>
                            <m:dPr>
                              <m:ctrlPr>
                                <a:rPr lang="en-US" sz="2000" b="0" i="1" smtClean="0">
                                  <a:latin typeface="Cambria Math"/>
                                </a:rPr>
                              </m:ctrlPr>
                            </m:dPr>
                            <m:e>
                              <m:r>
                                <a:rPr lang="en-US" sz="2000" b="0" i="1" smtClean="0">
                                  <a:latin typeface="Cambria Math"/>
                                </a:rPr>
                                <m:t>1</m:t>
                              </m:r>
                              <m:r>
                                <a:rPr lang="en-US" sz="2000" b="0" i="1" smtClean="0">
                                  <a:latin typeface="Cambria Math"/>
                                </a:rPr>
                                <m:t>−</m:t>
                              </m:r>
                              <m:f>
                                <m:fPr>
                                  <m:ctrlPr>
                                    <a:rPr lang="en-US" sz="2000" b="0" i="1" smtClean="0">
                                      <a:latin typeface="Cambria Math"/>
                                    </a:rPr>
                                  </m:ctrlPr>
                                </m:fPr>
                                <m:num>
                                  <m:r>
                                    <a:rPr lang="en-US" sz="2000" b="0" i="1" smtClean="0">
                                      <a:latin typeface="Cambria Math"/>
                                    </a:rPr>
                                    <m:t>2</m:t>
                                  </m:r>
                                  <m:r>
                                    <a:rPr lang="en-US" sz="2000" b="0" i="1" smtClean="0">
                                      <a:latin typeface="Cambria Math"/>
                                    </a:rPr>
                                    <m:t>𝐺𝑚</m:t>
                                  </m:r>
                                </m:num>
                                <m:den>
                                  <m:sSup>
                                    <m:sSupPr>
                                      <m:ctrlPr>
                                        <a:rPr lang="en-US" sz="2000" b="0" i="1" smtClean="0">
                                          <a:latin typeface="Cambria Math"/>
                                        </a:rPr>
                                      </m:ctrlPr>
                                    </m:sSupPr>
                                    <m:e>
                                      <m:r>
                                        <a:rPr lang="en-US" sz="2000" b="0" i="1" smtClean="0">
                                          <a:latin typeface="Cambria Math"/>
                                        </a:rPr>
                                        <m:t>𝑐</m:t>
                                      </m:r>
                                    </m:e>
                                    <m:sup>
                                      <m:r>
                                        <a:rPr lang="en-US" sz="2000" b="0" i="1" smtClean="0">
                                          <a:latin typeface="Cambria Math"/>
                                        </a:rPr>
                                        <m:t>2</m:t>
                                      </m:r>
                                    </m:sup>
                                  </m:sSup>
                                  <m:r>
                                    <a:rPr lang="en-US" sz="2000" b="0" i="1" smtClean="0">
                                      <a:latin typeface="Cambria Math"/>
                                    </a:rPr>
                                    <m:t>𝑟</m:t>
                                  </m:r>
                                </m:den>
                              </m:f>
                            </m:e>
                          </m:d>
                        </m:e>
                        <m:sup>
                          <m:r>
                            <a:rPr lang="en-US" sz="2000" b="0" i="1" smtClean="0">
                              <a:latin typeface="Cambria Math"/>
                            </a:rPr>
                            <m:t>−</m:t>
                          </m:r>
                          <m:r>
                            <a:rPr lang="en-US" sz="2000" b="0" i="1" smtClean="0">
                              <a:latin typeface="Cambria Math"/>
                            </a:rPr>
                            <m:t>1</m:t>
                          </m:r>
                        </m:sup>
                      </m:sSup>
                      <m:r>
                        <a:rPr lang="en-US" sz="2000" b="0" i="1" smtClean="0">
                          <a:latin typeface="Cambria Math"/>
                        </a:rPr>
                        <m:t>𝑑</m:t>
                      </m:r>
                      <m:sSup>
                        <m:sSupPr>
                          <m:ctrlPr>
                            <a:rPr lang="en-US" sz="2000" b="0" i="1" smtClean="0">
                              <a:latin typeface="Cambria Math"/>
                            </a:rPr>
                          </m:ctrlPr>
                        </m:sSupPr>
                        <m:e>
                          <m:r>
                            <a:rPr lang="en-US" sz="2000" b="0" i="1" smtClean="0">
                              <a:latin typeface="Cambria Math"/>
                            </a:rPr>
                            <m:t>𝑟</m:t>
                          </m:r>
                        </m:e>
                        <m:sup>
                          <m:r>
                            <a:rPr lang="en-US" sz="2000" b="0" i="1" smtClean="0">
                              <a:latin typeface="Cambria Math"/>
                            </a:rPr>
                            <m:t>2</m:t>
                          </m:r>
                        </m:sup>
                      </m:sSup>
                      <m:r>
                        <a:rPr lang="en-US" sz="2000" b="0" i="1" smtClean="0">
                          <a:latin typeface="Cambria Math"/>
                        </a:rPr>
                        <m:t>+</m:t>
                      </m:r>
                      <m:sSup>
                        <m:sSupPr>
                          <m:ctrlPr>
                            <a:rPr lang="en-US" sz="2000" b="0" i="1" smtClean="0">
                              <a:latin typeface="Cambria Math"/>
                            </a:rPr>
                          </m:ctrlPr>
                        </m:sSupPr>
                        <m:e>
                          <m:r>
                            <a:rPr lang="en-US" sz="2000" b="0" i="1" smtClean="0">
                              <a:latin typeface="Cambria Math"/>
                            </a:rPr>
                            <m:t>𝑟</m:t>
                          </m:r>
                        </m:e>
                        <m:sup>
                          <m:r>
                            <a:rPr lang="en-US" sz="2000" b="0" i="1" smtClean="0">
                              <a:latin typeface="Cambria Math"/>
                            </a:rPr>
                            <m:t>2</m:t>
                          </m:r>
                        </m:sup>
                      </m:sSup>
                      <m:r>
                        <a:rPr lang="en-US" sz="2000" b="0" i="1" smtClean="0">
                          <a:latin typeface="Cambria Math"/>
                        </a:rPr>
                        <m:t>𝑑</m:t>
                      </m:r>
                      <m:sSup>
                        <m:sSupPr>
                          <m:ctrlPr>
                            <a:rPr lang="en-US" sz="2000" b="0" i="1" smtClean="0">
                              <a:latin typeface="Cambria Math"/>
                            </a:rPr>
                          </m:ctrlPr>
                        </m:sSupPr>
                        <m:e>
                          <m:r>
                            <m:rPr>
                              <m:sty m:val="p"/>
                            </m:rPr>
                            <a:rPr lang="en-US" sz="2000" b="0" i="0" smtClean="0">
                              <a:latin typeface="Cambria Math"/>
                            </a:rPr>
                            <m:t>Ω</m:t>
                          </m:r>
                        </m:e>
                        <m:sup>
                          <m:r>
                            <a:rPr lang="en-US" sz="2000" b="0" i="1" smtClean="0">
                              <a:latin typeface="Cambria Math"/>
                            </a:rPr>
                            <m:t>2</m:t>
                          </m:r>
                        </m:sup>
                      </m:sSup>
                    </m:oMath>
                  </m:oMathPara>
                </a14:m>
                <a:endParaRPr lang="he-IL" sz="2000" dirty="0"/>
              </a:p>
            </p:txBody>
          </p:sp>
        </mc:Choice>
        <mc:Fallback xmlns="">
          <p:sp>
            <p:nvSpPr>
              <p:cNvPr id="54" name="TextBox 53"/>
              <p:cNvSpPr txBox="1">
                <a:spLocks noRot="1" noChangeAspect="1" noMove="1" noResize="1" noEditPoints="1" noAdjustHandles="1" noChangeArrowheads="1" noChangeShapeType="1" noTextEdit="1"/>
              </p:cNvSpPr>
              <p:nvPr/>
            </p:nvSpPr>
            <p:spPr>
              <a:xfrm>
                <a:off x="1593339" y="5181601"/>
                <a:ext cx="6649079" cy="844014"/>
              </a:xfrm>
              <a:prstGeom prst="rect">
                <a:avLst/>
              </a:prstGeom>
              <a:blipFill rotWithShape="1">
                <a:blip r:embed="rId4"/>
                <a:stretch>
                  <a:fillRect/>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3069047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5" grpId="0"/>
      <p:bldP spid="17" grpId="0"/>
      <p:bldP spid="49" grpId="0"/>
      <p:bldP spid="50" grpId="0"/>
      <p:bldP spid="53" grpId="0"/>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חורים שחורים</a:t>
            </a:r>
            <a:endParaRPr lang="he-IL" u="sng" dirty="0">
              <a:cs typeface="+mn-cs"/>
            </a:endParaRPr>
          </a:p>
        </p:txBody>
      </p:sp>
      <p:sp>
        <p:nvSpPr>
          <p:cNvPr id="5" name="Subtitle 4"/>
          <p:cNvSpPr>
            <a:spLocks noGrp="1"/>
          </p:cNvSpPr>
          <p:nvPr>
            <p:ph type="subTitle" idx="1"/>
          </p:nvPr>
        </p:nvSpPr>
        <p:spPr>
          <a:xfrm>
            <a:off x="1428120" y="1295400"/>
            <a:ext cx="6744960" cy="1371600"/>
          </a:xfrm>
        </p:spPr>
        <p:txBody>
          <a:bodyPr>
            <a:normAutofit/>
          </a:bodyPr>
          <a:lstStyle/>
          <a:p>
            <a:pPr algn="just"/>
            <a:r>
              <a:rPr lang="he-IL" sz="2400" dirty="0" smtClean="0">
                <a:solidFill>
                  <a:schemeClr val="tx1"/>
                </a:solidFill>
              </a:rPr>
              <a:t>הפתרון מכיל תופעה חדשה: חורים שחורים!</a:t>
            </a:r>
          </a:p>
          <a:p>
            <a:pPr algn="just"/>
            <a:r>
              <a:rPr lang="he-IL" sz="2400" dirty="0" smtClean="0">
                <a:solidFill>
                  <a:schemeClr val="tx1"/>
                </a:solidFill>
              </a:rPr>
              <a:t>כוכבים שהרדיוס שלהם קטן מרדיוס שוורצשילד, מושכים אליהם כל דבר, אפילו את האור!</a:t>
            </a:r>
            <a:endParaRPr lang="he-IL" sz="2400" dirty="0">
              <a:solidFill>
                <a:schemeClr val="tx1"/>
              </a:solidFill>
            </a:endParaRPr>
          </a:p>
        </p:txBody>
      </p:sp>
      <mc:AlternateContent xmlns:mc="http://schemas.openxmlformats.org/markup-compatibility/2006" xmlns:a14="http://schemas.microsoft.com/office/drawing/2010/main">
        <mc:Choice Requires="a14">
          <p:sp>
            <p:nvSpPr>
              <p:cNvPr id="15" name="TextBox 14"/>
              <p:cNvSpPr txBox="1"/>
              <p:nvPr/>
            </p:nvSpPr>
            <p:spPr>
              <a:xfrm>
                <a:off x="1686370" y="5450027"/>
                <a:ext cx="2504630" cy="101771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2</m:t>
                          </m:r>
                          <m:r>
                            <a:rPr lang="en-US" sz="3200" b="0" i="1" smtClean="0">
                              <a:solidFill>
                                <a:srgbClr val="002060"/>
                              </a:solidFill>
                              <a:latin typeface="Cambria Math"/>
                            </a:rPr>
                            <m:t>𝐺𝑀</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2</m:t>
                              </m:r>
                            </m:sup>
                          </m:sSup>
                        </m:den>
                      </m:f>
                    </m:oMath>
                  </m:oMathPara>
                </a14:m>
                <a:endParaRPr lang="he-IL" sz="3200"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1686370" y="5450027"/>
                <a:ext cx="2504630" cy="1017715"/>
              </a:xfrm>
              <a:prstGeom prst="rect">
                <a:avLst/>
              </a:prstGeom>
              <a:blipFill rotWithShape="1">
                <a:blip r:embed="rId3"/>
                <a:stretch>
                  <a:fillRect b="-599"/>
                </a:stretch>
              </a:blipFill>
            </p:spPr>
            <p:txBody>
              <a:bodyPr/>
              <a:lstStyle/>
              <a:p>
                <a:r>
                  <a:rPr lang="he-IL">
                    <a:noFill/>
                  </a:rPr>
                  <a:t> </a:t>
                </a:r>
              </a:p>
            </p:txBody>
          </p:sp>
        </mc:Fallback>
      </mc:AlternateContent>
      <p:sp>
        <p:nvSpPr>
          <p:cNvPr id="51" name="Subtitle 4"/>
          <p:cNvSpPr txBox="1">
            <a:spLocks/>
          </p:cNvSpPr>
          <p:nvPr/>
        </p:nvSpPr>
        <p:spPr>
          <a:xfrm>
            <a:off x="1580520" y="3674692"/>
            <a:ext cx="6744960" cy="8382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e-IL" sz="2400" dirty="0">
              <a:solidFill>
                <a:schemeClr val="tx1"/>
              </a:solidFill>
            </a:endParaRPr>
          </a:p>
        </p:txBody>
      </p:sp>
      <p:sp>
        <p:nvSpPr>
          <p:cNvPr id="20" name="Oval 19"/>
          <p:cNvSpPr/>
          <p:nvPr/>
        </p:nvSpPr>
        <p:spPr>
          <a:xfrm>
            <a:off x="3429000" y="2667000"/>
            <a:ext cx="2895600" cy="2819400"/>
          </a:xfrm>
          <a:prstGeom prst="ellipse">
            <a:avLst/>
          </a:prstGeom>
          <a:gradFill flip="none" rotWithShape="1">
            <a:gsLst>
              <a:gs pos="100000">
                <a:srgbClr val="FFF200"/>
              </a:gs>
              <a:gs pos="45000">
                <a:srgbClr val="FF7A00"/>
              </a:gs>
              <a:gs pos="0">
                <a:srgbClr val="FF030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Oval 20"/>
          <p:cNvSpPr/>
          <p:nvPr/>
        </p:nvSpPr>
        <p:spPr>
          <a:xfrm>
            <a:off x="4114800" y="3352800"/>
            <a:ext cx="1524000" cy="1447800"/>
          </a:xfrm>
          <a:prstGeom prst="ellipse">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mc:AlternateContent xmlns:mc="http://schemas.openxmlformats.org/markup-compatibility/2006">
        <mc:Choice xmlns:a14="http://schemas.microsoft.com/office/drawing/2010/main" Requires="a14">
          <p:sp>
            <p:nvSpPr>
              <p:cNvPr id="8" name="TextBox 7"/>
              <p:cNvSpPr txBox="1"/>
              <p:nvPr/>
            </p:nvSpPr>
            <p:spPr>
              <a:xfrm>
                <a:off x="5642361" y="5656948"/>
                <a:ext cx="2885630" cy="60638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r>
                            <a:rPr lang="en-US" sz="3200" b="0" i="1" smtClean="0">
                              <a:solidFill>
                                <a:srgbClr val="002060"/>
                              </a:solidFill>
                              <a:latin typeface="Cambria Math"/>
                            </a:rPr>
                            <m:t>,</m:t>
                          </m:r>
                          <m:r>
                            <a:rPr lang="en-US" sz="3200" b="0" i="1" smtClean="0">
                              <a:solidFill>
                                <a:srgbClr val="002060"/>
                              </a:solidFill>
                              <a:latin typeface="Cambria Math"/>
                            </a:rPr>
                            <m:t>𝑠𝑢𝑛</m:t>
                          </m:r>
                        </m:sub>
                      </m:sSub>
                      <m:r>
                        <a:rPr lang="en-US" sz="3200" b="0" i="1" smtClean="0">
                          <a:solidFill>
                            <a:srgbClr val="002060"/>
                          </a:solidFill>
                          <a:latin typeface="Cambria Math"/>
                          <a:ea typeface="Cambria Math"/>
                        </a:rPr>
                        <m:t>=</m:t>
                      </m:r>
                      <m:r>
                        <a:rPr lang="en-US" sz="3200" b="0" i="1" smtClean="0">
                          <a:solidFill>
                            <a:srgbClr val="002060"/>
                          </a:solidFill>
                          <a:latin typeface="Cambria Math"/>
                        </a:rPr>
                        <m:t>2953</m:t>
                      </m:r>
                      <m:r>
                        <a:rPr lang="en-US" sz="3200" b="0" i="1" smtClean="0">
                          <a:solidFill>
                            <a:srgbClr val="002060"/>
                          </a:solidFill>
                          <a:latin typeface="Cambria Math"/>
                        </a:rPr>
                        <m:t>𝑚</m:t>
                      </m:r>
                    </m:oMath>
                  </m:oMathPara>
                </a14:m>
                <a:endParaRPr lang="he-IL" sz="3200" dirty="0">
                  <a:solidFill>
                    <a:srgbClr val="00206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5642361" y="5656948"/>
                <a:ext cx="2885630" cy="606384"/>
              </a:xfrm>
              <a:prstGeom prst="rect">
                <a:avLst/>
              </a:prstGeom>
              <a:blipFill rotWithShape="1">
                <a:blip r:embed="rId4"/>
                <a:stretch>
                  <a:fillRect t="-14141" r="-8668" b="-28283"/>
                </a:stretch>
              </a:blipFill>
            </p:spPr>
            <p:txBody>
              <a:bodyPr/>
              <a:lstStyle/>
              <a:p>
                <a:r>
                  <a:rPr lang="he-IL">
                    <a:noFill/>
                  </a:rPr>
                  <a:t> </a:t>
                </a:r>
              </a:p>
            </p:txBody>
          </p:sp>
        </mc:Fallback>
      </mc:AlternateContent>
    </p:spTree>
    <p:custDataLst>
      <p:tags r:id="rId1"/>
    </p:custDataLst>
    <p:extLst>
      <p:ext uri="{BB962C8B-B14F-4D97-AF65-F5344CB8AC3E}">
        <p14:creationId xmlns:p14="http://schemas.microsoft.com/office/powerpoint/2010/main" val="701607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accel="60000" fill="hold" grpId="1" nodeType="clickEffect">
                                  <p:stCondLst>
                                    <p:cond delay="0"/>
                                  </p:stCondLst>
                                  <p:childTnLst>
                                    <p:animScale>
                                      <p:cBhvr>
                                        <p:cTn id="18" dur="2000" fill="hold"/>
                                        <p:tgtEl>
                                          <p:spTgt spid="2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P spid="20" grpId="1" animBg="1"/>
      <p:bldP spid="21"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7000">
              <a:srgbClr val="FF0000">
                <a:lumMod val="100000"/>
              </a:srgbClr>
            </a:gs>
            <a:gs pos="14000">
              <a:srgbClr val="FFC000">
                <a:lumMod val="100000"/>
              </a:srgbClr>
            </a:gs>
            <a:gs pos="21000">
              <a:schemeClr val="bg1"/>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5638800" cy="914399"/>
          </a:xfrm>
        </p:spPr>
        <p:txBody>
          <a:bodyPr>
            <a:normAutofit/>
          </a:bodyPr>
          <a:lstStyle/>
          <a:p>
            <a:r>
              <a:rPr lang="he-IL" u="sng" dirty="0" smtClean="0">
                <a:cs typeface="+mn-cs"/>
              </a:rPr>
              <a:t>חורים שחורים</a:t>
            </a:r>
            <a:endParaRPr lang="he-IL" u="sng" dirty="0">
              <a:cs typeface="+mn-cs"/>
            </a:endParaRPr>
          </a:p>
        </p:txBody>
      </p:sp>
      <p:sp>
        <p:nvSpPr>
          <p:cNvPr id="5" name="Subtitle 4"/>
          <p:cNvSpPr>
            <a:spLocks noGrp="1"/>
          </p:cNvSpPr>
          <p:nvPr>
            <p:ph type="subTitle" idx="1"/>
          </p:nvPr>
        </p:nvSpPr>
        <p:spPr>
          <a:xfrm>
            <a:off x="1428120" y="1295400"/>
            <a:ext cx="6744960" cy="1371600"/>
          </a:xfrm>
        </p:spPr>
        <p:txBody>
          <a:bodyPr>
            <a:normAutofit/>
          </a:bodyPr>
          <a:lstStyle/>
          <a:p>
            <a:pPr algn="just"/>
            <a:r>
              <a:rPr lang="he-IL" sz="2400" dirty="0" smtClean="0">
                <a:solidFill>
                  <a:schemeClr val="tx1"/>
                </a:solidFill>
              </a:rPr>
              <a:t>הפתרון מכיל תופעה חדשה: חורים שחורים!</a:t>
            </a:r>
          </a:p>
          <a:p>
            <a:pPr algn="just"/>
            <a:r>
              <a:rPr lang="he-IL" sz="2400" dirty="0" smtClean="0">
                <a:solidFill>
                  <a:schemeClr val="tx1"/>
                </a:solidFill>
              </a:rPr>
              <a:t>כוכבים שהרדיוס שלהם קטן מרדיוס שוורצשילד, מושכים אליהם כל דבר, אפילו את האור!</a:t>
            </a:r>
            <a:endParaRPr lang="he-IL" sz="2400" dirty="0">
              <a:solidFill>
                <a:schemeClr val="tx1"/>
              </a:solidFill>
            </a:endParaRPr>
          </a:p>
        </p:txBody>
      </p:sp>
      <mc:AlternateContent xmlns:mc="http://schemas.openxmlformats.org/markup-compatibility/2006" xmlns:a14="http://schemas.microsoft.com/office/drawing/2010/main">
        <mc:Choice Requires="a14">
          <p:sp>
            <p:nvSpPr>
              <p:cNvPr id="15" name="TextBox 14"/>
              <p:cNvSpPr txBox="1"/>
              <p:nvPr/>
            </p:nvSpPr>
            <p:spPr>
              <a:xfrm>
                <a:off x="1686370" y="5450027"/>
                <a:ext cx="2504630" cy="101771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a:rPr>
                          </m:ctrlPr>
                        </m:sSubPr>
                        <m:e>
                          <m:r>
                            <a:rPr lang="en-US" sz="3200" b="0" i="1" smtClean="0">
                              <a:solidFill>
                                <a:srgbClr val="002060"/>
                              </a:solidFill>
                              <a:latin typeface="Cambria Math"/>
                            </a:rPr>
                            <m:t>𝑟</m:t>
                          </m:r>
                        </m:e>
                        <m:sub>
                          <m:r>
                            <a:rPr lang="en-US" sz="3200" b="0" i="1" smtClean="0">
                              <a:solidFill>
                                <a:srgbClr val="002060"/>
                              </a:solidFill>
                              <a:latin typeface="Cambria Math"/>
                            </a:rPr>
                            <m:t>𝑠</m:t>
                          </m:r>
                        </m:sub>
                      </m:sSub>
                      <m:r>
                        <a:rPr lang="en-US" sz="3200" b="0" i="1" smtClean="0">
                          <a:solidFill>
                            <a:srgbClr val="002060"/>
                          </a:solidFill>
                          <a:latin typeface="Cambria Math"/>
                        </a:rPr>
                        <m:t>=</m:t>
                      </m:r>
                      <m:f>
                        <m:fPr>
                          <m:ctrlPr>
                            <a:rPr lang="en-US" sz="3200" b="0" i="1" smtClean="0">
                              <a:solidFill>
                                <a:srgbClr val="002060"/>
                              </a:solidFill>
                              <a:latin typeface="Cambria Math"/>
                            </a:rPr>
                          </m:ctrlPr>
                        </m:fPr>
                        <m:num>
                          <m:r>
                            <a:rPr lang="en-US" sz="3200" b="0" i="1" smtClean="0">
                              <a:solidFill>
                                <a:srgbClr val="002060"/>
                              </a:solidFill>
                              <a:latin typeface="Cambria Math"/>
                            </a:rPr>
                            <m:t>2</m:t>
                          </m:r>
                          <m:r>
                            <a:rPr lang="en-US" sz="3200" b="0" i="1" smtClean="0">
                              <a:solidFill>
                                <a:srgbClr val="002060"/>
                              </a:solidFill>
                              <a:latin typeface="Cambria Math"/>
                            </a:rPr>
                            <m:t>𝐺𝑀</m:t>
                          </m:r>
                        </m:num>
                        <m:den>
                          <m:sSup>
                            <m:sSupPr>
                              <m:ctrlPr>
                                <a:rPr lang="en-US" sz="3200" b="0" i="1" smtClean="0">
                                  <a:solidFill>
                                    <a:srgbClr val="002060"/>
                                  </a:solidFill>
                                  <a:latin typeface="Cambria Math"/>
                                </a:rPr>
                              </m:ctrlPr>
                            </m:sSupPr>
                            <m:e>
                              <m:r>
                                <a:rPr lang="en-US" sz="3200" b="0" i="1" smtClean="0">
                                  <a:solidFill>
                                    <a:srgbClr val="002060"/>
                                  </a:solidFill>
                                  <a:latin typeface="Cambria Math"/>
                                </a:rPr>
                                <m:t>𝑐</m:t>
                              </m:r>
                            </m:e>
                            <m:sup>
                              <m:r>
                                <a:rPr lang="en-US" sz="3200" b="0" i="1" smtClean="0">
                                  <a:solidFill>
                                    <a:srgbClr val="002060"/>
                                  </a:solidFill>
                                  <a:latin typeface="Cambria Math"/>
                                </a:rPr>
                                <m:t>2</m:t>
                              </m:r>
                            </m:sup>
                          </m:sSup>
                        </m:den>
                      </m:f>
                    </m:oMath>
                  </m:oMathPara>
                </a14:m>
                <a:endParaRPr lang="he-IL" sz="3200"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1686370" y="5450027"/>
                <a:ext cx="2504630" cy="1017715"/>
              </a:xfrm>
              <a:prstGeom prst="rect">
                <a:avLst/>
              </a:prstGeom>
              <a:blipFill rotWithShape="1">
                <a:blip r:embed="rId2"/>
                <a:stretch>
                  <a:fillRect b="-599"/>
                </a:stretch>
              </a:blipFill>
            </p:spPr>
            <p:txBody>
              <a:bodyPr/>
              <a:lstStyle/>
              <a:p>
                <a:r>
                  <a:rPr lang="he-IL">
                    <a:noFill/>
                  </a:rPr>
                  <a:t> </a:t>
                </a:r>
              </a:p>
            </p:txBody>
          </p:sp>
        </mc:Fallback>
      </mc:AlternateContent>
      <p:sp>
        <p:nvSpPr>
          <p:cNvPr id="51" name="Subtitle 4"/>
          <p:cNvSpPr txBox="1">
            <a:spLocks/>
          </p:cNvSpPr>
          <p:nvPr/>
        </p:nvSpPr>
        <p:spPr>
          <a:xfrm>
            <a:off x="1580520" y="3674692"/>
            <a:ext cx="6744960" cy="8382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e-IL" sz="2400" dirty="0">
              <a:solidFill>
                <a:schemeClr val="tx1"/>
              </a:solidFill>
            </a:endParaRPr>
          </a:p>
        </p:txBody>
      </p:sp>
      <p:sp>
        <p:nvSpPr>
          <p:cNvPr id="21" name="Oval 20"/>
          <p:cNvSpPr/>
          <p:nvPr/>
        </p:nvSpPr>
        <p:spPr>
          <a:xfrm>
            <a:off x="4114800" y="3352800"/>
            <a:ext cx="1524000" cy="1447800"/>
          </a:xfrm>
          <a:prstGeom prst="ellipse">
            <a:avLst/>
          </a:prstGeom>
          <a:solidFill>
            <a:schemeClr val="tx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142285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5">
                                            <p:txEl>
                                              <p:pRg st="1" end="1"/>
                                            </p:txEl>
                                          </p:spTgt>
                                        </p:tgtEl>
                                        <p:attrNameLst>
                                          <p:attrName>r</p:attrName>
                                        </p:attrNameLst>
                                      </p:cBhvr>
                                    </p:animRot>
                                    <p:animRot by="-240000">
                                      <p:cBhvr>
                                        <p:cTn id="7" dur="200" fill="hold">
                                          <p:stCondLst>
                                            <p:cond delay="200"/>
                                          </p:stCondLst>
                                        </p:cTn>
                                        <p:tgtEl>
                                          <p:spTgt spid="5">
                                            <p:txEl>
                                              <p:pRg st="1" end="1"/>
                                            </p:txEl>
                                          </p:spTgt>
                                        </p:tgtEl>
                                        <p:attrNameLst>
                                          <p:attrName>r</p:attrName>
                                        </p:attrNameLst>
                                      </p:cBhvr>
                                    </p:animRot>
                                    <p:animRot by="240000">
                                      <p:cBhvr>
                                        <p:cTn id="8" dur="200" fill="hold">
                                          <p:stCondLst>
                                            <p:cond delay="400"/>
                                          </p:stCondLst>
                                        </p:cTn>
                                        <p:tgtEl>
                                          <p:spTgt spid="5">
                                            <p:txEl>
                                              <p:pRg st="1" end="1"/>
                                            </p:txEl>
                                          </p:spTgt>
                                        </p:tgtEl>
                                        <p:attrNameLst>
                                          <p:attrName>r</p:attrName>
                                        </p:attrNameLst>
                                      </p:cBhvr>
                                    </p:animRot>
                                    <p:animRot by="-240000">
                                      <p:cBhvr>
                                        <p:cTn id="9" dur="200" fill="hold">
                                          <p:stCondLst>
                                            <p:cond delay="600"/>
                                          </p:stCondLst>
                                        </p:cTn>
                                        <p:tgtEl>
                                          <p:spTgt spid="5">
                                            <p:txEl>
                                              <p:pRg st="1" end="1"/>
                                            </p:txEl>
                                          </p:spTgt>
                                        </p:tgtEl>
                                        <p:attrNameLst>
                                          <p:attrName>r</p:attrName>
                                        </p:attrNameLst>
                                      </p:cBhvr>
                                    </p:animRot>
                                    <p:animRot by="120000">
                                      <p:cBhvr>
                                        <p:cTn id="10" dur="200" fill="hold">
                                          <p:stCondLst>
                                            <p:cond delay="800"/>
                                          </p:stCondLst>
                                        </p:cTn>
                                        <p:tgtEl>
                                          <p:spTgt spid="5">
                                            <p:txEl>
                                              <p:pRg st="1" end="1"/>
                                            </p:txEl>
                                          </p:spTgt>
                                        </p:tgtEl>
                                        <p:attrNameLst>
                                          <p:attrName>r</p:attrName>
                                        </p:attrNameLst>
                                      </p:cBhvr>
                                    </p:animRot>
                                  </p:childTnLst>
                                </p:cTn>
                              </p:par>
                            </p:childTnLst>
                          </p:cTn>
                        </p:par>
                        <p:par>
                          <p:cTn id="11" fill="hold">
                            <p:stCondLst>
                              <p:cond delay="1000"/>
                            </p:stCondLst>
                            <p:childTnLst>
                              <p:par>
                                <p:cTn id="12" presetID="51" presetClass="path" presetSubtype="0" accel="50000" decel="50000" fill="hold" grpId="1" nodeType="afterEffect">
                                  <p:stCondLst>
                                    <p:cond delay="0"/>
                                  </p:stCondLst>
                                  <p:childTnLst>
                                    <p:animMotion origin="layout" path="M -0.01216 -4.07819E-6 L -0.08368 0.09022 C -0.09966 0.10896 -0.10834 0.13718 -0.10834 0.16679 C -0.10834 0.20056 -0.09966 0.22739 -0.08368 0.24613 L -0.01216 0.33681 " pathEditMode="relative" rAng="0" ptsTypes="FffFF">
                                      <p:cBhvr>
                                        <p:cTn id="13" dur="1000" fill="hold"/>
                                        <p:tgtEl>
                                          <p:spTgt spid="5">
                                            <p:txEl>
                                              <p:pRg st="1" end="1"/>
                                            </p:txEl>
                                          </p:spTgt>
                                        </p:tgtEl>
                                        <p:attrNameLst>
                                          <p:attrName>ppt_x</p:attrName>
                                          <p:attrName>ppt_y</p:attrName>
                                        </p:attrNameLst>
                                      </p:cBhvr>
                                      <p:rCtr x="-4809" y="16840"/>
                                    </p:animMotion>
                                  </p:childTnLst>
                                </p:cTn>
                              </p:par>
                              <p:par>
                                <p:cTn id="14" presetID="31" presetClass="exit" presetSubtype="0" fill="hold" grpId="2" nodeType="withEffect">
                                  <p:stCondLst>
                                    <p:cond delay="0"/>
                                  </p:stCondLst>
                                  <p:childTnLst>
                                    <p:anim calcmode="lin" valueType="num">
                                      <p:cBhvr>
                                        <p:cTn id="15" dur="1000"/>
                                        <p:tgtEl>
                                          <p:spTgt spid="5">
                                            <p:txEl>
                                              <p:pRg st="1" end="1"/>
                                            </p:txEl>
                                          </p:spTgt>
                                        </p:tgtEl>
                                        <p:attrNameLst>
                                          <p:attrName>ppt_w</p:attrName>
                                        </p:attrNameLst>
                                      </p:cBhvr>
                                      <p:tavLst>
                                        <p:tav tm="0">
                                          <p:val>
                                            <p:strVal val="ppt_w"/>
                                          </p:val>
                                        </p:tav>
                                        <p:tav tm="100000">
                                          <p:val>
                                            <p:fltVal val="0"/>
                                          </p:val>
                                        </p:tav>
                                      </p:tavLst>
                                    </p:anim>
                                    <p:anim calcmode="lin" valueType="num">
                                      <p:cBhvr>
                                        <p:cTn id="16" dur="1000"/>
                                        <p:tgtEl>
                                          <p:spTgt spid="5">
                                            <p:txEl>
                                              <p:pRg st="1" end="1"/>
                                            </p:txEl>
                                          </p:spTgt>
                                        </p:tgtEl>
                                        <p:attrNameLst>
                                          <p:attrName>ppt_h</p:attrName>
                                        </p:attrNameLst>
                                      </p:cBhvr>
                                      <p:tavLst>
                                        <p:tav tm="0">
                                          <p:val>
                                            <p:strVal val="ppt_h"/>
                                          </p:val>
                                        </p:tav>
                                        <p:tav tm="100000">
                                          <p:val>
                                            <p:fltVal val="0"/>
                                          </p:val>
                                        </p:tav>
                                      </p:tavLst>
                                    </p:anim>
                                    <p:anim calcmode="lin" valueType="num">
                                      <p:cBhvr>
                                        <p:cTn id="17"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18" dur="1000"/>
                                        <p:tgtEl>
                                          <p:spTgt spid="5">
                                            <p:txEl>
                                              <p:pRg st="1" end="1"/>
                                            </p:txEl>
                                          </p:spTgt>
                                        </p:tgtEl>
                                      </p:cBhvr>
                                    </p:animEffect>
                                    <p:set>
                                      <p:cBhvr>
                                        <p:cTn id="19" dur="1" fill="hold">
                                          <p:stCondLst>
                                            <p:cond delay="999"/>
                                          </p:stCondLst>
                                        </p:cTn>
                                        <p:tgtEl>
                                          <p:spTgt spid="5">
                                            <p:txEl>
                                              <p:pRg st="1" end="1"/>
                                            </p:txEl>
                                          </p:spTgt>
                                        </p:tgtEl>
                                        <p:attrNameLst>
                                          <p:attrName>style.visibility</p:attrName>
                                        </p:attrNameLst>
                                      </p:cBhvr>
                                      <p:to>
                                        <p:strVal val="hidden"/>
                                      </p:to>
                                    </p:set>
                                  </p:childTnLst>
                                </p:cTn>
                              </p:par>
                              <p:par>
                                <p:cTn id="20" presetID="32" presetClass="emph" presetSubtype="0" fill="hold" grpId="0" nodeType="withEffect">
                                  <p:stCondLst>
                                    <p:cond delay="0"/>
                                  </p:stCondLst>
                                  <p:childTnLst>
                                    <p:animRot by="120000">
                                      <p:cBhvr>
                                        <p:cTn id="21" dur="100" fill="hold">
                                          <p:stCondLst>
                                            <p:cond delay="0"/>
                                          </p:stCondLst>
                                        </p:cTn>
                                        <p:tgtEl>
                                          <p:spTgt spid="5">
                                            <p:txEl>
                                              <p:pRg st="0" end="0"/>
                                            </p:txEl>
                                          </p:spTgt>
                                        </p:tgtEl>
                                        <p:attrNameLst>
                                          <p:attrName>r</p:attrName>
                                        </p:attrNameLst>
                                      </p:cBhvr>
                                    </p:animRot>
                                    <p:animRot by="-240000">
                                      <p:cBhvr>
                                        <p:cTn id="22" dur="200" fill="hold">
                                          <p:stCondLst>
                                            <p:cond delay="200"/>
                                          </p:stCondLst>
                                        </p:cTn>
                                        <p:tgtEl>
                                          <p:spTgt spid="5">
                                            <p:txEl>
                                              <p:pRg st="0" end="0"/>
                                            </p:txEl>
                                          </p:spTgt>
                                        </p:tgtEl>
                                        <p:attrNameLst>
                                          <p:attrName>r</p:attrName>
                                        </p:attrNameLst>
                                      </p:cBhvr>
                                    </p:animRot>
                                    <p:animRot by="240000">
                                      <p:cBhvr>
                                        <p:cTn id="23" dur="200" fill="hold">
                                          <p:stCondLst>
                                            <p:cond delay="400"/>
                                          </p:stCondLst>
                                        </p:cTn>
                                        <p:tgtEl>
                                          <p:spTgt spid="5">
                                            <p:txEl>
                                              <p:pRg st="0" end="0"/>
                                            </p:txEl>
                                          </p:spTgt>
                                        </p:tgtEl>
                                        <p:attrNameLst>
                                          <p:attrName>r</p:attrName>
                                        </p:attrNameLst>
                                      </p:cBhvr>
                                    </p:animRot>
                                    <p:animRot by="-240000">
                                      <p:cBhvr>
                                        <p:cTn id="24" dur="200" fill="hold">
                                          <p:stCondLst>
                                            <p:cond delay="600"/>
                                          </p:stCondLst>
                                        </p:cTn>
                                        <p:tgtEl>
                                          <p:spTgt spid="5">
                                            <p:txEl>
                                              <p:pRg st="0" end="0"/>
                                            </p:txEl>
                                          </p:spTgt>
                                        </p:tgtEl>
                                        <p:attrNameLst>
                                          <p:attrName>r</p:attrName>
                                        </p:attrNameLst>
                                      </p:cBhvr>
                                    </p:animRot>
                                    <p:animRot by="120000">
                                      <p:cBhvr>
                                        <p:cTn id="25" dur="200" fill="hold">
                                          <p:stCondLst>
                                            <p:cond delay="800"/>
                                          </p:stCondLst>
                                        </p:cTn>
                                        <p:tgtEl>
                                          <p:spTgt spid="5">
                                            <p:txEl>
                                              <p:pRg st="0" end="0"/>
                                            </p:txEl>
                                          </p:spTgt>
                                        </p:tgtEl>
                                        <p:attrNameLst>
                                          <p:attrName>r</p:attrName>
                                        </p:attrNameLst>
                                      </p:cBhvr>
                                    </p:animRot>
                                  </p:childTnLst>
                                </p:cTn>
                              </p:par>
                            </p:childTnLst>
                          </p:cTn>
                        </p:par>
                        <p:par>
                          <p:cTn id="26" fill="hold">
                            <p:stCondLst>
                              <p:cond delay="2000"/>
                            </p:stCondLst>
                            <p:childTnLst>
                              <p:par>
                                <p:cTn id="27" presetID="51" presetClass="path" presetSubtype="0" accel="50000" decel="50000" fill="hold" grpId="1" nodeType="afterEffect">
                                  <p:stCondLst>
                                    <p:cond delay="0"/>
                                  </p:stCondLst>
                                  <p:childTnLst>
                                    <p:animMotion origin="layout" path="M -0.01997 1.99167E-6 L 0.05989 0.10409 C 0.0783 0.12561 0.08837 0.15822 0.08837 0.19269 C 0.08837 0.23109 0.0783 0.26255 0.05989 0.28406 L -0.01997 0.38862 " pathEditMode="relative" rAng="0" ptsTypes="FffFF">
                                      <p:cBhvr>
                                        <p:cTn id="28" dur="1100" fill="hold"/>
                                        <p:tgtEl>
                                          <p:spTgt spid="5">
                                            <p:txEl>
                                              <p:pRg st="0" end="0"/>
                                            </p:txEl>
                                          </p:spTgt>
                                        </p:tgtEl>
                                        <p:attrNameLst>
                                          <p:attrName>ppt_x</p:attrName>
                                          <p:attrName>ppt_y</p:attrName>
                                        </p:attrNameLst>
                                      </p:cBhvr>
                                      <p:rCtr x="5417" y="19431"/>
                                    </p:animMotion>
                                  </p:childTnLst>
                                </p:cTn>
                              </p:par>
                              <p:par>
                                <p:cTn id="29" presetID="45" presetClass="exit" presetSubtype="0" fill="hold" grpId="2" nodeType="withEffect">
                                  <p:stCondLst>
                                    <p:cond delay="0"/>
                                  </p:stCondLst>
                                  <p:childTnLst>
                                    <p:animEffect transition="out" filter="fade">
                                      <p:cBhvr>
                                        <p:cTn id="30" dur="1000"/>
                                        <p:tgtEl>
                                          <p:spTgt spid="5">
                                            <p:txEl>
                                              <p:pRg st="0" end="0"/>
                                            </p:txEl>
                                          </p:spTgt>
                                        </p:tgtEl>
                                      </p:cBhvr>
                                    </p:animEffect>
                                    <p:anim calcmode="lin" valueType="num">
                                      <p:cBhvr>
                                        <p:cTn id="31" dur="1000"/>
                                        <p:tgtEl>
                                          <p:spTgt spid="5">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2" dur="1000"/>
                                        <p:tgtEl>
                                          <p:spTgt spid="5">
                                            <p:txEl>
                                              <p:pRg st="0" end="0"/>
                                            </p:txEl>
                                          </p:spTgt>
                                        </p:tgtEl>
                                        <p:attrNameLst>
                                          <p:attrName>ppt_h</p:attrName>
                                        </p:attrNameLst>
                                      </p:cBhvr>
                                      <p:tavLst>
                                        <p:tav tm="0">
                                          <p:val>
                                            <p:strVal val="ppt_h"/>
                                          </p:val>
                                        </p:tav>
                                        <p:tav tm="100000">
                                          <p:val>
                                            <p:strVal val="ppt_h"/>
                                          </p:val>
                                        </p:tav>
                                      </p:tavLst>
                                    </p:anim>
                                    <p:set>
                                      <p:cBhvr>
                                        <p:cTn id="33" dur="1" fill="hold">
                                          <p:stCondLst>
                                            <p:cond delay="999"/>
                                          </p:stCondLst>
                                        </p:cTn>
                                        <p:tgtEl>
                                          <p:spTgt spid="5">
                                            <p:txEl>
                                              <p:pRg st="0" end="0"/>
                                            </p:txEl>
                                          </p:spTgt>
                                        </p:tgtEl>
                                        <p:attrNameLst>
                                          <p:attrName>style.visibility</p:attrName>
                                        </p:attrNameLst>
                                      </p:cBhvr>
                                      <p:to>
                                        <p:strVal val="hidden"/>
                                      </p:to>
                                    </p:set>
                                  </p:childTnLst>
                                </p:cTn>
                              </p:par>
                              <p:par>
                                <p:cTn id="34" presetID="42" presetClass="path" presetSubtype="0" accel="50000" decel="50000" fill="hold" grpId="0" nodeType="withEffect">
                                  <p:stCondLst>
                                    <p:cond delay="0"/>
                                  </p:stCondLst>
                                  <p:childTnLst>
                                    <p:animMotion origin="layout" path="M 3.33333E-6 2.59542E-6 L 3.33333E-6 0.44413 " pathEditMode="relative" rAng="0" ptsTypes="AA">
                                      <p:cBhvr>
                                        <p:cTn id="35" dur="2000" fill="hold"/>
                                        <p:tgtEl>
                                          <p:spTgt spid="2"/>
                                        </p:tgtEl>
                                        <p:attrNameLst>
                                          <p:attrName>ppt_x</p:attrName>
                                          <p:attrName>ppt_y</p:attrName>
                                        </p:attrNameLst>
                                      </p:cBhvr>
                                      <p:rCtr x="0" y="22207"/>
                                    </p:animMotion>
                                  </p:childTnLst>
                                </p:cTn>
                              </p:par>
                              <p:par>
                                <p:cTn id="36" presetID="8" presetClass="emph" presetSubtype="0" fill="hold" grpId="1" nodeType="withEffect">
                                  <p:stCondLst>
                                    <p:cond delay="0"/>
                                  </p:stCondLst>
                                  <p:childTnLst>
                                    <p:animRot by="21600000">
                                      <p:cBhvr>
                                        <p:cTn id="37" dur="2000" fill="hold"/>
                                        <p:tgtEl>
                                          <p:spTgt spid="2"/>
                                        </p:tgtEl>
                                        <p:attrNameLst>
                                          <p:attrName>r</p:attrName>
                                        </p:attrNameLst>
                                      </p:cBhvr>
                                    </p:animRot>
                                  </p:childTnLst>
                                </p:cTn>
                              </p:par>
                              <p:par>
                                <p:cTn id="38" presetID="6" presetClass="emph" presetSubtype="0" fill="hold" grpId="2" nodeType="withEffect">
                                  <p:stCondLst>
                                    <p:cond delay="0"/>
                                  </p:stCondLst>
                                  <p:childTnLst>
                                    <p:animScale>
                                      <p:cBhvr>
                                        <p:cTn id="39" dur="2000" fill="hold"/>
                                        <p:tgtEl>
                                          <p:spTgt spid="2"/>
                                        </p:tgtEl>
                                      </p:cBhvr>
                                      <p:by x="25000" y="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uiExpand="1" build="allAtOnce"/>
      <p:bldP spid="5" grpId="1" uiExpand="1" build="p"/>
      <p:bldP spid="5" grpId="2"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6.2|1.8|2.3|3.1|7.3|5.6|3"/>
</p:tagLst>
</file>

<file path=ppt/tags/tag2.xml><?xml version="1.0" encoding="utf-8"?>
<p:tagLst xmlns:a="http://schemas.openxmlformats.org/drawingml/2006/main" xmlns:r="http://schemas.openxmlformats.org/officeDocument/2006/relationships" xmlns:p="http://schemas.openxmlformats.org/presentationml/2006/main">
  <p:tag name="TIMING" val="|16.2|1.8|2.3|3.1|7.3|5.6|3"/>
</p:tagLst>
</file>

<file path=ppt/tags/tag3.xml><?xml version="1.0" encoding="utf-8"?>
<p:tagLst xmlns:a="http://schemas.openxmlformats.org/drawingml/2006/main" xmlns:r="http://schemas.openxmlformats.org/officeDocument/2006/relationships" xmlns:p="http://schemas.openxmlformats.org/presentationml/2006/main">
  <p:tag name="TIMING" val="|16.2|1.8|2.3|3.1|7.3|5.6|3"/>
</p:tagLst>
</file>

<file path=ppt/tags/tag4.xml><?xml version="1.0" encoding="utf-8"?>
<p:tagLst xmlns:a="http://schemas.openxmlformats.org/drawingml/2006/main" xmlns:r="http://schemas.openxmlformats.org/officeDocument/2006/relationships" xmlns:p="http://schemas.openxmlformats.org/presentationml/2006/main">
  <p:tag name="TIMING" val="|8.1|38.8"/>
</p:tagLst>
</file>

<file path=ppt/tags/tag5.xml><?xml version="1.0" encoding="utf-8"?>
<p:tagLst xmlns:a="http://schemas.openxmlformats.org/drawingml/2006/main" xmlns:r="http://schemas.openxmlformats.org/officeDocument/2006/relationships" xmlns:p="http://schemas.openxmlformats.org/presentationml/2006/main">
  <p:tag name="TIMING" val="|3.8|2.7|21.8|22.6"/>
</p:tagLst>
</file>

<file path=ppt/tags/tag6.xml><?xml version="1.0" encoding="utf-8"?>
<p:tagLst xmlns:a="http://schemas.openxmlformats.org/drawingml/2006/main" xmlns:r="http://schemas.openxmlformats.org/officeDocument/2006/relationships" xmlns:p="http://schemas.openxmlformats.org/presentationml/2006/main">
  <p:tag name="TIMING" val="|11.8|6.8"/>
</p:tagLst>
</file>

<file path=ppt/tags/tag7.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2985</TotalTime>
  <Words>648</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קוונטים, כבידה וסקלת פלנק</vt:lpstr>
      <vt:lpstr>סקלת פלנק</vt:lpstr>
      <vt:lpstr>סקלת פלנק</vt:lpstr>
      <vt:lpstr>מדידה באמצעות גלים א"מ</vt:lpstr>
      <vt:lpstr>מדידה באמצעות גלים א"מ</vt:lpstr>
      <vt:lpstr>האפקט הפוטואלקטרי</vt:lpstr>
      <vt:lpstr>חורים שחורים</vt:lpstr>
      <vt:lpstr>חורים שחורים</vt:lpstr>
      <vt:lpstr>חורים שחורים</vt:lpstr>
      <vt:lpstr>מה זה "הכי קטן?"</vt:lpstr>
      <vt:lpstr>מה זה "הכי קטן?"</vt:lpstr>
      <vt:lpstr>מה זה "הכי קטן?"</vt:lpstr>
      <vt:lpstr>מה זה "הכי קטן?"</vt:lpstr>
      <vt:lpstr>תודה רבה!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מדידה באמצעות גלים א"מ</dc:title>
  <dc:creator>Ben</dc:creator>
  <cp:lastModifiedBy>Ben</cp:lastModifiedBy>
  <cp:revision>54</cp:revision>
  <dcterms:created xsi:type="dcterms:W3CDTF">2013-03-10T06:18:10Z</dcterms:created>
  <dcterms:modified xsi:type="dcterms:W3CDTF">2013-03-15T08:44:22Z</dcterms:modified>
</cp:coreProperties>
</file>