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681" r:id="rId2"/>
    <p:sldId id="677" r:id="rId3"/>
    <p:sldId id="704" r:id="rId4"/>
    <p:sldId id="708" r:id="rId5"/>
    <p:sldId id="683" r:id="rId6"/>
    <p:sldId id="689" r:id="rId7"/>
    <p:sldId id="706" r:id="rId8"/>
    <p:sldId id="699" r:id="rId9"/>
    <p:sldId id="698" r:id="rId10"/>
    <p:sldId id="697" r:id="rId11"/>
    <p:sldId id="700" r:id="rId12"/>
    <p:sldId id="686" r:id="rId13"/>
    <p:sldId id="676" r:id="rId14"/>
    <p:sldId id="682" r:id="rId15"/>
    <p:sldId id="709" r:id="rId16"/>
    <p:sldId id="685" r:id="rId17"/>
    <p:sldId id="707" r:id="rId18"/>
    <p:sldId id="710" r:id="rId19"/>
    <p:sldId id="688" r:id="rId20"/>
  </p:sldIdLst>
  <p:sldSz cx="9144000" cy="6858000" type="screen4x3"/>
  <p:notesSz cx="9747250" cy="6851650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 Black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 Black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 Black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 Black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 Black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Arial Black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Arial Black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Arial Black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Arial Black" pitchFamily="34" charset="0"/>
        <a:ea typeface="+mn-ea"/>
        <a:cs typeface="Arial" pitchFamily="34" charset="0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3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44463" y="6672263"/>
            <a:ext cx="8855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588" y="0"/>
            <a:ext cx="8623301" cy="62071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VRB – Chemical ↔ Electrical Conversion</a:t>
            </a:r>
          </a:p>
        </p:txBody>
      </p:sp>
      <p:sp>
        <p:nvSpPr>
          <p:cNvPr id="75" name="Oval 2"/>
          <p:cNvSpPr/>
          <p:nvPr/>
        </p:nvSpPr>
        <p:spPr>
          <a:xfrm>
            <a:off x="8437563" y="1588"/>
            <a:ext cx="712787" cy="735012"/>
          </a:xfrm>
          <a:custGeom>
            <a:avLst/>
            <a:gdLst/>
            <a:ahLst/>
            <a:cxnLst/>
            <a:rect l="l" t="t" r="r" b="b"/>
            <a:pathLst>
              <a:path w="712553" h="734693">
                <a:moveTo>
                  <a:pt x="126875" y="0"/>
                </a:moveTo>
                <a:lnTo>
                  <a:pt x="712553" y="0"/>
                </a:lnTo>
                <a:lnTo>
                  <a:pt x="712553" y="626391"/>
                </a:lnTo>
                <a:cubicBezTo>
                  <a:pt x="637999" y="694306"/>
                  <a:pt x="538671" y="734693"/>
                  <a:pt x="429911" y="734693"/>
                </a:cubicBezTo>
                <a:cubicBezTo>
                  <a:pt x="192478" y="734693"/>
                  <a:pt x="0" y="542215"/>
                  <a:pt x="0" y="304782"/>
                </a:cubicBezTo>
                <a:cubicBezTo>
                  <a:pt x="0" y="185621"/>
                  <a:pt x="48480" y="77784"/>
                  <a:pt x="126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76" name="Group 7"/>
          <p:cNvGrpSpPr>
            <a:grpSpLocks noChangeAspect="1"/>
          </p:cNvGrpSpPr>
          <p:nvPr/>
        </p:nvGrpSpPr>
        <p:grpSpPr bwMode="auto">
          <a:xfrm>
            <a:off x="8655230" y="38515"/>
            <a:ext cx="310312" cy="543657"/>
            <a:chOff x="4694" y="2761"/>
            <a:chExt cx="508" cy="890"/>
          </a:xfrm>
          <a:solidFill>
            <a:srgbClr val="F78F1E"/>
          </a:solidFill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5024" y="3357"/>
              <a:ext cx="178" cy="294"/>
            </a:xfrm>
            <a:custGeom>
              <a:avLst/>
              <a:gdLst>
                <a:gd name="T0" fmla="*/ 178 w 178"/>
                <a:gd name="T1" fmla="*/ 294 h 294"/>
                <a:gd name="T2" fmla="*/ 178 w 178"/>
                <a:gd name="T3" fmla="*/ 294 h 294"/>
                <a:gd name="T4" fmla="*/ 160 w 178"/>
                <a:gd name="T5" fmla="*/ 282 h 294"/>
                <a:gd name="T6" fmla="*/ 144 w 178"/>
                <a:gd name="T7" fmla="*/ 268 h 294"/>
                <a:gd name="T8" fmla="*/ 132 w 178"/>
                <a:gd name="T9" fmla="*/ 254 h 294"/>
                <a:gd name="T10" fmla="*/ 120 w 178"/>
                <a:gd name="T11" fmla="*/ 240 h 294"/>
                <a:gd name="T12" fmla="*/ 112 w 178"/>
                <a:gd name="T13" fmla="*/ 224 h 294"/>
                <a:gd name="T14" fmla="*/ 106 w 178"/>
                <a:gd name="T15" fmla="*/ 208 h 294"/>
                <a:gd name="T16" fmla="*/ 102 w 178"/>
                <a:gd name="T17" fmla="*/ 192 h 294"/>
                <a:gd name="T18" fmla="*/ 100 w 178"/>
                <a:gd name="T19" fmla="*/ 174 h 294"/>
                <a:gd name="T20" fmla="*/ 100 w 178"/>
                <a:gd name="T21" fmla="*/ 158 h 294"/>
                <a:gd name="T22" fmla="*/ 102 w 178"/>
                <a:gd name="T23" fmla="*/ 140 h 294"/>
                <a:gd name="T24" fmla="*/ 106 w 178"/>
                <a:gd name="T25" fmla="*/ 122 h 294"/>
                <a:gd name="T26" fmla="*/ 112 w 178"/>
                <a:gd name="T27" fmla="*/ 104 h 294"/>
                <a:gd name="T28" fmla="*/ 118 w 178"/>
                <a:gd name="T29" fmla="*/ 88 h 294"/>
                <a:gd name="T30" fmla="*/ 126 w 178"/>
                <a:gd name="T31" fmla="*/ 70 h 294"/>
                <a:gd name="T32" fmla="*/ 136 w 178"/>
                <a:gd name="T33" fmla="*/ 54 h 294"/>
                <a:gd name="T34" fmla="*/ 148 w 178"/>
                <a:gd name="T35" fmla="*/ 38 h 294"/>
                <a:gd name="T36" fmla="*/ 76 w 178"/>
                <a:gd name="T37" fmla="*/ 0 h 294"/>
                <a:gd name="T38" fmla="*/ 76 w 178"/>
                <a:gd name="T39" fmla="*/ 0 h 294"/>
                <a:gd name="T40" fmla="*/ 60 w 178"/>
                <a:gd name="T41" fmla="*/ 12 h 294"/>
                <a:gd name="T42" fmla="*/ 46 w 178"/>
                <a:gd name="T43" fmla="*/ 26 h 294"/>
                <a:gd name="T44" fmla="*/ 34 w 178"/>
                <a:gd name="T45" fmla="*/ 44 h 294"/>
                <a:gd name="T46" fmla="*/ 24 w 178"/>
                <a:gd name="T47" fmla="*/ 60 h 294"/>
                <a:gd name="T48" fmla="*/ 16 w 178"/>
                <a:gd name="T49" fmla="*/ 80 h 294"/>
                <a:gd name="T50" fmla="*/ 8 w 178"/>
                <a:gd name="T51" fmla="*/ 98 h 294"/>
                <a:gd name="T52" fmla="*/ 4 w 178"/>
                <a:gd name="T53" fmla="*/ 120 h 294"/>
                <a:gd name="T54" fmla="*/ 0 w 178"/>
                <a:gd name="T55" fmla="*/ 140 h 294"/>
                <a:gd name="T56" fmla="*/ 0 w 178"/>
                <a:gd name="T57" fmla="*/ 160 h 294"/>
                <a:gd name="T58" fmla="*/ 0 w 178"/>
                <a:gd name="T59" fmla="*/ 182 h 294"/>
                <a:gd name="T60" fmla="*/ 2 w 178"/>
                <a:gd name="T61" fmla="*/ 202 h 294"/>
                <a:gd name="T62" fmla="*/ 6 w 178"/>
                <a:gd name="T63" fmla="*/ 222 h 294"/>
                <a:gd name="T64" fmla="*/ 12 w 178"/>
                <a:gd name="T65" fmla="*/ 242 h 294"/>
                <a:gd name="T66" fmla="*/ 20 w 178"/>
                <a:gd name="T67" fmla="*/ 260 h 294"/>
                <a:gd name="T68" fmla="*/ 28 w 178"/>
                <a:gd name="T69" fmla="*/ 278 h 294"/>
                <a:gd name="T70" fmla="*/ 38 w 178"/>
                <a:gd name="T71" fmla="*/ 294 h 294"/>
                <a:gd name="T72" fmla="*/ 178 w 178"/>
                <a:gd name="T7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294">
                  <a:moveTo>
                    <a:pt x="178" y="294"/>
                  </a:moveTo>
                  <a:lnTo>
                    <a:pt x="178" y="294"/>
                  </a:lnTo>
                  <a:lnTo>
                    <a:pt x="160" y="282"/>
                  </a:lnTo>
                  <a:lnTo>
                    <a:pt x="144" y="268"/>
                  </a:lnTo>
                  <a:lnTo>
                    <a:pt x="132" y="254"/>
                  </a:lnTo>
                  <a:lnTo>
                    <a:pt x="120" y="240"/>
                  </a:lnTo>
                  <a:lnTo>
                    <a:pt x="112" y="224"/>
                  </a:lnTo>
                  <a:lnTo>
                    <a:pt x="106" y="208"/>
                  </a:lnTo>
                  <a:lnTo>
                    <a:pt x="102" y="192"/>
                  </a:lnTo>
                  <a:lnTo>
                    <a:pt x="100" y="174"/>
                  </a:lnTo>
                  <a:lnTo>
                    <a:pt x="100" y="158"/>
                  </a:lnTo>
                  <a:lnTo>
                    <a:pt x="102" y="140"/>
                  </a:lnTo>
                  <a:lnTo>
                    <a:pt x="106" y="122"/>
                  </a:lnTo>
                  <a:lnTo>
                    <a:pt x="112" y="104"/>
                  </a:lnTo>
                  <a:lnTo>
                    <a:pt x="118" y="88"/>
                  </a:lnTo>
                  <a:lnTo>
                    <a:pt x="126" y="70"/>
                  </a:lnTo>
                  <a:lnTo>
                    <a:pt x="136" y="54"/>
                  </a:lnTo>
                  <a:lnTo>
                    <a:pt x="148" y="3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12"/>
                  </a:lnTo>
                  <a:lnTo>
                    <a:pt x="46" y="26"/>
                  </a:lnTo>
                  <a:lnTo>
                    <a:pt x="34" y="44"/>
                  </a:lnTo>
                  <a:lnTo>
                    <a:pt x="24" y="60"/>
                  </a:lnTo>
                  <a:lnTo>
                    <a:pt x="16" y="80"/>
                  </a:lnTo>
                  <a:lnTo>
                    <a:pt x="8" y="98"/>
                  </a:lnTo>
                  <a:lnTo>
                    <a:pt x="4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0" y="182"/>
                  </a:lnTo>
                  <a:lnTo>
                    <a:pt x="2" y="202"/>
                  </a:lnTo>
                  <a:lnTo>
                    <a:pt x="6" y="222"/>
                  </a:lnTo>
                  <a:lnTo>
                    <a:pt x="12" y="242"/>
                  </a:lnTo>
                  <a:lnTo>
                    <a:pt x="20" y="260"/>
                  </a:lnTo>
                  <a:lnTo>
                    <a:pt x="28" y="278"/>
                  </a:lnTo>
                  <a:lnTo>
                    <a:pt x="38" y="294"/>
                  </a:lnTo>
                  <a:lnTo>
                    <a:pt x="178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16" y="2761"/>
              <a:ext cx="472" cy="890"/>
            </a:xfrm>
            <a:custGeom>
              <a:avLst/>
              <a:gdLst>
                <a:gd name="T0" fmla="*/ 304 w 472"/>
                <a:gd name="T1" fmla="*/ 890 h 890"/>
                <a:gd name="T2" fmla="*/ 280 w 472"/>
                <a:gd name="T3" fmla="*/ 802 h 890"/>
                <a:gd name="T4" fmla="*/ 284 w 472"/>
                <a:gd name="T5" fmla="*/ 710 h 890"/>
                <a:gd name="T6" fmla="*/ 302 w 472"/>
                <a:gd name="T7" fmla="*/ 652 h 890"/>
                <a:gd name="T8" fmla="*/ 334 w 472"/>
                <a:gd name="T9" fmla="*/ 602 h 890"/>
                <a:gd name="T10" fmla="*/ 404 w 472"/>
                <a:gd name="T11" fmla="*/ 528 h 890"/>
                <a:gd name="T12" fmla="*/ 454 w 472"/>
                <a:gd name="T13" fmla="*/ 464 h 890"/>
                <a:gd name="T14" fmla="*/ 472 w 472"/>
                <a:gd name="T15" fmla="*/ 406 h 890"/>
                <a:gd name="T16" fmla="*/ 470 w 472"/>
                <a:gd name="T17" fmla="*/ 354 h 890"/>
                <a:gd name="T18" fmla="*/ 444 w 472"/>
                <a:gd name="T19" fmla="*/ 268 h 890"/>
                <a:gd name="T20" fmla="*/ 394 w 472"/>
                <a:gd name="T21" fmla="*/ 186 h 890"/>
                <a:gd name="T22" fmla="*/ 328 w 472"/>
                <a:gd name="T23" fmla="*/ 112 h 890"/>
                <a:gd name="T24" fmla="*/ 254 w 472"/>
                <a:gd name="T25" fmla="*/ 50 h 890"/>
                <a:gd name="T26" fmla="*/ 178 w 472"/>
                <a:gd name="T27" fmla="*/ 0 h 890"/>
                <a:gd name="T28" fmla="*/ 190 w 472"/>
                <a:gd name="T29" fmla="*/ 36 h 890"/>
                <a:gd name="T30" fmla="*/ 184 w 472"/>
                <a:gd name="T31" fmla="*/ 90 h 890"/>
                <a:gd name="T32" fmla="*/ 158 w 472"/>
                <a:gd name="T33" fmla="*/ 146 h 890"/>
                <a:gd name="T34" fmla="*/ 78 w 472"/>
                <a:gd name="T35" fmla="*/ 264 h 890"/>
                <a:gd name="T36" fmla="*/ 18 w 472"/>
                <a:gd name="T37" fmla="*/ 364 h 890"/>
                <a:gd name="T38" fmla="*/ 0 w 472"/>
                <a:gd name="T39" fmla="*/ 424 h 890"/>
                <a:gd name="T40" fmla="*/ 8 w 472"/>
                <a:gd name="T41" fmla="*/ 484 h 890"/>
                <a:gd name="T42" fmla="*/ 48 w 472"/>
                <a:gd name="T43" fmla="*/ 546 h 890"/>
                <a:gd name="T44" fmla="*/ 126 w 472"/>
                <a:gd name="T45" fmla="*/ 606 h 890"/>
                <a:gd name="T46" fmla="*/ 170 w 472"/>
                <a:gd name="T47" fmla="*/ 608 h 890"/>
                <a:gd name="T48" fmla="*/ 204 w 472"/>
                <a:gd name="T49" fmla="*/ 546 h 890"/>
                <a:gd name="T50" fmla="*/ 192 w 472"/>
                <a:gd name="T51" fmla="*/ 520 h 890"/>
                <a:gd name="T52" fmla="*/ 144 w 472"/>
                <a:gd name="T53" fmla="*/ 484 h 890"/>
                <a:gd name="T54" fmla="*/ 118 w 472"/>
                <a:gd name="T55" fmla="*/ 446 h 890"/>
                <a:gd name="T56" fmla="*/ 108 w 472"/>
                <a:gd name="T57" fmla="*/ 408 h 890"/>
                <a:gd name="T58" fmla="*/ 118 w 472"/>
                <a:gd name="T59" fmla="*/ 352 h 890"/>
                <a:gd name="T60" fmla="*/ 160 w 472"/>
                <a:gd name="T61" fmla="*/ 264 h 890"/>
                <a:gd name="T62" fmla="*/ 204 w 472"/>
                <a:gd name="T63" fmla="*/ 170 h 890"/>
                <a:gd name="T64" fmla="*/ 220 w 472"/>
                <a:gd name="T65" fmla="*/ 104 h 890"/>
                <a:gd name="T66" fmla="*/ 218 w 472"/>
                <a:gd name="T67" fmla="*/ 70 h 890"/>
                <a:gd name="T68" fmla="*/ 296 w 472"/>
                <a:gd name="T69" fmla="*/ 172 h 890"/>
                <a:gd name="T70" fmla="*/ 350 w 472"/>
                <a:gd name="T71" fmla="*/ 276 h 890"/>
                <a:gd name="T72" fmla="*/ 366 w 472"/>
                <a:gd name="T73" fmla="*/ 338 h 890"/>
                <a:gd name="T74" fmla="*/ 366 w 472"/>
                <a:gd name="T75" fmla="*/ 376 h 890"/>
                <a:gd name="T76" fmla="*/ 354 w 472"/>
                <a:gd name="T77" fmla="*/ 424 h 890"/>
                <a:gd name="T78" fmla="*/ 328 w 472"/>
                <a:gd name="T79" fmla="*/ 464 h 890"/>
                <a:gd name="T80" fmla="*/ 238 w 472"/>
                <a:gd name="T81" fmla="*/ 556 h 890"/>
                <a:gd name="T82" fmla="*/ 210 w 472"/>
                <a:gd name="T83" fmla="*/ 596 h 890"/>
                <a:gd name="T84" fmla="*/ 188 w 472"/>
                <a:gd name="T85" fmla="*/ 646 h 890"/>
                <a:gd name="T86" fmla="*/ 166 w 472"/>
                <a:gd name="T87" fmla="*/ 766 h 890"/>
                <a:gd name="T88" fmla="*/ 168 w 472"/>
                <a:gd name="T8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890">
                  <a:moveTo>
                    <a:pt x="168" y="890"/>
                  </a:moveTo>
                  <a:lnTo>
                    <a:pt x="304" y="890"/>
                  </a:lnTo>
                  <a:lnTo>
                    <a:pt x="304" y="890"/>
                  </a:lnTo>
                  <a:lnTo>
                    <a:pt x="292" y="862"/>
                  </a:lnTo>
                  <a:lnTo>
                    <a:pt x="284" y="832"/>
                  </a:lnTo>
                  <a:lnTo>
                    <a:pt x="280" y="802"/>
                  </a:lnTo>
                  <a:lnTo>
                    <a:pt x="278" y="770"/>
                  </a:lnTo>
                  <a:lnTo>
                    <a:pt x="280" y="740"/>
                  </a:lnTo>
                  <a:lnTo>
                    <a:pt x="284" y="710"/>
                  </a:lnTo>
                  <a:lnTo>
                    <a:pt x="292" y="680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10" y="634"/>
                  </a:lnTo>
                  <a:lnTo>
                    <a:pt x="322" y="618"/>
                  </a:lnTo>
                  <a:lnTo>
                    <a:pt x="334" y="602"/>
                  </a:lnTo>
                  <a:lnTo>
                    <a:pt x="346" y="586"/>
                  </a:lnTo>
                  <a:lnTo>
                    <a:pt x="376" y="558"/>
                  </a:lnTo>
                  <a:lnTo>
                    <a:pt x="404" y="528"/>
                  </a:lnTo>
                  <a:lnTo>
                    <a:pt x="432" y="496"/>
                  </a:lnTo>
                  <a:lnTo>
                    <a:pt x="442" y="480"/>
                  </a:lnTo>
                  <a:lnTo>
                    <a:pt x="454" y="464"/>
                  </a:lnTo>
                  <a:lnTo>
                    <a:pt x="462" y="446"/>
                  </a:lnTo>
                  <a:lnTo>
                    <a:pt x="468" y="426"/>
                  </a:lnTo>
                  <a:lnTo>
                    <a:pt x="472" y="40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54"/>
                  </a:lnTo>
                  <a:lnTo>
                    <a:pt x="464" y="326"/>
                  </a:lnTo>
                  <a:lnTo>
                    <a:pt x="456" y="296"/>
                  </a:lnTo>
                  <a:lnTo>
                    <a:pt x="444" y="268"/>
                  </a:lnTo>
                  <a:lnTo>
                    <a:pt x="430" y="240"/>
                  </a:lnTo>
                  <a:lnTo>
                    <a:pt x="412" y="212"/>
                  </a:lnTo>
                  <a:lnTo>
                    <a:pt x="394" y="186"/>
                  </a:lnTo>
                  <a:lnTo>
                    <a:pt x="374" y="160"/>
                  </a:lnTo>
                  <a:lnTo>
                    <a:pt x="352" y="136"/>
                  </a:lnTo>
                  <a:lnTo>
                    <a:pt x="328" y="112"/>
                  </a:lnTo>
                  <a:lnTo>
                    <a:pt x="304" y="90"/>
                  </a:lnTo>
                  <a:lnTo>
                    <a:pt x="280" y="68"/>
                  </a:lnTo>
                  <a:lnTo>
                    <a:pt x="254" y="50"/>
                  </a:lnTo>
                  <a:lnTo>
                    <a:pt x="230" y="32"/>
                  </a:lnTo>
                  <a:lnTo>
                    <a:pt x="204" y="1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6" y="18"/>
                  </a:lnTo>
                  <a:lnTo>
                    <a:pt x="190" y="36"/>
                  </a:lnTo>
                  <a:lnTo>
                    <a:pt x="190" y="54"/>
                  </a:lnTo>
                  <a:lnTo>
                    <a:pt x="188" y="72"/>
                  </a:lnTo>
                  <a:lnTo>
                    <a:pt x="184" y="90"/>
                  </a:lnTo>
                  <a:lnTo>
                    <a:pt x="178" y="108"/>
                  </a:lnTo>
                  <a:lnTo>
                    <a:pt x="168" y="128"/>
                  </a:lnTo>
                  <a:lnTo>
                    <a:pt x="158" y="146"/>
                  </a:lnTo>
                  <a:lnTo>
                    <a:pt x="134" y="184"/>
                  </a:lnTo>
                  <a:lnTo>
                    <a:pt x="106" y="224"/>
                  </a:lnTo>
                  <a:lnTo>
                    <a:pt x="78" y="264"/>
                  </a:lnTo>
                  <a:lnTo>
                    <a:pt x="50" y="302"/>
                  </a:lnTo>
                  <a:lnTo>
                    <a:pt x="26" y="342"/>
                  </a:lnTo>
                  <a:lnTo>
                    <a:pt x="18" y="364"/>
                  </a:lnTo>
                  <a:lnTo>
                    <a:pt x="10" y="384"/>
                  </a:lnTo>
                  <a:lnTo>
                    <a:pt x="4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8" y="484"/>
                  </a:lnTo>
                  <a:lnTo>
                    <a:pt x="18" y="504"/>
                  </a:lnTo>
                  <a:lnTo>
                    <a:pt x="30" y="526"/>
                  </a:lnTo>
                  <a:lnTo>
                    <a:pt x="48" y="546"/>
                  </a:lnTo>
                  <a:lnTo>
                    <a:pt x="70" y="566"/>
                  </a:lnTo>
                  <a:lnTo>
                    <a:pt x="96" y="586"/>
                  </a:lnTo>
                  <a:lnTo>
                    <a:pt x="126" y="606"/>
                  </a:lnTo>
                  <a:lnTo>
                    <a:pt x="162" y="626"/>
                  </a:lnTo>
                  <a:lnTo>
                    <a:pt x="162" y="626"/>
                  </a:lnTo>
                  <a:lnTo>
                    <a:pt x="170" y="608"/>
                  </a:lnTo>
                  <a:lnTo>
                    <a:pt x="186" y="574"/>
                  </a:lnTo>
                  <a:lnTo>
                    <a:pt x="186" y="574"/>
                  </a:lnTo>
                  <a:lnTo>
                    <a:pt x="204" y="546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192" y="520"/>
                  </a:lnTo>
                  <a:lnTo>
                    <a:pt x="174" y="508"/>
                  </a:lnTo>
                  <a:lnTo>
                    <a:pt x="158" y="496"/>
                  </a:lnTo>
                  <a:lnTo>
                    <a:pt x="144" y="484"/>
                  </a:lnTo>
                  <a:lnTo>
                    <a:pt x="132" y="472"/>
                  </a:lnTo>
                  <a:lnTo>
                    <a:pt x="124" y="460"/>
                  </a:lnTo>
                  <a:lnTo>
                    <a:pt x="118" y="446"/>
                  </a:lnTo>
                  <a:lnTo>
                    <a:pt x="112" y="434"/>
                  </a:lnTo>
                  <a:lnTo>
                    <a:pt x="110" y="420"/>
                  </a:lnTo>
                  <a:lnTo>
                    <a:pt x="108" y="408"/>
                  </a:lnTo>
                  <a:lnTo>
                    <a:pt x="110" y="394"/>
                  </a:lnTo>
                  <a:lnTo>
                    <a:pt x="112" y="380"/>
                  </a:lnTo>
                  <a:lnTo>
                    <a:pt x="118" y="352"/>
                  </a:lnTo>
                  <a:lnTo>
                    <a:pt x="130" y="324"/>
                  </a:lnTo>
                  <a:lnTo>
                    <a:pt x="144" y="294"/>
                  </a:lnTo>
                  <a:lnTo>
                    <a:pt x="160" y="264"/>
                  </a:lnTo>
                  <a:lnTo>
                    <a:pt x="176" y="232"/>
                  </a:lnTo>
                  <a:lnTo>
                    <a:pt x="192" y="200"/>
                  </a:lnTo>
                  <a:lnTo>
                    <a:pt x="204" y="170"/>
                  </a:lnTo>
                  <a:lnTo>
                    <a:pt x="214" y="136"/>
                  </a:lnTo>
                  <a:lnTo>
                    <a:pt x="218" y="120"/>
                  </a:lnTo>
                  <a:lnTo>
                    <a:pt x="220" y="104"/>
                  </a:lnTo>
                  <a:lnTo>
                    <a:pt x="220" y="88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44" y="100"/>
                  </a:lnTo>
                  <a:lnTo>
                    <a:pt x="270" y="134"/>
                  </a:lnTo>
                  <a:lnTo>
                    <a:pt x="296" y="172"/>
                  </a:lnTo>
                  <a:lnTo>
                    <a:pt x="320" y="212"/>
                  </a:lnTo>
                  <a:lnTo>
                    <a:pt x="340" y="256"/>
                  </a:lnTo>
                  <a:lnTo>
                    <a:pt x="350" y="276"/>
                  </a:lnTo>
                  <a:lnTo>
                    <a:pt x="356" y="298"/>
                  </a:lnTo>
                  <a:lnTo>
                    <a:pt x="362" y="318"/>
                  </a:lnTo>
                  <a:lnTo>
                    <a:pt x="366" y="338"/>
                  </a:lnTo>
                  <a:lnTo>
                    <a:pt x="368" y="358"/>
                  </a:lnTo>
                  <a:lnTo>
                    <a:pt x="366" y="376"/>
                  </a:lnTo>
                  <a:lnTo>
                    <a:pt x="366" y="376"/>
                  </a:lnTo>
                  <a:lnTo>
                    <a:pt x="364" y="392"/>
                  </a:lnTo>
                  <a:lnTo>
                    <a:pt x="360" y="408"/>
                  </a:lnTo>
                  <a:lnTo>
                    <a:pt x="354" y="424"/>
                  </a:lnTo>
                  <a:lnTo>
                    <a:pt x="346" y="438"/>
                  </a:lnTo>
                  <a:lnTo>
                    <a:pt x="338" y="450"/>
                  </a:lnTo>
                  <a:lnTo>
                    <a:pt x="328" y="464"/>
                  </a:lnTo>
                  <a:lnTo>
                    <a:pt x="308" y="488"/>
                  </a:lnTo>
                  <a:lnTo>
                    <a:pt x="262" y="532"/>
                  </a:lnTo>
                  <a:lnTo>
                    <a:pt x="238" y="556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0" y="596"/>
                  </a:lnTo>
                  <a:lnTo>
                    <a:pt x="202" y="612"/>
                  </a:lnTo>
                  <a:lnTo>
                    <a:pt x="194" y="628"/>
                  </a:lnTo>
                  <a:lnTo>
                    <a:pt x="188" y="646"/>
                  </a:lnTo>
                  <a:lnTo>
                    <a:pt x="178" y="684"/>
                  </a:lnTo>
                  <a:lnTo>
                    <a:pt x="170" y="724"/>
                  </a:lnTo>
                  <a:lnTo>
                    <a:pt x="166" y="766"/>
                  </a:lnTo>
                  <a:lnTo>
                    <a:pt x="166" y="808"/>
                  </a:lnTo>
                  <a:lnTo>
                    <a:pt x="166" y="850"/>
                  </a:lnTo>
                  <a:lnTo>
                    <a:pt x="168" y="890"/>
                  </a:lnTo>
                  <a:lnTo>
                    <a:pt x="168" y="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694" y="3339"/>
              <a:ext cx="174" cy="312"/>
            </a:xfrm>
            <a:custGeom>
              <a:avLst/>
              <a:gdLst>
                <a:gd name="T0" fmla="*/ 174 w 174"/>
                <a:gd name="T1" fmla="*/ 78 h 312"/>
                <a:gd name="T2" fmla="*/ 174 w 174"/>
                <a:gd name="T3" fmla="*/ 78 h 312"/>
                <a:gd name="T4" fmla="*/ 156 w 174"/>
                <a:gd name="T5" fmla="*/ 68 h 312"/>
                <a:gd name="T6" fmla="*/ 122 w 174"/>
                <a:gd name="T7" fmla="*/ 50 h 312"/>
                <a:gd name="T8" fmla="*/ 122 w 174"/>
                <a:gd name="T9" fmla="*/ 50 h 312"/>
                <a:gd name="T10" fmla="*/ 100 w 174"/>
                <a:gd name="T11" fmla="*/ 34 h 312"/>
                <a:gd name="T12" fmla="*/ 76 w 174"/>
                <a:gd name="T13" fmla="*/ 18 h 312"/>
                <a:gd name="T14" fmla="*/ 52 w 174"/>
                <a:gd name="T15" fmla="*/ 0 h 312"/>
                <a:gd name="T16" fmla="*/ 52 w 174"/>
                <a:gd name="T17" fmla="*/ 0 h 312"/>
                <a:gd name="T18" fmla="*/ 62 w 174"/>
                <a:gd name="T19" fmla="*/ 40 h 312"/>
                <a:gd name="T20" fmla="*/ 68 w 174"/>
                <a:gd name="T21" fmla="*/ 84 h 312"/>
                <a:gd name="T22" fmla="*/ 72 w 174"/>
                <a:gd name="T23" fmla="*/ 126 h 312"/>
                <a:gd name="T24" fmla="*/ 70 w 174"/>
                <a:gd name="T25" fmla="*/ 148 h 312"/>
                <a:gd name="T26" fmla="*/ 70 w 174"/>
                <a:gd name="T27" fmla="*/ 168 h 312"/>
                <a:gd name="T28" fmla="*/ 66 w 174"/>
                <a:gd name="T29" fmla="*/ 188 h 312"/>
                <a:gd name="T30" fmla="*/ 62 w 174"/>
                <a:gd name="T31" fmla="*/ 208 h 312"/>
                <a:gd name="T32" fmla="*/ 56 w 174"/>
                <a:gd name="T33" fmla="*/ 228 h 312"/>
                <a:gd name="T34" fmla="*/ 48 w 174"/>
                <a:gd name="T35" fmla="*/ 246 h 312"/>
                <a:gd name="T36" fmla="*/ 38 w 174"/>
                <a:gd name="T37" fmla="*/ 264 h 312"/>
                <a:gd name="T38" fmla="*/ 28 w 174"/>
                <a:gd name="T39" fmla="*/ 282 h 312"/>
                <a:gd name="T40" fmla="*/ 14 w 174"/>
                <a:gd name="T41" fmla="*/ 296 h 312"/>
                <a:gd name="T42" fmla="*/ 0 w 174"/>
                <a:gd name="T43" fmla="*/ 312 h 312"/>
                <a:gd name="T44" fmla="*/ 160 w 174"/>
                <a:gd name="T45" fmla="*/ 312 h 312"/>
                <a:gd name="T46" fmla="*/ 160 w 174"/>
                <a:gd name="T47" fmla="*/ 312 h 312"/>
                <a:gd name="T48" fmla="*/ 158 w 174"/>
                <a:gd name="T49" fmla="*/ 246 h 312"/>
                <a:gd name="T50" fmla="*/ 160 w 174"/>
                <a:gd name="T51" fmla="*/ 188 h 312"/>
                <a:gd name="T52" fmla="*/ 166 w 174"/>
                <a:gd name="T53" fmla="*/ 134 h 312"/>
                <a:gd name="T54" fmla="*/ 174 w 174"/>
                <a:gd name="T55" fmla="*/ 78 h 312"/>
                <a:gd name="T56" fmla="*/ 174 w 174"/>
                <a:gd name="T57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2">
                  <a:moveTo>
                    <a:pt x="174" y="78"/>
                  </a:moveTo>
                  <a:lnTo>
                    <a:pt x="174" y="78"/>
                  </a:lnTo>
                  <a:lnTo>
                    <a:pt x="156" y="6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00" y="34"/>
                  </a:lnTo>
                  <a:lnTo>
                    <a:pt x="76" y="1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40"/>
                  </a:lnTo>
                  <a:lnTo>
                    <a:pt x="68" y="84"/>
                  </a:lnTo>
                  <a:lnTo>
                    <a:pt x="72" y="126"/>
                  </a:lnTo>
                  <a:lnTo>
                    <a:pt x="70" y="148"/>
                  </a:lnTo>
                  <a:lnTo>
                    <a:pt x="70" y="168"/>
                  </a:lnTo>
                  <a:lnTo>
                    <a:pt x="66" y="188"/>
                  </a:lnTo>
                  <a:lnTo>
                    <a:pt x="62" y="208"/>
                  </a:lnTo>
                  <a:lnTo>
                    <a:pt x="56" y="228"/>
                  </a:lnTo>
                  <a:lnTo>
                    <a:pt x="48" y="246"/>
                  </a:lnTo>
                  <a:lnTo>
                    <a:pt x="38" y="264"/>
                  </a:lnTo>
                  <a:lnTo>
                    <a:pt x="28" y="282"/>
                  </a:lnTo>
                  <a:lnTo>
                    <a:pt x="14" y="296"/>
                  </a:lnTo>
                  <a:lnTo>
                    <a:pt x="0" y="312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8" y="246"/>
                  </a:lnTo>
                  <a:lnTo>
                    <a:pt x="160" y="188"/>
                  </a:lnTo>
                  <a:lnTo>
                    <a:pt x="166" y="134"/>
                  </a:lnTo>
                  <a:lnTo>
                    <a:pt x="174" y="78"/>
                  </a:lnTo>
                  <a:lnTo>
                    <a:pt x="17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8570913" y="6423025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7886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5433B11-6596-423C-9CC8-B1A6C8F9D9D4}" type="slidenum">
              <a:rPr lang="en-US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"/>
          <a:stretch>
            <a:fillRect/>
          </a:stretch>
        </p:blipFill>
        <p:spPr bwMode="auto">
          <a:xfrm>
            <a:off x="392113" y="709613"/>
            <a:ext cx="77089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652" y="6621910"/>
            <a:ext cx="706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Arik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Yochelis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– Physics Fete 2013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44463" y="6672263"/>
            <a:ext cx="8855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588" y="0"/>
            <a:ext cx="8623301" cy="62071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VRB – Self Discharge Problem</a:t>
            </a:r>
          </a:p>
        </p:txBody>
      </p:sp>
      <p:sp>
        <p:nvSpPr>
          <p:cNvPr id="75" name="Oval 2"/>
          <p:cNvSpPr/>
          <p:nvPr/>
        </p:nvSpPr>
        <p:spPr>
          <a:xfrm>
            <a:off x="8437563" y="1588"/>
            <a:ext cx="712787" cy="735012"/>
          </a:xfrm>
          <a:custGeom>
            <a:avLst/>
            <a:gdLst/>
            <a:ahLst/>
            <a:cxnLst/>
            <a:rect l="l" t="t" r="r" b="b"/>
            <a:pathLst>
              <a:path w="712553" h="734693">
                <a:moveTo>
                  <a:pt x="126875" y="0"/>
                </a:moveTo>
                <a:lnTo>
                  <a:pt x="712553" y="0"/>
                </a:lnTo>
                <a:lnTo>
                  <a:pt x="712553" y="626391"/>
                </a:lnTo>
                <a:cubicBezTo>
                  <a:pt x="637999" y="694306"/>
                  <a:pt x="538671" y="734693"/>
                  <a:pt x="429911" y="734693"/>
                </a:cubicBezTo>
                <a:cubicBezTo>
                  <a:pt x="192478" y="734693"/>
                  <a:pt x="0" y="542215"/>
                  <a:pt x="0" y="304782"/>
                </a:cubicBezTo>
                <a:cubicBezTo>
                  <a:pt x="0" y="185621"/>
                  <a:pt x="48480" y="77784"/>
                  <a:pt x="126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76" name="Group 7"/>
          <p:cNvGrpSpPr>
            <a:grpSpLocks noChangeAspect="1"/>
          </p:cNvGrpSpPr>
          <p:nvPr/>
        </p:nvGrpSpPr>
        <p:grpSpPr bwMode="auto">
          <a:xfrm>
            <a:off x="8655230" y="38515"/>
            <a:ext cx="310312" cy="543657"/>
            <a:chOff x="4694" y="2761"/>
            <a:chExt cx="508" cy="890"/>
          </a:xfrm>
          <a:solidFill>
            <a:srgbClr val="F78F1E"/>
          </a:solidFill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5024" y="3357"/>
              <a:ext cx="178" cy="294"/>
            </a:xfrm>
            <a:custGeom>
              <a:avLst/>
              <a:gdLst>
                <a:gd name="T0" fmla="*/ 178 w 178"/>
                <a:gd name="T1" fmla="*/ 294 h 294"/>
                <a:gd name="T2" fmla="*/ 178 w 178"/>
                <a:gd name="T3" fmla="*/ 294 h 294"/>
                <a:gd name="T4" fmla="*/ 160 w 178"/>
                <a:gd name="T5" fmla="*/ 282 h 294"/>
                <a:gd name="T6" fmla="*/ 144 w 178"/>
                <a:gd name="T7" fmla="*/ 268 h 294"/>
                <a:gd name="T8" fmla="*/ 132 w 178"/>
                <a:gd name="T9" fmla="*/ 254 h 294"/>
                <a:gd name="T10" fmla="*/ 120 w 178"/>
                <a:gd name="T11" fmla="*/ 240 h 294"/>
                <a:gd name="T12" fmla="*/ 112 w 178"/>
                <a:gd name="T13" fmla="*/ 224 h 294"/>
                <a:gd name="T14" fmla="*/ 106 w 178"/>
                <a:gd name="T15" fmla="*/ 208 h 294"/>
                <a:gd name="T16" fmla="*/ 102 w 178"/>
                <a:gd name="T17" fmla="*/ 192 h 294"/>
                <a:gd name="T18" fmla="*/ 100 w 178"/>
                <a:gd name="T19" fmla="*/ 174 h 294"/>
                <a:gd name="T20" fmla="*/ 100 w 178"/>
                <a:gd name="T21" fmla="*/ 158 h 294"/>
                <a:gd name="T22" fmla="*/ 102 w 178"/>
                <a:gd name="T23" fmla="*/ 140 h 294"/>
                <a:gd name="T24" fmla="*/ 106 w 178"/>
                <a:gd name="T25" fmla="*/ 122 h 294"/>
                <a:gd name="T26" fmla="*/ 112 w 178"/>
                <a:gd name="T27" fmla="*/ 104 h 294"/>
                <a:gd name="T28" fmla="*/ 118 w 178"/>
                <a:gd name="T29" fmla="*/ 88 h 294"/>
                <a:gd name="T30" fmla="*/ 126 w 178"/>
                <a:gd name="T31" fmla="*/ 70 h 294"/>
                <a:gd name="T32" fmla="*/ 136 w 178"/>
                <a:gd name="T33" fmla="*/ 54 h 294"/>
                <a:gd name="T34" fmla="*/ 148 w 178"/>
                <a:gd name="T35" fmla="*/ 38 h 294"/>
                <a:gd name="T36" fmla="*/ 76 w 178"/>
                <a:gd name="T37" fmla="*/ 0 h 294"/>
                <a:gd name="T38" fmla="*/ 76 w 178"/>
                <a:gd name="T39" fmla="*/ 0 h 294"/>
                <a:gd name="T40" fmla="*/ 60 w 178"/>
                <a:gd name="T41" fmla="*/ 12 h 294"/>
                <a:gd name="T42" fmla="*/ 46 w 178"/>
                <a:gd name="T43" fmla="*/ 26 h 294"/>
                <a:gd name="T44" fmla="*/ 34 w 178"/>
                <a:gd name="T45" fmla="*/ 44 h 294"/>
                <a:gd name="T46" fmla="*/ 24 w 178"/>
                <a:gd name="T47" fmla="*/ 60 h 294"/>
                <a:gd name="T48" fmla="*/ 16 w 178"/>
                <a:gd name="T49" fmla="*/ 80 h 294"/>
                <a:gd name="T50" fmla="*/ 8 w 178"/>
                <a:gd name="T51" fmla="*/ 98 h 294"/>
                <a:gd name="T52" fmla="*/ 4 w 178"/>
                <a:gd name="T53" fmla="*/ 120 h 294"/>
                <a:gd name="T54" fmla="*/ 0 w 178"/>
                <a:gd name="T55" fmla="*/ 140 h 294"/>
                <a:gd name="T56" fmla="*/ 0 w 178"/>
                <a:gd name="T57" fmla="*/ 160 h 294"/>
                <a:gd name="T58" fmla="*/ 0 w 178"/>
                <a:gd name="T59" fmla="*/ 182 h 294"/>
                <a:gd name="T60" fmla="*/ 2 w 178"/>
                <a:gd name="T61" fmla="*/ 202 h 294"/>
                <a:gd name="T62" fmla="*/ 6 w 178"/>
                <a:gd name="T63" fmla="*/ 222 h 294"/>
                <a:gd name="T64" fmla="*/ 12 w 178"/>
                <a:gd name="T65" fmla="*/ 242 h 294"/>
                <a:gd name="T66" fmla="*/ 20 w 178"/>
                <a:gd name="T67" fmla="*/ 260 h 294"/>
                <a:gd name="T68" fmla="*/ 28 w 178"/>
                <a:gd name="T69" fmla="*/ 278 h 294"/>
                <a:gd name="T70" fmla="*/ 38 w 178"/>
                <a:gd name="T71" fmla="*/ 294 h 294"/>
                <a:gd name="T72" fmla="*/ 178 w 178"/>
                <a:gd name="T7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294">
                  <a:moveTo>
                    <a:pt x="178" y="294"/>
                  </a:moveTo>
                  <a:lnTo>
                    <a:pt x="178" y="294"/>
                  </a:lnTo>
                  <a:lnTo>
                    <a:pt x="160" y="282"/>
                  </a:lnTo>
                  <a:lnTo>
                    <a:pt x="144" y="268"/>
                  </a:lnTo>
                  <a:lnTo>
                    <a:pt x="132" y="254"/>
                  </a:lnTo>
                  <a:lnTo>
                    <a:pt x="120" y="240"/>
                  </a:lnTo>
                  <a:lnTo>
                    <a:pt x="112" y="224"/>
                  </a:lnTo>
                  <a:lnTo>
                    <a:pt x="106" y="208"/>
                  </a:lnTo>
                  <a:lnTo>
                    <a:pt x="102" y="192"/>
                  </a:lnTo>
                  <a:lnTo>
                    <a:pt x="100" y="174"/>
                  </a:lnTo>
                  <a:lnTo>
                    <a:pt x="100" y="158"/>
                  </a:lnTo>
                  <a:lnTo>
                    <a:pt x="102" y="140"/>
                  </a:lnTo>
                  <a:lnTo>
                    <a:pt x="106" y="122"/>
                  </a:lnTo>
                  <a:lnTo>
                    <a:pt x="112" y="104"/>
                  </a:lnTo>
                  <a:lnTo>
                    <a:pt x="118" y="88"/>
                  </a:lnTo>
                  <a:lnTo>
                    <a:pt x="126" y="70"/>
                  </a:lnTo>
                  <a:lnTo>
                    <a:pt x="136" y="54"/>
                  </a:lnTo>
                  <a:lnTo>
                    <a:pt x="148" y="3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12"/>
                  </a:lnTo>
                  <a:lnTo>
                    <a:pt x="46" y="26"/>
                  </a:lnTo>
                  <a:lnTo>
                    <a:pt x="34" y="44"/>
                  </a:lnTo>
                  <a:lnTo>
                    <a:pt x="24" y="60"/>
                  </a:lnTo>
                  <a:lnTo>
                    <a:pt x="16" y="80"/>
                  </a:lnTo>
                  <a:lnTo>
                    <a:pt x="8" y="98"/>
                  </a:lnTo>
                  <a:lnTo>
                    <a:pt x="4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0" y="182"/>
                  </a:lnTo>
                  <a:lnTo>
                    <a:pt x="2" y="202"/>
                  </a:lnTo>
                  <a:lnTo>
                    <a:pt x="6" y="222"/>
                  </a:lnTo>
                  <a:lnTo>
                    <a:pt x="12" y="242"/>
                  </a:lnTo>
                  <a:lnTo>
                    <a:pt x="20" y="260"/>
                  </a:lnTo>
                  <a:lnTo>
                    <a:pt x="28" y="278"/>
                  </a:lnTo>
                  <a:lnTo>
                    <a:pt x="38" y="294"/>
                  </a:lnTo>
                  <a:lnTo>
                    <a:pt x="178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16" y="2761"/>
              <a:ext cx="472" cy="890"/>
            </a:xfrm>
            <a:custGeom>
              <a:avLst/>
              <a:gdLst>
                <a:gd name="T0" fmla="*/ 304 w 472"/>
                <a:gd name="T1" fmla="*/ 890 h 890"/>
                <a:gd name="T2" fmla="*/ 280 w 472"/>
                <a:gd name="T3" fmla="*/ 802 h 890"/>
                <a:gd name="T4" fmla="*/ 284 w 472"/>
                <a:gd name="T5" fmla="*/ 710 h 890"/>
                <a:gd name="T6" fmla="*/ 302 w 472"/>
                <a:gd name="T7" fmla="*/ 652 h 890"/>
                <a:gd name="T8" fmla="*/ 334 w 472"/>
                <a:gd name="T9" fmla="*/ 602 h 890"/>
                <a:gd name="T10" fmla="*/ 404 w 472"/>
                <a:gd name="T11" fmla="*/ 528 h 890"/>
                <a:gd name="T12" fmla="*/ 454 w 472"/>
                <a:gd name="T13" fmla="*/ 464 h 890"/>
                <a:gd name="T14" fmla="*/ 472 w 472"/>
                <a:gd name="T15" fmla="*/ 406 h 890"/>
                <a:gd name="T16" fmla="*/ 470 w 472"/>
                <a:gd name="T17" fmla="*/ 354 h 890"/>
                <a:gd name="T18" fmla="*/ 444 w 472"/>
                <a:gd name="T19" fmla="*/ 268 h 890"/>
                <a:gd name="T20" fmla="*/ 394 w 472"/>
                <a:gd name="T21" fmla="*/ 186 h 890"/>
                <a:gd name="T22" fmla="*/ 328 w 472"/>
                <a:gd name="T23" fmla="*/ 112 h 890"/>
                <a:gd name="T24" fmla="*/ 254 w 472"/>
                <a:gd name="T25" fmla="*/ 50 h 890"/>
                <a:gd name="T26" fmla="*/ 178 w 472"/>
                <a:gd name="T27" fmla="*/ 0 h 890"/>
                <a:gd name="T28" fmla="*/ 190 w 472"/>
                <a:gd name="T29" fmla="*/ 36 h 890"/>
                <a:gd name="T30" fmla="*/ 184 w 472"/>
                <a:gd name="T31" fmla="*/ 90 h 890"/>
                <a:gd name="T32" fmla="*/ 158 w 472"/>
                <a:gd name="T33" fmla="*/ 146 h 890"/>
                <a:gd name="T34" fmla="*/ 78 w 472"/>
                <a:gd name="T35" fmla="*/ 264 h 890"/>
                <a:gd name="T36" fmla="*/ 18 w 472"/>
                <a:gd name="T37" fmla="*/ 364 h 890"/>
                <a:gd name="T38" fmla="*/ 0 w 472"/>
                <a:gd name="T39" fmla="*/ 424 h 890"/>
                <a:gd name="T40" fmla="*/ 8 w 472"/>
                <a:gd name="T41" fmla="*/ 484 h 890"/>
                <a:gd name="T42" fmla="*/ 48 w 472"/>
                <a:gd name="T43" fmla="*/ 546 h 890"/>
                <a:gd name="T44" fmla="*/ 126 w 472"/>
                <a:gd name="T45" fmla="*/ 606 h 890"/>
                <a:gd name="T46" fmla="*/ 170 w 472"/>
                <a:gd name="T47" fmla="*/ 608 h 890"/>
                <a:gd name="T48" fmla="*/ 204 w 472"/>
                <a:gd name="T49" fmla="*/ 546 h 890"/>
                <a:gd name="T50" fmla="*/ 192 w 472"/>
                <a:gd name="T51" fmla="*/ 520 h 890"/>
                <a:gd name="T52" fmla="*/ 144 w 472"/>
                <a:gd name="T53" fmla="*/ 484 h 890"/>
                <a:gd name="T54" fmla="*/ 118 w 472"/>
                <a:gd name="T55" fmla="*/ 446 h 890"/>
                <a:gd name="T56" fmla="*/ 108 w 472"/>
                <a:gd name="T57" fmla="*/ 408 h 890"/>
                <a:gd name="T58" fmla="*/ 118 w 472"/>
                <a:gd name="T59" fmla="*/ 352 h 890"/>
                <a:gd name="T60" fmla="*/ 160 w 472"/>
                <a:gd name="T61" fmla="*/ 264 h 890"/>
                <a:gd name="T62" fmla="*/ 204 w 472"/>
                <a:gd name="T63" fmla="*/ 170 h 890"/>
                <a:gd name="T64" fmla="*/ 220 w 472"/>
                <a:gd name="T65" fmla="*/ 104 h 890"/>
                <a:gd name="T66" fmla="*/ 218 w 472"/>
                <a:gd name="T67" fmla="*/ 70 h 890"/>
                <a:gd name="T68" fmla="*/ 296 w 472"/>
                <a:gd name="T69" fmla="*/ 172 h 890"/>
                <a:gd name="T70" fmla="*/ 350 w 472"/>
                <a:gd name="T71" fmla="*/ 276 h 890"/>
                <a:gd name="T72" fmla="*/ 366 w 472"/>
                <a:gd name="T73" fmla="*/ 338 h 890"/>
                <a:gd name="T74" fmla="*/ 366 w 472"/>
                <a:gd name="T75" fmla="*/ 376 h 890"/>
                <a:gd name="T76" fmla="*/ 354 w 472"/>
                <a:gd name="T77" fmla="*/ 424 h 890"/>
                <a:gd name="T78" fmla="*/ 328 w 472"/>
                <a:gd name="T79" fmla="*/ 464 h 890"/>
                <a:gd name="T80" fmla="*/ 238 w 472"/>
                <a:gd name="T81" fmla="*/ 556 h 890"/>
                <a:gd name="T82" fmla="*/ 210 w 472"/>
                <a:gd name="T83" fmla="*/ 596 h 890"/>
                <a:gd name="T84" fmla="*/ 188 w 472"/>
                <a:gd name="T85" fmla="*/ 646 h 890"/>
                <a:gd name="T86" fmla="*/ 166 w 472"/>
                <a:gd name="T87" fmla="*/ 766 h 890"/>
                <a:gd name="T88" fmla="*/ 168 w 472"/>
                <a:gd name="T8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890">
                  <a:moveTo>
                    <a:pt x="168" y="890"/>
                  </a:moveTo>
                  <a:lnTo>
                    <a:pt x="304" y="890"/>
                  </a:lnTo>
                  <a:lnTo>
                    <a:pt x="304" y="890"/>
                  </a:lnTo>
                  <a:lnTo>
                    <a:pt x="292" y="862"/>
                  </a:lnTo>
                  <a:lnTo>
                    <a:pt x="284" y="832"/>
                  </a:lnTo>
                  <a:lnTo>
                    <a:pt x="280" y="802"/>
                  </a:lnTo>
                  <a:lnTo>
                    <a:pt x="278" y="770"/>
                  </a:lnTo>
                  <a:lnTo>
                    <a:pt x="280" y="740"/>
                  </a:lnTo>
                  <a:lnTo>
                    <a:pt x="284" y="710"/>
                  </a:lnTo>
                  <a:lnTo>
                    <a:pt x="292" y="680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10" y="634"/>
                  </a:lnTo>
                  <a:lnTo>
                    <a:pt x="322" y="618"/>
                  </a:lnTo>
                  <a:lnTo>
                    <a:pt x="334" y="602"/>
                  </a:lnTo>
                  <a:lnTo>
                    <a:pt x="346" y="586"/>
                  </a:lnTo>
                  <a:lnTo>
                    <a:pt x="376" y="558"/>
                  </a:lnTo>
                  <a:lnTo>
                    <a:pt x="404" y="528"/>
                  </a:lnTo>
                  <a:lnTo>
                    <a:pt x="432" y="496"/>
                  </a:lnTo>
                  <a:lnTo>
                    <a:pt x="442" y="480"/>
                  </a:lnTo>
                  <a:lnTo>
                    <a:pt x="454" y="464"/>
                  </a:lnTo>
                  <a:lnTo>
                    <a:pt x="462" y="446"/>
                  </a:lnTo>
                  <a:lnTo>
                    <a:pt x="468" y="426"/>
                  </a:lnTo>
                  <a:lnTo>
                    <a:pt x="472" y="40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54"/>
                  </a:lnTo>
                  <a:lnTo>
                    <a:pt x="464" y="326"/>
                  </a:lnTo>
                  <a:lnTo>
                    <a:pt x="456" y="296"/>
                  </a:lnTo>
                  <a:lnTo>
                    <a:pt x="444" y="268"/>
                  </a:lnTo>
                  <a:lnTo>
                    <a:pt x="430" y="240"/>
                  </a:lnTo>
                  <a:lnTo>
                    <a:pt x="412" y="212"/>
                  </a:lnTo>
                  <a:lnTo>
                    <a:pt x="394" y="186"/>
                  </a:lnTo>
                  <a:lnTo>
                    <a:pt x="374" y="160"/>
                  </a:lnTo>
                  <a:lnTo>
                    <a:pt x="352" y="136"/>
                  </a:lnTo>
                  <a:lnTo>
                    <a:pt x="328" y="112"/>
                  </a:lnTo>
                  <a:lnTo>
                    <a:pt x="304" y="90"/>
                  </a:lnTo>
                  <a:lnTo>
                    <a:pt x="280" y="68"/>
                  </a:lnTo>
                  <a:lnTo>
                    <a:pt x="254" y="50"/>
                  </a:lnTo>
                  <a:lnTo>
                    <a:pt x="230" y="32"/>
                  </a:lnTo>
                  <a:lnTo>
                    <a:pt x="204" y="1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6" y="18"/>
                  </a:lnTo>
                  <a:lnTo>
                    <a:pt x="190" y="36"/>
                  </a:lnTo>
                  <a:lnTo>
                    <a:pt x="190" y="54"/>
                  </a:lnTo>
                  <a:lnTo>
                    <a:pt x="188" y="72"/>
                  </a:lnTo>
                  <a:lnTo>
                    <a:pt x="184" y="90"/>
                  </a:lnTo>
                  <a:lnTo>
                    <a:pt x="178" y="108"/>
                  </a:lnTo>
                  <a:lnTo>
                    <a:pt x="168" y="128"/>
                  </a:lnTo>
                  <a:lnTo>
                    <a:pt x="158" y="146"/>
                  </a:lnTo>
                  <a:lnTo>
                    <a:pt x="134" y="184"/>
                  </a:lnTo>
                  <a:lnTo>
                    <a:pt x="106" y="224"/>
                  </a:lnTo>
                  <a:lnTo>
                    <a:pt x="78" y="264"/>
                  </a:lnTo>
                  <a:lnTo>
                    <a:pt x="50" y="302"/>
                  </a:lnTo>
                  <a:lnTo>
                    <a:pt x="26" y="342"/>
                  </a:lnTo>
                  <a:lnTo>
                    <a:pt x="18" y="364"/>
                  </a:lnTo>
                  <a:lnTo>
                    <a:pt x="10" y="384"/>
                  </a:lnTo>
                  <a:lnTo>
                    <a:pt x="4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8" y="484"/>
                  </a:lnTo>
                  <a:lnTo>
                    <a:pt x="18" y="504"/>
                  </a:lnTo>
                  <a:lnTo>
                    <a:pt x="30" y="526"/>
                  </a:lnTo>
                  <a:lnTo>
                    <a:pt x="48" y="546"/>
                  </a:lnTo>
                  <a:lnTo>
                    <a:pt x="70" y="566"/>
                  </a:lnTo>
                  <a:lnTo>
                    <a:pt x="96" y="586"/>
                  </a:lnTo>
                  <a:lnTo>
                    <a:pt x="126" y="606"/>
                  </a:lnTo>
                  <a:lnTo>
                    <a:pt x="162" y="626"/>
                  </a:lnTo>
                  <a:lnTo>
                    <a:pt x="162" y="626"/>
                  </a:lnTo>
                  <a:lnTo>
                    <a:pt x="170" y="608"/>
                  </a:lnTo>
                  <a:lnTo>
                    <a:pt x="186" y="574"/>
                  </a:lnTo>
                  <a:lnTo>
                    <a:pt x="186" y="574"/>
                  </a:lnTo>
                  <a:lnTo>
                    <a:pt x="204" y="546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192" y="520"/>
                  </a:lnTo>
                  <a:lnTo>
                    <a:pt x="174" y="508"/>
                  </a:lnTo>
                  <a:lnTo>
                    <a:pt x="158" y="496"/>
                  </a:lnTo>
                  <a:lnTo>
                    <a:pt x="144" y="484"/>
                  </a:lnTo>
                  <a:lnTo>
                    <a:pt x="132" y="472"/>
                  </a:lnTo>
                  <a:lnTo>
                    <a:pt x="124" y="460"/>
                  </a:lnTo>
                  <a:lnTo>
                    <a:pt x="118" y="446"/>
                  </a:lnTo>
                  <a:lnTo>
                    <a:pt x="112" y="434"/>
                  </a:lnTo>
                  <a:lnTo>
                    <a:pt x="110" y="420"/>
                  </a:lnTo>
                  <a:lnTo>
                    <a:pt x="108" y="408"/>
                  </a:lnTo>
                  <a:lnTo>
                    <a:pt x="110" y="394"/>
                  </a:lnTo>
                  <a:lnTo>
                    <a:pt x="112" y="380"/>
                  </a:lnTo>
                  <a:lnTo>
                    <a:pt x="118" y="352"/>
                  </a:lnTo>
                  <a:lnTo>
                    <a:pt x="130" y="324"/>
                  </a:lnTo>
                  <a:lnTo>
                    <a:pt x="144" y="294"/>
                  </a:lnTo>
                  <a:lnTo>
                    <a:pt x="160" y="264"/>
                  </a:lnTo>
                  <a:lnTo>
                    <a:pt x="176" y="232"/>
                  </a:lnTo>
                  <a:lnTo>
                    <a:pt x="192" y="200"/>
                  </a:lnTo>
                  <a:lnTo>
                    <a:pt x="204" y="170"/>
                  </a:lnTo>
                  <a:lnTo>
                    <a:pt x="214" y="136"/>
                  </a:lnTo>
                  <a:lnTo>
                    <a:pt x="218" y="120"/>
                  </a:lnTo>
                  <a:lnTo>
                    <a:pt x="220" y="104"/>
                  </a:lnTo>
                  <a:lnTo>
                    <a:pt x="220" y="88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44" y="100"/>
                  </a:lnTo>
                  <a:lnTo>
                    <a:pt x="270" y="134"/>
                  </a:lnTo>
                  <a:lnTo>
                    <a:pt x="296" y="172"/>
                  </a:lnTo>
                  <a:lnTo>
                    <a:pt x="320" y="212"/>
                  </a:lnTo>
                  <a:lnTo>
                    <a:pt x="340" y="256"/>
                  </a:lnTo>
                  <a:lnTo>
                    <a:pt x="350" y="276"/>
                  </a:lnTo>
                  <a:lnTo>
                    <a:pt x="356" y="298"/>
                  </a:lnTo>
                  <a:lnTo>
                    <a:pt x="362" y="318"/>
                  </a:lnTo>
                  <a:lnTo>
                    <a:pt x="366" y="338"/>
                  </a:lnTo>
                  <a:lnTo>
                    <a:pt x="368" y="358"/>
                  </a:lnTo>
                  <a:lnTo>
                    <a:pt x="366" y="376"/>
                  </a:lnTo>
                  <a:lnTo>
                    <a:pt x="366" y="376"/>
                  </a:lnTo>
                  <a:lnTo>
                    <a:pt x="364" y="392"/>
                  </a:lnTo>
                  <a:lnTo>
                    <a:pt x="360" y="408"/>
                  </a:lnTo>
                  <a:lnTo>
                    <a:pt x="354" y="424"/>
                  </a:lnTo>
                  <a:lnTo>
                    <a:pt x="346" y="438"/>
                  </a:lnTo>
                  <a:lnTo>
                    <a:pt x="338" y="450"/>
                  </a:lnTo>
                  <a:lnTo>
                    <a:pt x="328" y="464"/>
                  </a:lnTo>
                  <a:lnTo>
                    <a:pt x="308" y="488"/>
                  </a:lnTo>
                  <a:lnTo>
                    <a:pt x="262" y="532"/>
                  </a:lnTo>
                  <a:lnTo>
                    <a:pt x="238" y="556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0" y="596"/>
                  </a:lnTo>
                  <a:lnTo>
                    <a:pt x="202" y="612"/>
                  </a:lnTo>
                  <a:lnTo>
                    <a:pt x="194" y="628"/>
                  </a:lnTo>
                  <a:lnTo>
                    <a:pt x="188" y="646"/>
                  </a:lnTo>
                  <a:lnTo>
                    <a:pt x="178" y="684"/>
                  </a:lnTo>
                  <a:lnTo>
                    <a:pt x="170" y="724"/>
                  </a:lnTo>
                  <a:lnTo>
                    <a:pt x="166" y="766"/>
                  </a:lnTo>
                  <a:lnTo>
                    <a:pt x="166" y="808"/>
                  </a:lnTo>
                  <a:lnTo>
                    <a:pt x="166" y="850"/>
                  </a:lnTo>
                  <a:lnTo>
                    <a:pt x="168" y="890"/>
                  </a:lnTo>
                  <a:lnTo>
                    <a:pt x="168" y="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694" y="3339"/>
              <a:ext cx="174" cy="312"/>
            </a:xfrm>
            <a:custGeom>
              <a:avLst/>
              <a:gdLst>
                <a:gd name="T0" fmla="*/ 174 w 174"/>
                <a:gd name="T1" fmla="*/ 78 h 312"/>
                <a:gd name="T2" fmla="*/ 174 w 174"/>
                <a:gd name="T3" fmla="*/ 78 h 312"/>
                <a:gd name="T4" fmla="*/ 156 w 174"/>
                <a:gd name="T5" fmla="*/ 68 h 312"/>
                <a:gd name="T6" fmla="*/ 122 w 174"/>
                <a:gd name="T7" fmla="*/ 50 h 312"/>
                <a:gd name="T8" fmla="*/ 122 w 174"/>
                <a:gd name="T9" fmla="*/ 50 h 312"/>
                <a:gd name="T10" fmla="*/ 100 w 174"/>
                <a:gd name="T11" fmla="*/ 34 h 312"/>
                <a:gd name="T12" fmla="*/ 76 w 174"/>
                <a:gd name="T13" fmla="*/ 18 h 312"/>
                <a:gd name="T14" fmla="*/ 52 w 174"/>
                <a:gd name="T15" fmla="*/ 0 h 312"/>
                <a:gd name="T16" fmla="*/ 52 w 174"/>
                <a:gd name="T17" fmla="*/ 0 h 312"/>
                <a:gd name="T18" fmla="*/ 62 w 174"/>
                <a:gd name="T19" fmla="*/ 40 h 312"/>
                <a:gd name="T20" fmla="*/ 68 w 174"/>
                <a:gd name="T21" fmla="*/ 84 h 312"/>
                <a:gd name="T22" fmla="*/ 72 w 174"/>
                <a:gd name="T23" fmla="*/ 126 h 312"/>
                <a:gd name="T24" fmla="*/ 70 w 174"/>
                <a:gd name="T25" fmla="*/ 148 h 312"/>
                <a:gd name="T26" fmla="*/ 70 w 174"/>
                <a:gd name="T27" fmla="*/ 168 h 312"/>
                <a:gd name="T28" fmla="*/ 66 w 174"/>
                <a:gd name="T29" fmla="*/ 188 h 312"/>
                <a:gd name="T30" fmla="*/ 62 w 174"/>
                <a:gd name="T31" fmla="*/ 208 h 312"/>
                <a:gd name="T32" fmla="*/ 56 w 174"/>
                <a:gd name="T33" fmla="*/ 228 h 312"/>
                <a:gd name="T34" fmla="*/ 48 w 174"/>
                <a:gd name="T35" fmla="*/ 246 h 312"/>
                <a:gd name="T36" fmla="*/ 38 w 174"/>
                <a:gd name="T37" fmla="*/ 264 h 312"/>
                <a:gd name="T38" fmla="*/ 28 w 174"/>
                <a:gd name="T39" fmla="*/ 282 h 312"/>
                <a:gd name="T40" fmla="*/ 14 w 174"/>
                <a:gd name="T41" fmla="*/ 296 h 312"/>
                <a:gd name="T42" fmla="*/ 0 w 174"/>
                <a:gd name="T43" fmla="*/ 312 h 312"/>
                <a:gd name="T44" fmla="*/ 160 w 174"/>
                <a:gd name="T45" fmla="*/ 312 h 312"/>
                <a:gd name="T46" fmla="*/ 160 w 174"/>
                <a:gd name="T47" fmla="*/ 312 h 312"/>
                <a:gd name="T48" fmla="*/ 158 w 174"/>
                <a:gd name="T49" fmla="*/ 246 h 312"/>
                <a:gd name="T50" fmla="*/ 160 w 174"/>
                <a:gd name="T51" fmla="*/ 188 h 312"/>
                <a:gd name="T52" fmla="*/ 166 w 174"/>
                <a:gd name="T53" fmla="*/ 134 h 312"/>
                <a:gd name="T54" fmla="*/ 174 w 174"/>
                <a:gd name="T55" fmla="*/ 78 h 312"/>
                <a:gd name="T56" fmla="*/ 174 w 174"/>
                <a:gd name="T57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2">
                  <a:moveTo>
                    <a:pt x="174" y="78"/>
                  </a:moveTo>
                  <a:lnTo>
                    <a:pt x="174" y="78"/>
                  </a:lnTo>
                  <a:lnTo>
                    <a:pt x="156" y="6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00" y="34"/>
                  </a:lnTo>
                  <a:lnTo>
                    <a:pt x="76" y="1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40"/>
                  </a:lnTo>
                  <a:lnTo>
                    <a:pt x="68" y="84"/>
                  </a:lnTo>
                  <a:lnTo>
                    <a:pt x="72" y="126"/>
                  </a:lnTo>
                  <a:lnTo>
                    <a:pt x="70" y="148"/>
                  </a:lnTo>
                  <a:lnTo>
                    <a:pt x="70" y="168"/>
                  </a:lnTo>
                  <a:lnTo>
                    <a:pt x="66" y="188"/>
                  </a:lnTo>
                  <a:lnTo>
                    <a:pt x="62" y="208"/>
                  </a:lnTo>
                  <a:lnTo>
                    <a:pt x="56" y="228"/>
                  </a:lnTo>
                  <a:lnTo>
                    <a:pt x="48" y="246"/>
                  </a:lnTo>
                  <a:lnTo>
                    <a:pt x="38" y="264"/>
                  </a:lnTo>
                  <a:lnTo>
                    <a:pt x="28" y="282"/>
                  </a:lnTo>
                  <a:lnTo>
                    <a:pt x="14" y="296"/>
                  </a:lnTo>
                  <a:lnTo>
                    <a:pt x="0" y="312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8" y="246"/>
                  </a:lnTo>
                  <a:lnTo>
                    <a:pt x="160" y="188"/>
                  </a:lnTo>
                  <a:lnTo>
                    <a:pt x="166" y="134"/>
                  </a:lnTo>
                  <a:lnTo>
                    <a:pt x="174" y="78"/>
                  </a:lnTo>
                  <a:lnTo>
                    <a:pt x="17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8570913" y="6423025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7886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899E0B8-3D53-4E92-9B41-7871854A4397}" type="slidenum">
              <a:rPr lang="en-US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6135688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45" name="Group 17"/>
          <p:cNvGrpSpPr>
            <a:grpSpLocks/>
          </p:cNvGrpSpPr>
          <p:nvPr/>
        </p:nvGrpSpPr>
        <p:grpSpPr bwMode="auto">
          <a:xfrm>
            <a:off x="34925" y="4221163"/>
            <a:ext cx="8497888" cy="2425700"/>
            <a:chOff x="22" y="2659"/>
            <a:chExt cx="5353" cy="1528"/>
          </a:xfrm>
        </p:grpSpPr>
        <p:pic>
          <p:nvPicPr>
            <p:cNvPr id="2254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" y="4001"/>
              <a:ext cx="246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2886"/>
              <a:ext cx="1877" cy="1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" y="2886"/>
              <a:ext cx="1877" cy="1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>
              <a:off x="2073" y="2659"/>
              <a:ext cx="0" cy="1361"/>
            </a:xfrm>
            <a:prstGeom prst="line">
              <a:avLst/>
            </a:prstGeom>
            <a:noFill/>
            <a:ln w="165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6516688" y="1196975"/>
            <a:ext cx="2466975" cy="3570288"/>
            <a:chOff x="4105" y="754"/>
            <a:chExt cx="1554" cy="2249"/>
          </a:xfrm>
        </p:grpSpPr>
        <p:pic>
          <p:nvPicPr>
            <p:cNvPr id="2253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35" b="17938"/>
            <a:stretch>
              <a:fillRect/>
            </a:stretch>
          </p:blipFill>
          <p:spPr bwMode="auto">
            <a:xfrm>
              <a:off x="4105" y="754"/>
              <a:ext cx="1554" cy="1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>
              <a:off x="4468" y="2432"/>
              <a:ext cx="81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4558" y="2523"/>
              <a:ext cx="68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40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4400" baseline="30000">
                  <a:latin typeface="Times New Roman" pitchFamily="18" charset="0"/>
                  <a:cs typeface="Times New Roman" pitchFamily="18" charset="0"/>
                </a:rPr>
                <a:t>j+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652" y="6621910"/>
            <a:ext cx="706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Arik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Yochelis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– Physics Fete 2013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44463" y="6672263"/>
            <a:ext cx="8855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588" y="0"/>
            <a:ext cx="8623301" cy="62071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VRB – Our </a:t>
            </a:r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Approach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5" name="Oval 2"/>
          <p:cNvSpPr/>
          <p:nvPr/>
        </p:nvSpPr>
        <p:spPr>
          <a:xfrm>
            <a:off x="8437563" y="1588"/>
            <a:ext cx="712787" cy="735012"/>
          </a:xfrm>
          <a:custGeom>
            <a:avLst/>
            <a:gdLst/>
            <a:ahLst/>
            <a:cxnLst/>
            <a:rect l="l" t="t" r="r" b="b"/>
            <a:pathLst>
              <a:path w="712553" h="734693">
                <a:moveTo>
                  <a:pt x="126875" y="0"/>
                </a:moveTo>
                <a:lnTo>
                  <a:pt x="712553" y="0"/>
                </a:lnTo>
                <a:lnTo>
                  <a:pt x="712553" y="626391"/>
                </a:lnTo>
                <a:cubicBezTo>
                  <a:pt x="637999" y="694306"/>
                  <a:pt x="538671" y="734693"/>
                  <a:pt x="429911" y="734693"/>
                </a:cubicBezTo>
                <a:cubicBezTo>
                  <a:pt x="192478" y="734693"/>
                  <a:pt x="0" y="542215"/>
                  <a:pt x="0" y="304782"/>
                </a:cubicBezTo>
                <a:cubicBezTo>
                  <a:pt x="0" y="185621"/>
                  <a:pt x="48480" y="77784"/>
                  <a:pt x="126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76" name="Group 7"/>
          <p:cNvGrpSpPr>
            <a:grpSpLocks noChangeAspect="1"/>
          </p:cNvGrpSpPr>
          <p:nvPr/>
        </p:nvGrpSpPr>
        <p:grpSpPr bwMode="auto">
          <a:xfrm>
            <a:off x="8655230" y="38515"/>
            <a:ext cx="310312" cy="543657"/>
            <a:chOff x="4694" y="2761"/>
            <a:chExt cx="508" cy="890"/>
          </a:xfrm>
          <a:solidFill>
            <a:srgbClr val="F78F1E"/>
          </a:solidFill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5024" y="3357"/>
              <a:ext cx="178" cy="294"/>
            </a:xfrm>
            <a:custGeom>
              <a:avLst/>
              <a:gdLst>
                <a:gd name="T0" fmla="*/ 178 w 178"/>
                <a:gd name="T1" fmla="*/ 294 h 294"/>
                <a:gd name="T2" fmla="*/ 178 w 178"/>
                <a:gd name="T3" fmla="*/ 294 h 294"/>
                <a:gd name="T4" fmla="*/ 160 w 178"/>
                <a:gd name="T5" fmla="*/ 282 h 294"/>
                <a:gd name="T6" fmla="*/ 144 w 178"/>
                <a:gd name="T7" fmla="*/ 268 h 294"/>
                <a:gd name="T8" fmla="*/ 132 w 178"/>
                <a:gd name="T9" fmla="*/ 254 h 294"/>
                <a:gd name="T10" fmla="*/ 120 w 178"/>
                <a:gd name="T11" fmla="*/ 240 h 294"/>
                <a:gd name="T12" fmla="*/ 112 w 178"/>
                <a:gd name="T13" fmla="*/ 224 h 294"/>
                <a:gd name="T14" fmla="*/ 106 w 178"/>
                <a:gd name="T15" fmla="*/ 208 h 294"/>
                <a:gd name="T16" fmla="*/ 102 w 178"/>
                <a:gd name="T17" fmla="*/ 192 h 294"/>
                <a:gd name="T18" fmla="*/ 100 w 178"/>
                <a:gd name="T19" fmla="*/ 174 h 294"/>
                <a:gd name="T20" fmla="*/ 100 w 178"/>
                <a:gd name="T21" fmla="*/ 158 h 294"/>
                <a:gd name="T22" fmla="*/ 102 w 178"/>
                <a:gd name="T23" fmla="*/ 140 h 294"/>
                <a:gd name="T24" fmla="*/ 106 w 178"/>
                <a:gd name="T25" fmla="*/ 122 h 294"/>
                <a:gd name="T26" fmla="*/ 112 w 178"/>
                <a:gd name="T27" fmla="*/ 104 h 294"/>
                <a:gd name="T28" fmla="*/ 118 w 178"/>
                <a:gd name="T29" fmla="*/ 88 h 294"/>
                <a:gd name="T30" fmla="*/ 126 w 178"/>
                <a:gd name="T31" fmla="*/ 70 h 294"/>
                <a:gd name="T32" fmla="*/ 136 w 178"/>
                <a:gd name="T33" fmla="*/ 54 h 294"/>
                <a:gd name="T34" fmla="*/ 148 w 178"/>
                <a:gd name="T35" fmla="*/ 38 h 294"/>
                <a:gd name="T36" fmla="*/ 76 w 178"/>
                <a:gd name="T37" fmla="*/ 0 h 294"/>
                <a:gd name="T38" fmla="*/ 76 w 178"/>
                <a:gd name="T39" fmla="*/ 0 h 294"/>
                <a:gd name="T40" fmla="*/ 60 w 178"/>
                <a:gd name="T41" fmla="*/ 12 h 294"/>
                <a:gd name="T42" fmla="*/ 46 w 178"/>
                <a:gd name="T43" fmla="*/ 26 h 294"/>
                <a:gd name="T44" fmla="*/ 34 w 178"/>
                <a:gd name="T45" fmla="*/ 44 h 294"/>
                <a:gd name="T46" fmla="*/ 24 w 178"/>
                <a:gd name="T47" fmla="*/ 60 h 294"/>
                <a:gd name="T48" fmla="*/ 16 w 178"/>
                <a:gd name="T49" fmla="*/ 80 h 294"/>
                <a:gd name="T50" fmla="*/ 8 w 178"/>
                <a:gd name="T51" fmla="*/ 98 h 294"/>
                <a:gd name="T52" fmla="*/ 4 w 178"/>
                <a:gd name="T53" fmla="*/ 120 h 294"/>
                <a:gd name="T54" fmla="*/ 0 w 178"/>
                <a:gd name="T55" fmla="*/ 140 h 294"/>
                <a:gd name="T56" fmla="*/ 0 w 178"/>
                <a:gd name="T57" fmla="*/ 160 h 294"/>
                <a:gd name="T58" fmla="*/ 0 w 178"/>
                <a:gd name="T59" fmla="*/ 182 h 294"/>
                <a:gd name="T60" fmla="*/ 2 w 178"/>
                <a:gd name="T61" fmla="*/ 202 h 294"/>
                <a:gd name="T62" fmla="*/ 6 w 178"/>
                <a:gd name="T63" fmla="*/ 222 h 294"/>
                <a:gd name="T64" fmla="*/ 12 w 178"/>
                <a:gd name="T65" fmla="*/ 242 h 294"/>
                <a:gd name="T66" fmla="*/ 20 w 178"/>
                <a:gd name="T67" fmla="*/ 260 h 294"/>
                <a:gd name="T68" fmla="*/ 28 w 178"/>
                <a:gd name="T69" fmla="*/ 278 h 294"/>
                <a:gd name="T70" fmla="*/ 38 w 178"/>
                <a:gd name="T71" fmla="*/ 294 h 294"/>
                <a:gd name="T72" fmla="*/ 178 w 178"/>
                <a:gd name="T7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294">
                  <a:moveTo>
                    <a:pt x="178" y="294"/>
                  </a:moveTo>
                  <a:lnTo>
                    <a:pt x="178" y="294"/>
                  </a:lnTo>
                  <a:lnTo>
                    <a:pt x="160" y="282"/>
                  </a:lnTo>
                  <a:lnTo>
                    <a:pt x="144" y="268"/>
                  </a:lnTo>
                  <a:lnTo>
                    <a:pt x="132" y="254"/>
                  </a:lnTo>
                  <a:lnTo>
                    <a:pt x="120" y="240"/>
                  </a:lnTo>
                  <a:lnTo>
                    <a:pt x="112" y="224"/>
                  </a:lnTo>
                  <a:lnTo>
                    <a:pt x="106" y="208"/>
                  </a:lnTo>
                  <a:lnTo>
                    <a:pt x="102" y="192"/>
                  </a:lnTo>
                  <a:lnTo>
                    <a:pt x="100" y="174"/>
                  </a:lnTo>
                  <a:lnTo>
                    <a:pt x="100" y="158"/>
                  </a:lnTo>
                  <a:lnTo>
                    <a:pt x="102" y="140"/>
                  </a:lnTo>
                  <a:lnTo>
                    <a:pt x="106" y="122"/>
                  </a:lnTo>
                  <a:lnTo>
                    <a:pt x="112" y="104"/>
                  </a:lnTo>
                  <a:lnTo>
                    <a:pt x="118" y="88"/>
                  </a:lnTo>
                  <a:lnTo>
                    <a:pt x="126" y="70"/>
                  </a:lnTo>
                  <a:lnTo>
                    <a:pt x="136" y="54"/>
                  </a:lnTo>
                  <a:lnTo>
                    <a:pt x="148" y="3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12"/>
                  </a:lnTo>
                  <a:lnTo>
                    <a:pt x="46" y="26"/>
                  </a:lnTo>
                  <a:lnTo>
                    <a:pt x="34" y="44"/>
                  </a:lnTo>
                  <a:lnTo>
                    <a:pt x="24" y="60"/>
                  </a:lnTo>
                  <a:lnTo>
                    <a:pt x="16" y="80"/>
                  </a:lnTo>
                  <a:lnTo>
                    <a:pt x="8" y="98"/>
                  </a:lnTo>
                  <a:lnTo>
                    <a:pt x="4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0" y="182"/>
                  </a:lnTo>
                  <a:lnTo>
                    <a:pt x="2" y="202"/>
                  </a:lnTo>
                  <a:lnTo>
                    <a:pt x="6" y="222"/>
                  </a:lnTo>
                  <a:lnTo>
                    <a:pt x="12" y="242"/>
                  </a:lnTo>
                  <a:lnTo>
                    <a:pt x="20" y="260"/>
                  </a:lnTo>
                  <a:lnTo>
                    <a:pt x="28" y="278"/>
                  </a:lnTo>
                  <a:lnTo>
                    <a:pt x="38" y="294"/>
                  </a:lnTo>
                  <a:lnTo>
                    <a:pt x="178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16" y="2761"/>
              <a:ext cx="472" cy="890"/>
            </a:xfrm>
            <a:custGeom>
              <a:avLst/>
              <a:gdLst>
                <a:gd name="T0" fmla="*/ 304 w 472"/>
                <a:gd name="T1" fmla="*/ 890 h 890"/>
                <a:gd name="T2" fmla="*/ 280 w 472"/>
                <a:gd name="T3" fmla="*/ 802 h 890"/>
                <a:gd name="T4" fmla="*/ 284 w 472"/>
                <a:gd name="T5" fmla="*/ 710 h 890"/>
                <a:gd name="T6" fmla="*/ 302 w 472"/>
                <a:gd name="T7" fmla="*/ 652 h 890"/>
                <a:gd name="T8" fmla="*/ 334 w 472"/>
                <a:gd name="T9" fmla="*/ 602 h 890"/>
                <a:gd name="T10" fmla="*/ 404 w 472"/>
                <a:gd name="T11" fmla="*/ 528 h 890"/>
                <a:gd name="T12" fmla="*/ 454 w 472"/>
                <a:gd name="T13" fmla="*/ 464 h 890"/>
                <a:gd name="T14" fmla="*/ 472 w 472"/>
                <a:gd name="T15" fmla="*/ 406 h 890"/>
                <a:gd name="T16" fmla="*/ 470 w 472"/>
                <a:gd name="T17" fmla="*/ 354 h 890"/>
                <a:gd name="T18" fmla="*/ 444 w 472"/>
                <a:gd name="T19" fmla="*/ 268 h 890"/>
                <a:gd name="T20" fmla="*/ 394 w 472"/>
                <a:gd name="T21" fmla="*/ 186 h 890"/>
                <a:gd name="T22" fmla="*/ 328 w 472"/>
                <a:gd name="T23" fmla="*/ 112 h 890"/>
                <a:gd name="T24" fmla="*/ 254 w 472"/>
                <a:gd name="T25" fmla="*/ 50 h 890"/>
                <a:gd name="T26" fmla="*/ 178 w 472"/>
                <a:gd name="T27" fmla="*/ 0 h 890"/>
                <a:gd name="T28" fmla="*/ 190 w 472"/>
                <a:gd name="T29" fmla="*/ 36 h 890"/>
                <a:gd name="T30" fmla="*/ 184 w 472"/>
                <a:gd name="T31" fmla="*/ 90 h 890"/>
                <a:gd name="T32" fmla="*/ 158 w 472"/>
                <a:gd name="T33" fmla="*/ 146 h 890"/>
                <a:gd name="T34" fmla="*/ 78 w 472"/>
                <a:gd name="T35" fmla="*/ 264 h 890"/>
                <a:gd name="T36" fmla="*/ 18 w 472"/>
                <a:gd name="T37" fmla="*/ 364 h 890"/>
                <a:gd name="T38" fmla="*/ 0 w 472"/>
                <a:gd name="T39" fmla="*/ 424 h 890"/>
                <a:gd name="T40" fmla="*/ 8 w 472"/>
                <a:gd name="T41" fmla="*/ 484 h 890"/>
                <a:gd name="T42" fmla="*/ 48 w 472"/>
                <a:gd name="T43" fmla="*/ 546 h 890"/>
                <a:gd name="T44" fmla="*/ 126 w 472"/>
                <a:gd name="T45" fmla="*/ 606 h 890"/>
                <a:gd name="T46" fmla="*/ 170 w 472"/>
                <a:gd name="T47" fmla="*/ 608 h 890"/>
                <a:gd name="T48" fmla="*/ 204 w 472"/>
                <a:gd name="T49" fmla="*/ 546 h 890"/>
                <a:gd name="T50" fmla="*/ 192 w 472"/>
                <a:gd name="T51" fmla="*/ 520 h 890"/>
                <a:gd name="T52" fmla="*/ 144 w 472"/>
                <a:gd name="T53" fmla="*/ 484 h 890"/>
                <a:gd name="T54" fmla="*/ 118 w 472"/>
                <a:gd name="T55" fmla="*/ 446 h 890"/>
                <a:gd name="T56" fmla="*/ 108 w 472"/>
                <a:gd name="T57" fmla="*/ 408 h 890"/>
                <a:gd name="T58" fmla="*/ 118 w 472"/>
                <a:gd name="T59" fmla="*/ 352 h 890"/>
                <a:gd name="T60" fmla="*/ 160 w 472"/>
                <a:gd name="T61" fmla="*/ 264 h 890"/>
                <a:gd name="T62" fmla="*/ 204 w 472"/>
                <a:gd name="T63" fmla="*/ 170 h 890"/>
                <a:gd name="T64" fmla="*/ 220 w 472"/>
                <a:gd name="T65" fmla="*/ 104 h 890"/>
                <a:gd name="T66" fmla="*/ 218 w 472"/>
                <a:gd name="T67" fmla="*/ 70 h 890"/>
                <a:gd name="T68" fmla="*/ 296 w 472"/>
                <a:gd name="T69" fmla="*/ 172 h 890"/>
                <a:gd name="T70" fmla="*/ 350 w 472"/>
                <a:gd name="T71" fmla="*/ 276 h 890"/>
                <a:gd name="T72" fmla="*/ 366 w 472"/>
                <a:gd name="T73" fmla="*/ 338 h 890"/>
                <a:gd name="T74" fmla="*/ 366 w 472"/>
                <a:gd name="T75" fmla="*/ 376 h 890"/>
                <a:gd name="T76" fmla="*/ 354 w 472"/>
                <a:gd name="T77" fmla="*/ 424 h 890"/>
                <a:gd name="T78" fmla="*/ 328 w 472"/>
                <a:gd name="T79" fmla="*/ 464 h 890"/>
                <a:gd name="T80" fmla="*/ 238 w 472"/>
                <a:gd name="T81" fmla="*/ 556 h 890"/>
                <a:gd name="T82" fmla="*/ 210 w 472"/>
                <a:gd name="T83" fmla="*/ 596 h 890"/>
                <a:gd name="T84" fmla="*/ 188 w 472"/>
                <a:gd name="T85" fmla="*/ 646 h 890"/>
                <a:gd name="T86" fmla="*/ 166 w 472"/>
                <a:gd name="T87" fmla="*/ 766 h 890"/>
                <a:gd name="T88" fmla="*/ 168 w 472"/>
                <a:gd name="T8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890">
                  <a:moveTo>
                    <a:pt x="168" y="890"/>
                  </a:moveTo>
                  <a:lnTo>
                    <a:pt x="304" y="890"/>
                  </a:lnTo>
                  <a:lnTo>
                    <a:pt x="304" y="890"/>
                  </a:lnTo>
                  <a:lnTo>
                    <a:pt x="292" y="862"/>
                  </a:lnTo>
                  <a:lnTo>
                    <a:pt x="284" y="832"/>
                  </a:lnTo>
                  <a:lnTo>
                    <a:pt x="280" y="802"/>
                  </a:lnTo>
                  <a:lnTo>
                    <a:pt x="278" y="770"/>
                  </a:lnTo>
                  <a:lnTo>
                    <a:pt x="280" y="740"/>
                  </a:lnTo>
                  <a:lnTo>
                    <a:pt x="284" y="710"/>
                  </a:lnTo>
                  <a:lnTo>
                    <a:pt x="292" y="680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10" y="634"/>
                  </a:lnTo>
                  <a:lnTo>
                    <a:pt x="322" y="618"/>
                  </a:lnTo>
                  <a:lnTo>
                    <a:pt x="334" y="602"/>
                  </a:lnTo>
                  <a:lnTo>
                    <a:pt x="346" y="586"/>
                  </a:lnTo>
                  <a:lnTo>
                    <a:pt x="376" y="558"/>
                  </a:lnTo>
                  <a:lnTo>
                    <a:pt x="404" y="528"/>
                  </a:lnTo>
                  <a:lnTo>
                    <a:pt x="432" y="496"/>
                  </a:lnTo>
                  <a:lnTo>
                    <a:pt x="442" y="480"/>
                  </a:lnTo>
                  <a:lnTo>
                    <a:pt x="454" y="464"/>
                  </a:lnTo>
                  <a:lnTo>
                    <a:pt x="462" y="446"/>
                  </a:lnTo>
                  <a:lnTo>
                    <a:pt x="468" y="426"/>
                  </a:lnTo>
                  <a:lnTo>
                    <a:pt x="472" y="40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54"/>
                  </a:lnTo>
                  <a:lnTo>
                    <a:pt x="464" y="326"/>
                  </a:lnTo>
                  <a:lnTo>
                    <a:pt x="456" y="296"/>
                  </a:lnTo>
                  <a:lnTo>
                    <a:pt x="444" y="268"/>
                  </a:lnTo>
                  <a:lnTo>
                    <a:pt x="430" y="240"/>
                  </a:lnTo>
                  <a:lnTo>
                    <a:pt x="412" y="212"/>
                  </a:lnTo>
                  <a:lnTo>
                    <a:pt x="394" y="186"/>
                  </a:lnTo>
                  <a:lnTo>
                    <a:pt x="374" y="160"/>
                  </a:lnTo>
                  <a:lnTo>
                    <a:pt x="352" y="136"/>
                  </a:lnTo>
                  <a:lnTo>
                    <a:pt x="328" y="112"/>
                  </a:lnTo>
                  <a:lnTo>
                    <a:pt x="304" y="90"/>
                  </a:lnTo>
                  <a:lnTo>
                    <a:pt x="280" y="68"/>
                  </a:lnTo>
                  <a:lnTo>
                    <a:pt x="254" y="50"/>
                  </a:lnTo>
                  <a:lnTo>
                    <a:pt x="230" y="32"/>
                  </a:lnTo>
                  <a:lnTo>
                    <a:pt x="204" y="1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6" y="18"/>
                  </a:lnTo>
                  <a:lnTo>
                    <a:pt x="190" y="36"/>
                  </a:lnTo>
                  <a:lnTo>
                    <a:pt x="190" y="54"/>
                  </a:lnTo>
                  <a:lnTo>
                    <a:pt x="188" y="72"/>
                  </a:lnTo>
                  <a:lnTo>
                    <a:pt x="184" y="90"/>
                  </a:lnTo>
                  <a:lnTo>
                    <a:pt x="178" y="108"/>
                  </a:lnTo>
                  <a:lnTo>
                    <a:pt x="168" y="128"/>
                  </a:lnTo>
                  <a:lnTo>
                    <a:pt x="158" y="146"/>
                  </a:lnTo>
                  <a:lnTo>
                    <a:pt x="134" y="184"/>
                  </a:lnTo>
                  <a:lnTo>
                    <a:pt x="106" y="224"/>
                  </a:lnTo>
                  <a:lnTo>
                    <a:pt x="78" y="264"/>
                  </a:lnTo>
                  <a:lnTo>
                    <a:pt x="50" y="302"/>
                  </a:lnTo>
                  <a:lnTo>
                    <a:pt x="26" y="342"/>
                  </a:lnTo>
                  <a:lnTo>
                    <a:pt x="18" y="364"/>
                  </a:lnTo>
                  <a:lnTo>
                    <a:pt x="10" y="384"/>
                  </a:lnTo>
                  <a:lnTo>
                    <a:pt x="4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8" y="484"/>
                  </a:lnTo>
                  <a:lnTo>
                    <a:pt x="18" y="504"/>
                  </a:lnTo>
                  <a:lnTo>
                    <a:pt x="30" y="526"/>
                  </a:lnTo>
                  <a:lnTo>
                    <a:pt x="48" y="546"/>
                  </a:lnTo>
                  <a:lnTo>
                    <a:pt x="70" y="566"/>
                  </a:lnTo>
                  <a:lnTo>
                    <a:pt x="96" y="586"/>
                  </a:lnTo>
                  <a:lnTo>
                    <a:pt x="126" y="606"/>
                  </a:lnTo>
                  <a:lnTo>
                    <a:pt x="162" y="626"/>
                  </a:lnTo>
                  <a:lnTo>
                    <a:pt x="162" y="626"/>
                  </a:lnTo>
                  <a:lnTo>
                    <a:pt x="170" y="608"/>
                  </a:lnTo>
                  <a:lnTo>
                    <a:pt x="186" y="574"/>
                  </a:lnTo>
                  <a:lnTo>
                    <a:pt x="186" y="574"/>
                  </a:lnTo>
                  <a:lnTo>
                    <a:pt x="204" y="546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192" y="520"/>
                  </a:lnTo>
                  <a:lnTo>
                    <a:pt x="174" y="508"/>
                  </a:lnTo>
                  <a:lnTo>
                    <a:pt x="158" y="496"/>
                  </a:lnTo>
                  <a:lnTo>
                    <a:pt x="144" y="484"/>
                  </a:lnTo>
                  <a:lnTo>
                    <a:pt x="132" y="472"/>
                  </a:lnTo>
                  <a:lnTo>
                    <a:pt x="124" y="460"/>
                  </a:lnTo>
                  <a:lnTo>
                    <a:pt x="118" y="446"/>
                  </a:lnTo>
                  <a:lnTo>
                    <a:pt x="112" y="434"/>
                  </a:lnTo>
                  <a:lnTo>
                    <a:pt x="110" y="420"/>
                  </a:lnTo>
                  <a:lnTo>
                    <a:pt x="108" y="408"/>
                  </a:lnTo>
                  <a:lnTo>
                    <a:pt x="110" y="394"/>
                  </a:lnTo>
                  <a:lnTo>
                    <a:pt x="112" y="380"/>
                  </a:lnTo>
                  <a:lnTo>
                    <a:pt x="118" y="352"/>
                  </a:lnTo>
                  <a:lnTo>
                    <a:pt x="130" y="324"/>
                  </a:lnTo>
                  <a:lnTo>
                    <a:pt x="144" y="294"/>
                  </a:lnTo>
                  <a:lnTo>
                    <a:pt x="160" y="264"/>
                  </a:lnTo>
                  <a:lnTo>
                    <a:pt x="176" y="232"/>
                  </a:lnTo>
                  <a:lnTo>
                    <a:pt x="192" y="200"/>
                  </a:lnTo>
                  <a:lnTo>
                    <a:pt x="204" y="170"/>
                  </a:lnTo>
                  <a:lnTo>
                    <a:pt x="214" y="136"/>
                  </a:lnTo>
                  <a:lnTo>
                    <a:pt x="218" y="120"/>
                  </a:lnTo>
                  <a:lnTo>
                    <a:pt x="220" y="104"/>
                  </a:lnTo>
                  <a:lnTo>
                    <a:pt x="220" y="88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44" y="100"/>
                  </a:lnTo>
                  <a:lnTo>
                    <a:pt x="270" y="134"/>
                  </a:lnTo>
                  <a:lnTo>
                    <a:pt x="296" y="172"/>
                  </a:lnTo>
                  <a:lnTo>
                    <a:pt x="320" y="212"/>
                  </a:lnTo>
                  <a:lnTo>
                    <a:pt x="340" y="256"/>
                  </a:lnTo>
                  <a:lnTo>
                    <a:pt x="350" y="276"/>
                  </a:lnTo>
                  <a:lnTo>
                    <a:pt x="356" y="298"/>
                  </a:lnTo>
                  <a:lnTo>
                    <a:pt x="362" y="318"/>
                  </a:lnTo>
                  <a:lnTo>
                    <a:pt x="366" y="338"/>
                  </a:lnTo>
                  <a:lnTo>
                    <a:pt x="368" y="358"/>
                  </a:lnTo>
                  <a:lnTo>
                    <a:pt x="366" y="376"/>
                  </a:lnTo>
                  <a:lnTo>
                    <a:pt x="366" y="376"/>
                  </a:lnTo>
                  <a:lnTo>
                    <a:pt x="364" y="392"/>
                  </a:lnTo>
                  <a:lnTo>
                    <a:pt x="360" y="408"/>
                  </a:lnTo>
                  <a:lnTo>
                    <a:pt x="354" y="424"/>
                  </a:lnTo>
                  <a:lnTo>
                    <a:pt x="346" y="438"/>
                  </a:lnTo>
                  <a:lnTo>
                    <a:pt x="338" y="450"/>
                  </a:lnTo>
                  <a:lnTo>
                    <a:pt x="328" y="464"/>
                  </a:lnTo>
                  <a:lnTo>
                    <a:pt x="308" y="488"/>
                  </a:lnTo>
                  <a:lnTo>
                    <a:pt x="262" y="532"/>
                  </a:lnTo>
                  <a:lnTo>
                    <a:pt x="238" y="556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0" y="596"/>
                  </a:lnTo>
                  <a:lnTo>
                    <a:pt x="202" y="612"/>
                  </a:lnTo>
                  <a:lnTo>
                    <a:pt x="194" y="628"/>
                  </a:lnTo>
                  <a:lnTo>
                    <a:pt x="188" y="646"/>
                  </a:lnTo>
                  <a:lnTo>
                    <a:pt x="178" y="684"/>
                  </a:lnTo>
                  <a:lnTo>
                    <a:pt x="170" y="724"/>
                  </a:lnTo>
                  <a:lnTo>
                    <a:pt x="166" y="766"/>
                  </a:lnTo>
                  <a:lnTo>
                    <a:pt x="166" y="808"/>
                  </a:lnTo>
                  <a:lnTo>
                    <a:pt x="166" y="850"/>
                  </a:lnTo>
                  <a:lnTo>
                    <a:pt x="168" y="890"/>
                  </a:lnTo>
                  <a:lnTo>
                    <a:pt x="168" y="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694" y="3339"/>
              <a:ext cx="174" cy="312"/>
            </a:xfrm>
            <a:custGeom>
              <a:avLst/>
              <a:gdLst>
                <a:gd name="T0" fmla="*/ 174 w 174"/>
                <a:gd name="T1" fmla="*/ 78 h 312"/>
                <a:gd name="T2" fmla="*/ 174 w 174"/>
                <a:gd name="T3" fmla="*/ 78 h 312"/>
                <a:gd name="T4" fmla="*/ 156 w 174"/>
                <a:gd name="T5" fmla="*/ 68 h 312"/>
                <a:gd name="T6" fmla="*/ 122 w 174"/>
                <a:gd name="T7" fmla="*/ 50 h 312"/>
                <a:gd name="T8" fmla="*/ 122 w 174"/>
                <a:gd name="T9" fmla="*/ 50 h 312"/>
                <a:gd name="T10" fmla="*/ 100 w 174"/>
                <a:gd name="T11" fmla="*/ 34 h 312"/>
                <a:gd name="T12" fmla="*/ 76 w 174"/>
                <a:gd name="T13" fmla="*/ 18 h 312"/>
                <a:gd name="T14" fmla="*/ 52 w 174"/>
                <a:gd name="T15" fmla="*/ 0 h 312"/>
                <a:gd name="T16" fmla="*/ 52 w 174"/>
                <a:gd name="T17" fmla="*/ 0 h 312"/>
                <a:gd name="T18" fmla="*/ 62 w 174"/>
                <a:gd name="T19" fmla="*/ 40 h 312"/>
                <a:gd name="T20" fmla="*/ 68 w 174"/>
                <a:gd name="T21" fmla="*/ 84 h 312"/>
                <a:gd name="T22" fmla="*/ 72 w 174"/>
                <a:gd name="T23" fmla="*/ 126 h 312"/>
                <a:gd name="T24" fmla="*/ 70 w 174"/>
                <a:gd name="T25" fmla="*/ 148 h 312"/>
                <a:gd name="T26" fmla="*/ 70 w 174"/>
                <a:gd name="T27" fmla="*/ 168 h 312"/>
                <a:gd name="T28" fmla="*/ 66 w 174"/>
                <a:gd name="T29" fmla="*/ 188 h 312"/>
                <a:gd name="T30" fmla="*/ 62 w 174"/>
                <a:gd name="T31" fmla="*/ 208 h 312"/>
                <a:gd name="T32" fmla="*/ 56 w 174"/>
                <a:gd name="T33" fmla="*/ 228 h 312"/>
                <a:gd name="T34" fmla="*/ 48 w 174"/>
                <a:gd name="T35" fmla="*/ 246 h 312"/>
                <a:gd name="T36" fmla="*/ 38 w 174"/>
                <a:gd name="T37" fmla="*/ 264 h 312"/>
                <a:gd name="T38" fmla="*/ 28 w 174"/>
                <a:gd name="T39" fmla="*/ 282 h 312"/>
                <a:gd name="T40" fmla="*/ 14 w 174"/>
                <a:gd name="T41" fmla="*/ 296 h 312"/>
                <a:gd name="T42" fmla="*/ 0 w 174"/>
                <a:gd name="T43" fmla="*/ 312 h 312"/>
                <a:gd name="T44" fmla="*/ 160 w 174"/>
                <a:gd name="T45" fmla="*/ 312 h 312"/>
                <a:gd name="T46" fmla="*/ 160 w 174"/>
                <a:gd name="T47" fmla="*/ 312 h 312"/>
                <a:gd name="T48" fmla="*/ 158 w 174"/>
                <a:gd name="T49" fmla="*/ 246 h 312"/>
                <a:gd name="T50" fmla="*/ 160 w 174"/>
                <a:gd name="T51" fmla="*/ 188 h 312"/>
                <a:gd name="T52" fmla="*/ 166 w 174"/>
                <a:gd name="T53" fmla="*/ 134 h 312"/>
                <a:gd name="T54" fmla="*/ 174 w 174"/>
                <a:gd name="T55" fmla="*/ 78 h 312"/>
                <a:gd name="T56" fmla="*/ 174 w 174"/>
                <a:gd name="T57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2">
                  <a:moveTo>
                    <a:pt x="174" y="78"/>
                  </a:moveTo>
                  <a:lnTo>
                    <a:pt x="174" y="78"/>
                  </a:lnTo>
                  <a:lnTo>
                    <a:pt x="156" y="6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00" y="34"/>
                  </a:lnTo>
                  <a:lnTo>
                    <a:pt x="76" y="1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40"/>
                  </a:lnTo>
                  <a:lnTo>
                    <a:pt x="68" y="84"/>
                  </a:lnTo>
                  <a:lnTo>
                    <a:pt x="72" y="126"/>
                  </a:lnTo>
                  <a:lnTo>
                    <a:pt x="70" y="148"/>
                  </a:lnTo>
                  <a:lnTo>
                    <a:pt x="70" y="168"/>
                  </a:lnTo>
                  <a:lnTo>
                    <a:pt x="66" y="188"/>
                  </a:lnTo>
                  <a:lnTo>
                    <a:pt x="62" y="208"/>
                  </a:lnTo>
                  <a:lnTo>
                    <a:pt x="56" y="228"/>
                  </a:lnTo>
                  <a:lnTo>
                    <a:pt x="48" y="246"/>
                  </a:lnTo>
                  <a:lnTo>
                    <a:pt x="38" y="264"/>
                  </a:lnTo>
                  <a:lnTo>
                    <a:pt x="28" y="282"/>
                  </a:lnTo>
                  <a:lnTo>
                    <a:pt x="14" y="296"/>
                  </a:lnTo>
                  <a:lnTo>
                    <a:pt x="0" y="312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8" y="246"/>
                  </a:lnTo>
                  <a:lnTo>
                    <a:pt x="160" y="188"/>
                  </a:lnTo>
                  <a:lnTo>
                    <a:pt x="166" y="134"/>
                  </a:lnTo>
                  <a:lnTo>
                    <a:pt x="174" y="78"/>
                  </a:lnTo>
                  <a:lnTo>
                    <a:pt x="17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8570913" y="6423025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7886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D112891-C55E-448D-B2C0-93F14DACF81D}" type="slidenum">
              <a:rPr lang="en-US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8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528950"/>
              </p:ext>
            </p:extLst>
          </p:nvPr>
        </p:nvGraphicFramePr>
        <p:xfrm>
          <a:off x="2052190" y="2168525"/>
          <a:ext cx="705485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6" name="Equation" r:id="rId4" imgW="2679480" imgH="1574640" progId="Equation.DSMT4">
                  <p:embed/>
                </p:oleObj>
              </mc:Choice>
              <mc:Fallback>
                <p:oleObj name="Equation" r:id="rId4" imgW="2679480" imgH="1574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190" y="2168525"/>
                        <a:ext cx="7054850" cy="417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6" name="Group 12"/>
          <p:cNvGrpSpPr>
            <a:grpSpLocks/>
          </p:cNvGrpSpPr>
          <p:nvPr/>
        </p:nvGrpSpPr>
        <p:grpSpPr bwMode="auto">
          <a:xfrm>
            <a:off x="2772915" y="3213100"/>
            <a:ext cx="2433638" cy="715963"/>
            <a:chOff x="6598297" y="4797152"/>
            <a:chExt cx="2434431" cy="715322"/>
          </a:xfrm>
        </p:grpSpPr>
        <p:sp>
          <p:nvSpPr>
            <p:cNvPr id="15" name="TextBox 14"/>
            <p:cNvSpPr txBox="1"/>
            <p:nvPr/>
          </p:nvSpPr>
          <p:spPr>
            <a:xfrm>
              <a:off x="6598297" y="4993826"/>
              <a:ext cx="2434431" cy="5186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dirty="0">
                  <a:latin typeface="+mj-lt"/>
                  <a:cs typeface="+mn-cs"/>
                </a:rPr>
                <a:t>diffusion</a:t>
              </a:r>
            </a:p>
          </p:txBody>
        </p:sp>
        <p:sp>
          <p:nvSpPr>
            <p:cNvPr id="24597" name="Left Brace 15"/>
            <p:cNvSpPr>
              <a:spLocks/>
            </p:cNvSpPr>
            <p:nvPr/>
          </p:nvSpPr>
          <p:spPr bwMode="auto">
            <a:xfrm rot="5400000">
              <a:off x="7596547" y="4220877"/>
              <a:ext cx="359618" cy="1512168"/>
            </a:xfrm>
            <a:prstGeom prst="leftBrace">
              <a:avLst>
                <a:gd name="adj1" fmla="val 8332"/>
                <a:gd name="adj2" fmla="val 50000"/>
              </a:avLst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925" y="754063"/>
            <a:ext cx="7380288" cy="946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2800">
                <a:solidFill>
                  <a:srgbClr val="000000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800">
                <a:solidFill>
                  <a:srgbClr val="000000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800">
                <a:solidFill>
                  <a:srgbClr val="000000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800">
                <a:solidFill>
                  <a:srgbClr val="000000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800">
                <a:solidFill>
                  <a:srgbClr val="0000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 Black" pitchFamily="34" charset="0"/>
              </a:defRPr>
            </a:lvl9pPr>
          </a:lstStyle>
          <a:p>
            <a:r>
              <a:rPr lang="en-US">
                <a:latin typeface="Tahoma" pitchFamily="34" charset="0"/>
              </a:rPr>
              <a:t>Theoretical framework – </a:t>
            </a:r>
            <a:br>
              <a:rPr lang="en-US">
                <a:latin typeface="Tahoma" pitchFamily="34" charset="0"/>
              </a:rPr>
            </a:br>
            <a:r>
              <a:rPr lang="en-US" b="1">
                <a:latin typeface="Tahoma" pitchFamily="34" charset="0"/>
              </a:rPr>
              <a:t>Reaction-Diffusion-Migration-Poisson</a:t>
            </a:r>
          </a:p>
        </p:txBody>
      </p:sp>
      <p:grpSp>
        <p:nvGrpSpPr>
          <p:cNvPr id="24588" name="Group 18"/>
          <p:cNvGrpSpPr>
            <a:grpSpLocks/>
          </p:cNvGrpSpPr>
          <p:nvPr/>
        </p:nvGrpSpPr>
        <p:grpSpPr bwMode="auto">
          <a:xfrm>
            <a:off x="4801740" y="3213100"/>
            <a:ext cx="2435225" cy="715963"/>
            <a:chOff x="6598297" y="4797152"/>
            <a:chExt cx="2434431" cy="715322"/>
          </a:xfrm>
        </p:grpSpPr>
        <p:sp>
          <p:nvSpPr>
            <p:cNvPr id="20" name="TextBox 19"/>
            <p:cNvSpPr txBox="1"/>
            <p:nvPr/>
          </p:nvSpPr>
          <p:spPr>
            <a:xfrm>
              <a:off x="6598297" y="4993826"/>
              <a:ext cx="2434431" cy="5186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dirty="0">
                  <a:latin typeface="+mj-lt"/>
                  <a:cs typeface="+mn-cs"/>
                </a:rPr>
                <a:t>migration</a:t>
              </a:r>
            </a:p>
          </p:txBody>
        </p:sp>
        <p:sp>
          <p:nvSpPr>
            <p:cNvPr id="24595" name="Left Brace 20"/>
            <p:cNvSpPr>
              <a:spLocks/>
            </p:cNvSpPr>
            <p:nvPr/>
          </p:nvSpPr>
          <p:spPr bwMode="auto">
            <a:xfrm rot="5400000">
              <a:off x="7596547" y="4220877"/>
              <a:ext cx="359618" cy="1512168"/>
            </a:xfrm>
            <a:prstGeom prst="leftBrace">
              <a:avLst>
                <a:gd name="adj1" fmla="val 8332"/>
                <a:gd name="adj2" fmla="val 50000"/>
              </a:avLst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24589" name="Group 21"/>
          <p:cNvGrpSpPr>
            <a:grpSpLocks/>
          </p:cNvGrpSpPr>
          <p:nvPr/>
        </p:nvGrpSpPr>
        <p:grpSpPr bwMode="auto">
          <a:xfrm>
            <a:off x="6890890" y="3213100"/>
            <a:ext cx="2433638" cy="1143000"/>
            <a:chOff x="6598297" y="4797152"/>
            <a:chExt cx="2434431" cy="1143029"/>
          </a:xfrm>
        </p:grpSpPr>
        <p:sp>
          <p:nvSpPr>
            <p:cNvPr id="23" name="TextBox 22"/>
            <p:cNvSpPr txBox="1"/>
            <p:nvPr/>
          </p:nvSpPr>
          <p:spPr>
            <a:xfrm>
              <a:off x="6598297" y="4994007"/>
              <a:ext cx="2434431" cy="9461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spcBef>
                  <a:spcPct val="50000"/>
                </a:spcBef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50000"/>
                </a:spcBef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50000"/>
                </a:spcBef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50000"/>
                </a:spcBef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50000"/>
                </a:spcBef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  <a:latin typeface="Tahoma" pitchFamily="34" charset="0"/>
                </a:rPr>
                <a:t>nonlinear reactions</a:t>
              </a:r>
            </a:p>
          </p:txBody>
        </p:sp>
        <p:sp>
          <p:nvSpPr>
            <p:cNvPr id="24593" name="Left Brace 23"/>
            <p:cNvSpPr>
              <a:spLocks/>
            </p:cNvSpPr>
            <p:nvPr/>
          </p:nvSpPr>
          <p:spPr bwMode="auto">
            <a:xfrm rot="5400000">
              <a:off x="7622545" y="4167582"/>
              <a:ext cx="359618" cy="1618757"/>
            </a:xfrm>
            <a:prstGeom prst="leftBrace">
              <a:avLst>
                <a:gd name="adj1" fmla="val 8336"/>
                <a:gd name="adj2" fmla="val 50000"/>
              </a:avLst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98503" y="4310063"/>
            <a:ext cx="2433637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dirty="0">
                <a:latin typeface="+mj-lt"/>
                <a:cs typeface="+mn-cs"/>
              </a:rPr>
              <a:t>Poisson</a:t>
            </a:r>
          </a:p>
        </p:txBody>
      </p:sp>
      <p:sp>
        <p:nvSpPr>
          <p:cNvPr id="24591" name="Left Brace 25"/>
          <p:cNvSpPr>
            <a:spLocks/>
          </p:cNvSpPr>
          <p:nvPr/>
        </p:nvSpPr>
        <p:spPr bwMode="auto">
          <a:xfrm>
            <a:off x="4500115" y="4221163"/>
            <a:ext cx="360363" cy="755650"/>
          </a:xfrm>
          <a:prstGeom prst="leftBrace">
            <a:avLst>
              <a:gd name="adj1" fmla="val 8310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652" y="6621910"/>
            <a:ext cx="706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Arik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Yochelis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– Physics Fete 2013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1867" y="2492896"/>
            <a:ext cx="2057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concentration</a:t>
            </a:r>
            <a:endParaRPr lang="en-US" sz="24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08520" y="4293096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potential</a:t>
            </a:r>
            <a:endParaRPr lang="en-US" sz="24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5407" y="1672917"/>
            <a:ext cx="1475209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588" y="0"/>
            <a:ext cx="8623301" cy="62071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Renewable Energy &amp; Nonlinear Physics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5" name="Oval 2"/>
          <p:cNvSpPr/>
          <p:nvPr/>
        </p:nvSpPr>
        <p:spPr>
          <a:xfrm>
            <a:off x="8437563" y="1588"/>
            <a:ext cx="712787" cy="735012"/>
          </a:xfrm>
          <a:custGeom>
            <a:avLst/>
            <a:gdLst/>
            <a:ahLst/>
            <a:cxnLst/>
            <a:rect l="l" t="t" r="r" b="b"/>
            <a:pathLst>
              <a:path w="712553" h="734693">
                <a:moveTo>
                  <a:pt x="126875" y="0"/>
                </a:moveTo>
                <a:lnTo>
                  <a:pt x="712553" y="0"/>
                </a:lnTo>
                <a:lnTo>
                  <a:pt x="712553" y="626391"/>
                </a:lnTo>
                <a:cubicBezTo>
                  <a:pt x="637999" y="694306"/>
                  <a:pt x="538671" y="734693"/>
                  <a:pt x="429911" y="734693"/>
                </a:cubicBezTo>
                <a:cubicBezTo>
                  <a:pt x="192478" y="734693"/>
                  <a:pt x="0" y="542215"/>
                  <a:pt x="0" y="304782"/>
                </a:cubicBezTo>
                <a:cubicBezTo>
                  <a:pt x="0" y="185621"/>
                  <a:pt x="48480" y="77784"/>
                  <a:pt x="126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76" name="Group 7"/>
          <p:cNvGrpSpPr>
            <a:grpSpLocks noChangeAspect="1"/>
          </p:cNvGrpSpPr>
          <p:nvPr/>
        </p:nvGrpSpPr>
        <p:grpSpPr bwMode="auto">
          <a:xfrm>
            <a:off x="8655230" y="38515"/>
            <a:ext cx="310312" cy="543657"/>
            <a:chOff x="4694" y="2761"/>
            <a:chExt cx="508" cy="890"/>
          </a:xfrm>
          <a:solidFill>
            <a:srgbClr val="F78F1E"/>
          </a:solidFill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5024" y="3357"/>
              <a:ext cx="178" cy="294"/>
            </a:xfrm>
            <a:custGeom>
              <a:avLst/>
              <a:gdLst>
                <a:gd name="T0" fmla="*/ 178 w 178"/>
                <a:gd name="T1" fmla="*/ 294 h 294"/>
                <a:gd name="T2" fmla="*/ 178 w 178"/>
                <a:gd name="T3" fmla="*/ 294 h 294"/>
                <a:gd name="T4" fmla="*/ 160 w 178"/>
                <a:gd name="T5" fmla="*/ 282 h 294"/>
                <a:gd name="T6" fmla="*/ 144 w 178"/>
                <a:gd name="T7" fmla="*/ 268 h 294"/>
                <a:gd name="T8" fmla="*/ 132 w 178"/>
                <a:gd name="T9" fmla="*/ 254 h 294"/>
                <a:gd name="T10" fmla="*/ 120 w 178"/>
                <a:gd name="T11" fmla="*/ 240 h 294"/>
                <a:gd name="T12" fmla="*/ 112 w 178"/>
                <a:gd name="T13" fmla="*/ 224 h 294"/>
                <a:gd name="T14" fmla="*/ 106 w 178"/>
                <a:gd name="T15" fmla="*/ 208 h 294"/>
                <a:gd name="T16" fmla="*/ 102 w 178"/>
                <a:gd name="T17" fmla="*/ 192 h 294"/>
                <a:gd name="T18" fmla="*/ 100 w 178"/>
                <a:gd name="T19" fmla="*/ 174 h 294"/>
                <a:gd name="T20" fmla="*/ 100 w 178"/>
                <a:gd name="T21" fmla="*/ 158 h 294"/>
                <a:gd name="T22" fmla="*/ 102 w 178"/>
                <a:gd name="T23" fmla="*/ 140 h 294"/>
                <a:gd name="T24" fmla="*/ 106 w 178"/>
                <a:gd name="T25" fmla="*/ 122 h 294"/>
                <a:gd name="T26" fmla="*/ 112 w 178"/>
                <a:gd name="T27" fmla="*/ 104 h 294"/>
                <a:gd name="T28" fmla="*/ 118 w 178"/>
                <a:gd name="T29" fmla="*/ 88 h 294"/>
                <a:gd name="T30" fmla="*/ 126 w 178"/>
                <a:gd name="T31" fmla="*/ 70 h 294"/>
                <a:gd name="T32" fmla="*/ 136 w 178"/>
                <a:gd name="T33" fmla="*/ 54 h 294"/>
                <a:gd name="T34" fmla="*/ 148 w 178"/>
                <a:gd name="T35" fmla="*/ 38 h 294"/>
                <a:gd name="T36" fmla="*/ 76 w 178"/>
                <a:gd name="T37" fmla="*/ 0 h 294"/>
                <a:gd name="T38" fmla="*/ 76 w 178"/>
                <a:gd name="T39" fmla="*/ 0 h 294"/>
                <a:gd name="T40" fmla="*/ 60 w 178"/>
                <a:gd name="T41" fmla="*/ 12 h 294"/>
                <a:gd name="T42" fmla="*/ 46 w 178"/>
                <a:gd name="T43" fmla="*/ 26 h 294"/>
                <a:gd name="T44" fmla="*/ 34 w 178"/>
                <a:gd name="T45" fmla="*/ 44 h 294"/>
                <a:gd name="T46" fmla="*/ 24 w 178"/>
                <a:gd name="T47" fmla="*/ 60 h 294"/>
                <a:gd name="T48" fmla="*/ 16 w 178"/>
                <a:gd name="T49" fmla="*/ 80 h 294"/>
                <a:gd name="T50" fmla="*/ 8 w 178"/>
                <a:gd name="T51" fmla="*/ 98 h 294"/>
                <a:gd name="T52" fmla="*/ 4 w 178"/>
                <a:gd name="T53" fmla="*/ 120 h 294"/>
                <a:gd name="T54" fmla="*/ 0 w 178"/>
                <a:gd name="T55" fmla="*/ 140 h 294"/>
                <a:gd name="T56" fmla="*/ 0 w 178"/>
                <a:gd name="T57" fmla="*/ 160 h 294"/>
                <a:gd name="T58" fmla="*/ 0 w 178"/>
                <a:gd name="T59" fmla="*/ 182 h 294"/>
                <a:gd name="T60" fmla="*/ 2 w 178"/>
                <a:gd name="T61" fmla="*/ 202 h 294"/>
                <a:gd name="T62" fmla="*/ 6 w 178"/>
                <a:gd name="T63" fmla="*/ 222 h 294"/>
                <a:gd name="T64" fmla="*/ 12 w 178"/>
                <a:gd name="T65" fmla="*/ 242 h 294"/>
                <a:gd name="T66" fmla="*/ 20 w 178"/>
                <a:gd name="T67" fmla="*/ 260 h 294"/>
                <a:gd name="T68" fmla="*/ 28 w 178"/>
                <a:gd name="T69" fmla="*/ 278 h 294"/>
                <a:gd name="T70" fmla="*/ 38 w 178"/>
                <a:gd name="T71" fmla="*/ 294 h 294"/>
                <a:gd name="T72" fmla="*/ 178 w 178"/>
                <a:gd name="T7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294">
                  <a:moveTo>
                    <a:pt x="178" y="294"/>
                  </a:moveTo>
                  <a:lnTo>
                    <a:pt x="178" y="294"/>
                  </a:lnTo>
                  <a:lnTo>
                    <a:pt x="160" y="282"/>
                  </a:lnTo>
                  <a:lnTo>
                    <a:pt x="144" y="268"/>
                  </a:lnTo>
                  <a:lnTo>
                    <a:pt x="132" y="254"/>
                  </a:lnTo>
                  <a:lnTo>
                    <a:pt x="120" y="240"/>
                  </a:lnTo>
                  <a:lnTo>
                    <a:pt x="112" y="224"/>
                  </a:lnTo>
                  <a:lnTo>
                    <a:pt x="106" y="208"/>
                  </a:lnTo>
                  <a:lnTo>
                    <a:pt x="102" y="192"/>
                  </a:lnTo>
                  <a:lnTo>
                    <a:pt x="100" y="174"/>
                  </a:lnTo>
                  <a:lnTo>
                    <a:pt x="100" y="158"/>
                  </a:lnTo>
                  <a:lnTo>
                    <a:pt x="102" y="140"/>
                  </a:lnTo>
                  <a:lnTo>
                    <a:pt x="106" y="122"/>
                  </a:lnTo>
                  <a:lnTo>
                    <a:pt x="112" y="104"/>
                  </a:lnTo>
                  <a:lnTo>
                    <a:pt x="118" y="88"/>
                  </a:lnTo>
                  <a:lnTo>
                    <a:pt x="126" y="70"/>
                  </a:lnTo>
                  <a:lnTo>
                    <a:pt x="136" y="54"/>
                  </a:lnTo>
                  <a:lnTo>
                    <a:pt x="148" y="3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12"/>
                  </a:lnTo>
                  <a:lnTo>
                    <a:pt x="46" y="26"/>
                  </a:lnTo>
                  <a:lnTo>
                    <a:pt x="34" y="44"/>
                  </a:lnTo>
                  <a:lnTo>
                    <a:pt x="24" y="60"/>
                  </a:lnTo>
                  <a:lnTo>
                    <a:pt x="16" y="80"/>
                  </a:lnTo>
                  <a:lnTo>
                    <a:pt x="8" y="98"/>
                  </a:lnTo>
                  <a:lnTo>
                    <a:pt x="4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0" y="182"/>
                  </a:lnTo>
                  <a:lnTo>
                    <a:pt x="2" y="202"/>
                  </a:lnTo>
                  <a:lnTo>
                    <a:pt x="6" y="222"/>
                  </a:lnTo>
                  <a:lnTo>
                    <a:pt x="12" y="242"/>
                  </a:lnTo>
                  <a:lnTo>
                    <a:pt x="20" y="260"/>
                  </a:lnTo>
                  <a:lnTo>
                    <a:pt x="28" y="278"/>
                  </a:lnTo>
                  <a:lnTo>
                    <a:pt x="38" y="294"/>
                  </a:lnTo>
                  <a:lnTo>
                    <a:pt x="178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16" y="2761"/>
              <a:ext cx="472" cy="890"/>
            </a:xfrm>
            <a:custGeom>
              <a:avLst/>
              <a:gdLst>
                <a:gd name="T0" fmla="*/ 304 w 472"/>
                <a:gd name="T1" fmla="*/ 890 h 890"/>
                <a:gd name="T2" fmla="*/ 280 w 472"/>
                <a:gd name="T3" fmla="*/ 802 h 890"/>
                <a:gd name="T4" fmla="*/ 284 w 472"/>
                <a:gd name="T5" fmla="*/ 710 h 890"/>
                <a:gd name="T6" fmla="*/ 302 w 472"/>
                <a:gd name="T7" fmla="*/ 652 h 890"/>
                <a:gd name="T8" fmla="*/ 334 w 472"/>
                <a:gd name="T9" fmla="*/ 602 h 890"/>
                <a:gd name="T10" fmla="*/ 404 w 472"/>
                <a:gd name="T11" fmla="*/ 528 h 890"/>
                <a:gd name="T12" fmla="*/ 454 w 472"/>
                <a:gd name="T13" fmla="*/ 464 h 890"/>
                <a:gd name="T14" fmla="*/ 472 w 472"/>
                <a:gd name="T15" fmla="*/ 406 h 890"/>
                <a:gd name="T16" fmla="*/ 470 w 472"/>
                <a:gd name="T17" fmla="*/ 354 h 890"/>
                <a:gd name="T18" fmla="*/ 444 w 472"/>
                <a:gd name="T19" fmla="*/ 268 h 890"/>
                <a:gd name="T20" fmla="*/ 394 w 472"/>
                <a:gd name="T21" fmla="*/ 186 h 890"/>
                <a:gd name="T22" fmla="*/ 328 w 472"/>
                <a:gd name="T23" fmla="*/ 112 h 890"/>
                <a:gd name="T24" fmla="*/ 254 w 472"/>
                <a:gd name="T25" fmla="*/ 50 h 890"/>
                <a:gd name="T26" fmla="*/ 178 w 472"/>
                <a:gd name="T27" fmla="*/ 0 h 890"/>
                <a:gd name="T28" fmla="*/ 190 w 472"/>
                <a:gd name="T29" fmla="*/ 36 h 890"/>
                <a:gd name="T30" fmla="*/ 184 w 472"/>
                <a:gd name="T31" fmla="*/ 90 h 890"/>
                <a:gd name="T32" fmla="*/ 158 w 472"/>
                <a:gd name="T33" fmla="*/ 146 h 890"/>
                <a:gd name="T34" fmla="*/ 78 w 472"/>
                <a:gd name="T35" fmla="*/ 264 h 890"/>
                <a:gd name="T36" fmla="*/ 18 w 472"/>
                <a:gd name="T37" fmla="*/ 364 h 890"/>
                <a:gd name="T38" fmla="*/ 0 w 472"/>
                <a:gd name="T39" fmla="*/ 424 h 890"/>
                <a:gd name="T40" fmla="*/ 8 w 472"/>
                <a:gd name="T41" fmla="*/ 484 h 890"/>
                <a:gd name="T42" fmla="*/ 48 w 472"/>
                <a:gd name="T43" fmla="*/ 546 h 890"/>
                <a:gd name="T44" fmla="*/ 126 w 472"/>
                <a:gd name="T45" fmla="*/ 606 h 890"/>
                <a:gd name="T46" fmla="*/ 170 w 472"/>
                <a:gd name="T47" fmla="*/ 608 h 890"/>
                <a:gd name="T48" fmla="*/ 204 w 472"/>
                <a:gd name="T49" fmla="*/ 546 h 890"/>
                <a:gd name="T50" fmla="*/ 192 w 472"/>
                <a:gd name="T51" fmla="*/ 520 h 890"/>
                <a:gd name="T52" fmla="*/ 144 w 472"/>
                <a:gd name="T53" fmla="*/ 484 h 890"/>
                <a:gd name="T54" fmla="*/ 118 w 472"/>
                <a:gd name="T55" fmla="*/ 446 h 890"/>
                <a:gd name="T56" fmla="*/ 108 w 472"/>
                <a:gd name="T57" fmla="*/ 408 h 890"/>
                <a:gd name="T58" fmla="*/ 118 w 472"/>
                <a:gd name="T59" fmla="*/ 352 h 890"/>
                <a:gd name="T60" fmla="*/ 160 w 472"/>
                <a:gd name="T61" fmla="*/ 264 h 890"/>
                <a:gd name="T62" fmla="*/ 204 w 472"/>
                <a:gd name="T63" fmla="*/ 170 h 890"/>
                <a:gd name="T64" fmla="*/ 220 w 472"/>
                <a:gd name="T65" fmla="*/ 104 h 890"/>
                <a:gd name="T66" fmla="*/ 218 w 472"/>
                <a:gd name="T67" fmla="*/ 70 h 890"/>
                <a:gd name="T68" fmla="*/ 296 w 472"/>
                <a:gd name="T69" fmla="*/ 172 h 890"/>
                <a:gd name="T70" fmla="*/ 350 w 472"/>
                <a:gd name="T71" fmla="*/ 276 h 890"/>
                <a:gd name="T72" fmla="*/ 366 w 472"/>
                <a:gd name="T73" fmla="*/ 338 h 890"/>
                <a:gd name="T74" fmla="*/ 366 w 472"/>
                <a:gd name="T75" fmla="*/ 376 h 890"/>
                <a:gd name="T76" fmla="*/ 354 w 472"/>
                <a:gd name="T77" fmla="*/ 424 h 890"/>
                <a:gd name="T78" fmla="*/ 328 w 472"/>
                <a:gd name="T79" fmla="*/ 464 h 890"/>
                <a:gd name="T80" fmla="*/ 238 w 472"/>
                <a:gd name="T81" fmla="*/ 556 h 890"/>
                <a:gd name="T82" fmla="*/ 210 w 472"/>
                <a:gd name="T83" fmla="*/ 596 h 890"/>
                <a:gd name="T84" fmla="*/ 188 w 472"/>
                <a:gd name="T85" fmla="*/ 646 h 890"/>
                <a:gd name="T86" fmla="*/ 166 w 472"/>
                <a:gd name="T87" fmla="*/ 766 h 890"/>
                <a:gd name="T88" fmla="*/ 168 w 472"/>
                <a:gd name="T8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890">
                  <a:moveTo>
                    <a:pt x="168" y="890"/>
                  </a:moveTo>
                  <a:lnTo>
                    <a:pt x="304" y="890"/>
                  </a:lnTo>
                  <a:lnTo>
                    <a:pt x="304" y="890"/>
                  </a:lnTo>
                  <a:lnTo>
                    <a:pt x="292" y="862"/>
                  </a:lnTo>
                  <a:lnTo>
                    <a:pt x="284" y="832"/>
                  </a:lnTo>
                  <a:lnTo>
                    <a:pt x="280" y="802"/>
                  </a:lnTo>
                  <a:lnTo>
                    <a:pt x="278" y="770"/>
                  </a:lnTo>
                  <a:lnTo>
                    <a:pt x="280" y="740"/>
                  </a:lnTo>
                  <a:lnTo>
                    <a:pt x="284" y="710"/>
                  </a:lnTo>
                  <a:lnTo>
                    <a:pt x="292" y="680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10" y="634"/>
                  </a:lnTo>
                  <a:lnTo>
                    <a:pt x="322" y="618"/>
                  </a:lnTo>
                  <a:lnTo>
                    <a:pt x="334" y="602"/>
                  </a:lnTo>
                  <a:lnTo>
                    <a:pt x="346" y="586"/>
                  </a:lnTo>
                  <a:lnTo>
                    <a:pt x="376" y="558"/>
                  </a:lnTo>
                  <a:lnTo>
                    <a:pt x="404" y="528"/>
                  </a:lnTo>
                  <a:lnTo>
                    <a:pt x="432" y="496"/>
                  </a:lnTo>
                  <a:lnTo>
                    <a:pt x="442" y="480"/>
                  </a:lnTo>
                  <a:lnTo>
                    <a:pt x="454" y="464"/>
                  </a:lnTo>
                  <a:lnTo>
                    <a:pt x="462" y="446"/>
                  </a:lnTo>
                  <a:lnTo>
                    <a:pt x="468" y="426"/>
                  </a:lnTo>
                  <a:lnTo>
                    <a:pt x="472" y="40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54"/>
                  </a:lnTo>
                  <a:lnTo>
                    <a:pt x="464" y="326"/>
                  </a:lnTo>
                  <a:lnTo>
                    <a:pt x="456" y="296"/>
                  </a:lnTo>
                  <a:lnTo>
                    <a:pt x="444" y="268"/>
                  </a:lnTo>
                  <a:lnTo>
                    <a:pt x="430" y="240"/>
                  </a:lnTo>
                  <a:lnTo>
                    <a:pt x="412" y="212"/>
                  </a:lnTo>
                  <a:lnTo>
                    <a:pt x="394" y="186"/>
                  </a:lnTo>
                  <a:lnTo>
                    <a:pt x="374" y="160"/>
                  </a:lnTo>
                  <a:lnTo>
                    <a:pt x="352" y="136"/>
                  </a:lnTo>
                  <a:lnTo>
                    <a:pt x="328" y="112"/>
                  </a:lnTo>
                  <a:lnTo>
                    <a:pt x="304" y="90"/>
                  </a:lnTo>
                  <a:lnTo>
                    <a:pt x="280" y="68"/>
                  </a:lnTo>
                  <a:lnTo>
                    <a:pt x="254" y="50"/>
                  </a:lnTo>
                  <a:lnTo>
                    <a:pt x="230" y="32"/>
                  </a:lnTo>
                  <a:lnTo>
                    <a:pt x="204" y="1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6" y="18"/>
                  </a:lnTo>
                  <a:lnTo>
                    <a:pt x="190" y="36"/>
                  </a:lnTo>
                  <a:lnTo>
                    <a:pt x="190" y="54"/>
                  </a:lnTo>
                  <a:lnTo>
                    <a:pt x="188" y="72"/>
                  </a:lnTo>
                  <a:lnTo>
                    <a:pt x="184" y="90"/>
                  </a:lnTo>
                  <a:lnTo>
                    <a:pt x="178" y="108"/>
                  </a:lnTo>
                  <a:lnTo>
                    <a:pt x="168" y="128"/>
                  </a:lnTo>
                  <a:lnTo>
                    <a:pt x="158" y="146"/>
                  </a:lnTo>
                  <a:lnTo>
                    <a:pt x="134" y="184"/>
                  </a:lnTo>
                  <a:lnTo>
                    <a:pt x="106" y="224"/>
                  </a:lnTo>
                  <a:lnTo>
                    <a:pt x="78" y="264"/>
                  </a:lnTo>
                  <a:lnTo>
                    <a:pt x="50" y="302"/>
                  </a:lnTo>
                  <a:lnTo>
                    <a:pt x="26" y="342"/>
                  </a:lnTo>
                  <a:lnTo>
                    <a:pt x="18" y="364"/>
                  </a:lnTo>
                  <a:lnTo>
                    <a:pt x="10" y="384"/>
                  </a:lnTo>
                  <a:lnTo>
                    <a:pt x="4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8" y="484"/>
                  </a:lnTo>
                  <a:lnTo>
                    <a:pt x="18" y="504"/>
                  </a:lnTo>
                  <a:lnTo>
                    <a:pt x="30" y="526"/>
                  </a:lnTo>
                  <a:lnTo>
                    <a:pt x="48" y="546"/>
                  </a:lnTo>
                  <a:lnTo>
                    <a:pt x="70" y="566"/>
                  </a:lnTo>
                  <a:lnTo>
                    <a:pt x="96" y="586"/>
                  </a:lnTo>
                  <a:lnTo>
                    <a:pt x="126" y="606"/>
                  </a:lnTo>
                  <a:lnTo>
                    <a:pt x="162" y="626"/>
                  </a:lnTo>
                  <a:lnTo>
                    <a:pt x="162" y="626"/>
                  </a:lnTo>
                  <a:lnTo>
                    <a:pt x="170" y="608"/>
                  </a:lnTo>
                  <a:lnTo>
                    <a:pt x="186" y="574"/>
                  </a:lnTo>
                  <a:lnTo>
                    <a:pt x="186" y="574"/>
                  </a:lnTo>
                  <a:lnTo>
                    <a:pt x="204" y="546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192" y="520"/>
                  </a:lnTo>
                  <a:lnTo>
                    <a:pt x="174" y="508"/>
                  </a:lnTo>
                  <a:lnTo>
                    <a:pt x="158" y="496"/>
                  </a:lnTo>
                  <a:lnTo>
                    <a:pt x="144" y="484"/>
                  </a:lnTo>
                  <a:lnTo>
                    <a:pt x="132" y="472"/>
                  </a:lnTo>
                  <a:lnTo>
                    <a:pt x="124" y="460"/>
                  </a:lnTo>
                  <a:lnTo>
                    <a:pt x="118" y="446"/>
                  </a:lnTo>
                  <a:lnTo>
                    <a:pt x="112" y="434"/>
                  </a:lnTo>
                  <a:lnTo>
                    <a:pt x="110" y="420"/>
                  </a:lnTo>
                  <a:lnTo>
                    <a:pt x="108" y="408"/>
                  </a:lnTo>
                  <a:lnTo>
                    <a:pt x="110" y="394"/>
                  </a:lnTo>
                  <a:lnTo>
                    <a:pt x="112" y="380"/>
                  </a:lnTo>
                  <a:lnTo>
                    <a:pt x="118" y="352"/>
                  </a:lnTo>
                  <a:lnTo>
                    <a:pt x="130" y="324"/>
                  </a:lnTo>
                  <a:lnTo>
                    <a:pt x="144" y="294"/>
                  </a:lnTo>
                  <a:lnTo>
                    <a:pt x="160" y="264"/>
                  </a:lnTo>
                  <a:lnTo>
                    <a:pt x="176" y="232"/>
                  </a:lnTo>
                  <a:lnTo>
                    <a:pt x="192" y="200"/>
                  </a:lnTo>
                  <a:lnTo>
                    <a:pt x="204" y="170"/>
                  </a:lnTo>
                  <a:lnTo>
                    <a:pt x="214" y="136"/>
                  </a:lnTo>
                  <a:lnTo>
                    <a:pt x="218" y="120"/>
                  </a:lnTo>
                  <a:lnTo>
                    <a:pt x="220" y="104"/>
                  </a:lnTo>
                  <a:lnTo>
                    <a:pt x="220" y="88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44" y="100"/>
                  </a:lnTo>
                  <a:lnTo>
                    <a:pt x="270" y="134"/>
                  </a:lnTo>
                  <a:lnTo>
                    <a:pt x="296" y="172"/>
                  </a:lnTo>
                  <a:lnTo>
                    <a:pt x="320" y="212"/>
                  </a:lnTo>
                  <a:lnTo>
                    <a:pt x="340" y="256"/>
                  </a:lnTo>
                  <a:lnTo>
                    <a:pt x="350" y="276"/>
                  </a:lnTo>
                  <a:lnTo>
                    <a:pt x="356" y="298"/>
                  </a:lnTo>
                  <a:lnTo>
                    <a:pt x="362" y="318"/>
                  </a:lnTo>
                  <a:lnTo>
                    <a:pt x="366" y="338"/>
                  </a:lnTo>
                  <a:lnTo>
                    <a:pt x="368" y="358"/>
                  </a:lnTo>
                  <a:lnTo>
                    <a:pt x="366" y="376"/>
                  </a:lnTo>
                  <a:lnTo>
                    <a:pt x="366" y="376"/>
                  </a:lnTo>
                  <a:lnTo>
                    <a:pt x="364" y="392"/>
                  </a:lnTo>
                  <a:lnTo>
                    <a:pt x="360" y="408"/>
                  </a:lnTo>
                  <a:lnTo>
                    <a:pt x="354" y="424"/>
                  </a:lnTo>
                  <a:lnTo>
                    <a:pt x="346" y="438"/>
                  </a:lnTo>
                  <a:lnTo>
                    <a:pt x="338" y="450"/>
                  </a:lnTo>
                  <a:lnTo>
                    <a:pt x="328" y="464"/>
                  </a:lnTo>
                  <a:lnTo>
                    <a:pt x="308" y="488"/>
                  </a:lnTo>
                  <a:lnTo>
                    <a:pt x="262" y="532"/>
                  </a:lnTo>
                  <a:lnTo>
                    <a:pt x="238" y="556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0" y="596"/>
                  </a:lnTo>
                  <a:lnTo>
                    <a:pt x="202" y="612"/>
                  </a:lnTo>
                  <a:lnTo>
                    <a:pt x="194" y="628"/>
                  </a:lnTo>
                  <a:lnTo>
                    <a:pt x="188" y="646"/>
                  </a:lnTo>
                  <a:lnTo>
                    <a:pt x="178" y="684"/>
                  </a:lnTo>
                  <a:lnTo>
                    <a:pt x="170" y="724"/>
                  </a:lnTo>
                  <a:lnTo>
                    <a:pt x="166" y="766"/>
                  </a:lnTo>
                  <a:lnTo>
                    <a:pt x="166" y="808"/>
                  </a:lnTo>
                  <a:lnTo>
                    <a:pt x="166" y="850"/>
                  </a:lnTo>
                  <a:lnTo>
                    <a:pt x="168" y="890"/>
                  </a:lnTo>
                  <a:lnTo>
                    <a:pt x="168" y="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694" y="3339"/>
              <a:ext cx="174" cy="312"/>
            </a:xfrm>
            <a:custGeom>
              <a:avLst/>
              <a:gdLst>
                <a:gd name="T0" fmla="*/ 174 w 174"/>
                <a:gd name="T1" fmla="*/ 78 h 312"/>
                <a:gd name="T2" fmla="*/ 174 w 174"/>
                <a:gd name="T3" fmla="*/ 78 h 312"/>
                <a:gd name="T4" fmla="*/ 156 w 174"/>
                <a:gd name="T5" fmla="*/ 68 h 312"/>
                <a:gd name="T6" fmla="*/ 122 w 174"/>
                <a:gd name="T7" fmla="*/ 50 h 312"/>
                <a:gd name="T8" fmla="*/ 122 w 174"/>
                <a:gd name="T9" fmla="*/ 50 h 312"/>
                <a:gd name="T10" fmla="*/ 100 w 174"/>
                <a:gd name="T11" fmla="*/ 34 h 312"/>
                <a:gd name="T12" fmla="*/ 76 w 174"/>
                <a:gd name="T13" fmla="*/ 18 h 312"/>
                <a:gd name="T14" fmla="*/ 52 w 174"/>
                <a:gd name="T15" fmla="*/ 0 h 312"/>
                <a:gd name="T16" fmla="*/ 52 w 174"/>
                <a:gd name="T17" fmla="*/ 0 h 312"/>
                <a:gd name="T18" fmla="*/ 62 w 174"/>
                <a:gd name="T19" fmla="*/ 40 h 312"/>
                <a:gd name="T20" fmla="*/ 68 w 174"/>
                <a:gd name="T21" fmla="*/ 84 h 312"/>
                <a:gd name="T22" fmla="*/ 72 w 174"/>
                <a:gd name="T23" fmla="*/ 126 h 312"/>
                <a:gd name="T24" fmla="*/ 70 w 174"/>
                <a:gd name="T25" fmla="*/ 148 h 312"/>
                <a:gd name="T26" fmla="*/ 70 w 174"/>
                <a:gd name="T27" fmla="*/ 168 h 312"/>
                <a:gd name="T28" fmla="*/ 66 w 174"/>
                <a:gd name="T29" fmla="*/ 188 h 312"/>
                <a:gd name="T30" fmla="*/ 62 w 174"/>
                <a:gd name="T31" fmla="*/ 208 h 312"/>
                <a:gd name="T32" fmla="*/ 56 w 174"/>
                <a:gd name="T33" fmla="*/ 228 h 312"/>
                <a:gd name="T34" fmla="*/ 48 w 174"/>
                <a:gd name="T35" fmla="*/ 246 h 312"/>
                <a:gd name="T36" fmla="*/ 38 w 174"/>
                <a:gd name="T37" fmla="*/ 264 h 312"/>
                <a:gd name="T38" fmla="*/ 28 w 174"/>
                <a:gd name="T39" fmla="*/ 282 h 312"/>
                <a:gd name="T40" fmla="*/ 14 w 174"/>
                <a:gd name="T41" fmla="*/ 296 h 312"/>
                <a:gd name="T42" fmla="*/ 0 w 174"/>
                <a:gd name="T43" fmla="*/ 312 h 312"/>
                <a:gd name="T44" fmla="*/ 160 w 174"/>
                <a:gd name="T45" fmla="*/ 312 h 312"/>
                <a:gd name="T46" fmla="*/ 160 w 174"/>
                <a:gd name="T47" fmla="*/ 312 h 312"/>
                <a:gd name="T48" fmla="*/ 158 w 174"/>
                <a:gd name="T49" fmla="*/ 246 h 312"/>
                <a:gd name="T50" fmla="*/ 160 w 174"/>
                <a:gd name="T51" fmla="*/ 188 h 312"/>
                <a:gd name="T52" fmla="*/ 166 w 174"/>
                <a:gd name="T53" fmla="*/ 134 h 312"/>
                <a:gd name="T54" fmla="*/ 174 w 174"/>
                <a:gd name="T55" fmla="*/ 78 h 312"/>
                <a:gd name="T56" fmla="*/ 174 w 174"/>
                <a:gd name="T57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2">
                  <a:moveTo>
                    <a:pt x="174" y="78"/>
                  </a:moveTo>
                  <a:lnTo>
                    <a:pt x="174" y="78"/>
                  </a:lnTo>
                  <a:lnTo>
                    <a:pt x="156" y="6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00" y="34"/>
                  </a:lnTo>
                  <a:lnTo>
                    <a:pt x="76" y="1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40"/>
                  </a:lnTo>
                  <a:lnTo>
                    <a:pt x="68" y="84"/>
                  </a:lnTo>
                  <a:lnTo>
                    <a:pt x="72" y="126"/>
                  </a:lnTo>
                  <a:lnTo>
                    <a:pt x="70" y="148"/>
                  </a:lnTo>
                  <a:lnTo>
                    <a:pt x="70" y="168"/>
                  </a:lnTo>
                  <a:lnTo>
                    <a:pt x="66" y="188"/>
                  </a:lnTo>
                  <a:lnTo>
                    <a:pt x="62" y="208"/>
                  </a:lnTo>
                  <a:lnTo>
                    <a:pt x="56" y="228"/>
                  </a:lnTo>
                  <a:lnTo>
                    <a:pt x="48" y="246"/>
                  </a:lnTo>
                  <a:lnTo>
                    <a:pt x="38" y="264"/>
                  </a:lnTo>
                  <a:lnTo>
                    <a:pt x="28" y="282"/>
                  </a:lnTo>
                  <a:lnTo>
                    <a:pt x="14" y="296"/>
                  </a:lnTo>
                  <a:lnTo>
                    <a:pt x="0" y="312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8" y="246"/>
                  </a:lnTo>
                  <a:lnTo>
                    <a:pt x="160" y="188"/>
                  </a:lnTo>
                  <a:lnTo>
                    <a:pt x="166" y="134"/>
                  </a:lnTo>
                  <a:lnTo>
                    <a:pt x="174" y="78"/>
                  </a:lnTo>
                  <a:lnTo>
                    <a:pt x="17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8570913" y="6423025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644775" y="6672263"/>
            <a:ext cx="59769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4463" y="6672263"/>
            <a:ext cx="8855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>
            <a:spLocks noChangeAspect="1"/>
          </p:cNvSpPr>
          <p:nvPr/>
        </p:nvSpPr>
        <p:spPr>
          <a:xfrm>
            <a:off x="867886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6329923-0BAF-400B-81DA-40A00B560BAB}" type="slidenum">
              <a:rPr lang="en-US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Rectangle 5"/>
          <p:cNvSpPr>
            <a:spLocks noChangeArrowheads="1"/>
          </p:cNvSpPr>
          <p:nvPr/>
        </p:nvSpPr>
        <p:spPr bwMode="auto">
          <a:xfrm>
            <a:off x="22225" y="3487738"/>
            <a:ext cx="534193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600" b="1">
                <a:latin typeface="Tahoma" pitchFamily="34" charset="0"/>
              </a:rPr>
              <a:t>Self-discharge in vanadium redox flow batteries</a:t>
            </a:r>
            <a:r>
              <a:rPr lang="en-US" sz="2600">
                <a:latin typeface="Tahoma" pitchFamily="34" charset="0"/>
              </a:rPr>
              <a:t> – development of a basic theory by focusing on reactions between vanadium ions that cross-flow through the ion-selective membrane </a:t>
            </a:r>
          </a:p>
        </p:txBody>
      </p:sp>
      <p:pic>
        <p:nvPicPr>
          <p:cNvPr id="25610" name="Picture 2" descr="http://www.bgu.ac.il/~yochelis/images/redox_ba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5714" b="3445"/>
          <a:stretch>
            <a:fillRect/>
          </a:stretch>
        </p:blipFill>
        <p:spPr bwMode="auto">
          <a:xfrm>
            <a:off x="5624513" y="3587750"/>
            <a:ext cx="35194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4" descr="http://www.bgu.ac.il/~yochelis/images/OP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869950"/>
            <a:ext cx="34258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21"/>
          <p:cNvSpPr>
            <a:spLocks noChangeArrowheads="1"/>
          </p:cNvSpPr>
          <p:nvPr/>
        </p:nvSpPr>
        <p:spPr bwMode="auto">
          <a:xfrm>
            <a:off x="7938" y="836613"/>
            <a:ext cx="53562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600" b="1">
                <a:latin typeface="Tahoma" pitchFamily="34" charset="0"/>
              </a:rPr>
              <a:t>Organic photovoltaics</a:t>
            </a:r>
            <a:r>
              <a:rPr lang="en-US" sz="2600">
                <a:latin typeface="Tahoma" pitchFamily="34" charset="0"/>
              </a:rPr>
              <a:t> – interplay and coupling between charge dynamics and structural changes of the bulk heterojunctions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52" y="6621910"/>
            <a:ext cx="706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Arik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Yochelis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– Physics Fete 2013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"/>
          <p:cNvGrpSpPr>
            <a:grpSpLocks/>
          </p:cNvGrpSpPr>
          <p:nvPr/>
        </p:nvGrpSpPr>
        <p:grpSpPr bwMode="auto">
          <a:xfrm>
            <a:off x="144463" y="6423025"/>
            <a:ext cx="8855075" cy="358775"/>
            <a:chOff x="144463" y="6423025"/>
            <a:chExt cx="8855075" cy="35877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644775" y="6672263"/>
              <a:ext cx="597693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44463" y="6672263"/>
              <a:ext cx="8855075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35" name="Group 1"/>
            <p:cNvGrpSpPr>
              <a:grpSpLocks/>
            </p:cNvGrpSpPr>
            <p:nvPr/>
          </p:nvGrpSpPr>
          <p:grpSpPr bwMode="auto">
            <a:xfrm>
              <a:off x="8570913" y="6423025"/>
              <a:ext cx="360362" cy="358775"/>
              <a:chOff x="8570913" y="6423025"/>
              <a:chExt cx="360362" cy="35877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8570913" y="6423025"/>
                <a:ext cx="360362" cy="3587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8678863" y="6565900"/>
                <a:ext cx="215900" cy="215900"/>
              </a:xfrm>
              <a:prstGeom prst="ellipse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fld id="{F62DF351-290A-4646-8731-FBF9AC4CF55C}" type="slidenum">
                  <a:rPr lang="en-US" sz="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t>14</a:t>
                </a:fld>
                <a:endParaRPr lang="en-US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9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16200000">
            <a:off x="-1770062" y="3421062"/>
            <a:ext cx="5233988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800" b="1" dirty="0" err="1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Arik</a:t>
            </a:r>
            <a:r>
              <a:rPr lang="en-US" sz="3800" b="1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3800" b="1" dirty="0" err="1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Yochelis</a:t>
            </a:r>
            <a:r>
              <a:rPr lang="en-US" sz="3800" b="1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/>
            </a:r>
            <a:br>
              <a:rPr lang="en-US" sz="3800" b="1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</a:br>
            <a:r>
              <a:rPr lang="en-US" sz="3800" b="1" dirty="0">
                <a:solidFill>
                  <a:srgbClr val="F7F7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www.bgu.ac.il/~yochelis</a:t>
            </a:r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8437563" y="1588"/>
            <a:ext cx="712787" cy="735012"/>
            <a:chOff x="8437563" y="1588"/>
            <a:chExt cx="712787" cy="735012"/>
          </a:xfrm>
        </p:grpSpPr>
        <p:sp>
          <p:nvSpPr>
            <p:cNvPr id="9" name="Oval 2"/>
            <p:cNvSpPr/>
            <p:nvPr/>
          </p:nvSpPr>
          <p:spPr>
            <a:xfrm>
              <a:off x="8437563" y="1588"/>
              <a:ext cx="712787" cy="735012"/>
            </a:xfrm>
            <a:custGeom>
              <a:avLst/>
              <a:gdLst/>
              <a:ahLst/>
              <a:cxnLst/>
              <a:rect l="l" t="t" r="r" b="b"/>
              <a:pathLst>
                <a:path w="712553" h="734693">
                  <a:moveTo>
                    <a:pt x="126875" y="0"/>
                  </a:moveTo>
                  <a:lnTo>
                    <a:pt x="712553" y="0"/>
                  </a:lnTo>
                  <a:lnTo>
                    <a:pt x="712553" y="626391"/>
                  </a:lnTo>
                  <a:cubicBezTo>
                    <a:pt x="637999" y="694306"/>
                    <a:pt x="538671" y="734693"/>
                    <a:pt x="429911" y="734693"/>
                  </a:cubicBezTo>
                  <a:cubicBezTo>
                    <a:pt x="192478" y="734693"/>
                    <a:pt x="0" y="542215"/>
                    <a:pt x="0" y="304782"/>
                  </a:cubicBezTo>
                  <a:cubicBezTo>
                    <a:pt x="0" y="185621"/>
                    <a:pt x="48480" y="77784"/>
                    <a:pt x="1268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grpSp>
          <p:nvGrpSpPr>
            <p:cNvPr id="11" name="Group 7"/>
            <p:cNvGrpSpPr>
              <a:grpSpLocks noChangeAspect="1"/>
            </p:cNvGrpSpPr>
            <p:nvPr/>
          </p:nvGrpSpPr>
          <p:grpSpPr bwMode="auto">
            <a:xfrm>
              <a:off x="8655230" y="38515"/>
              <a:ext cx="310312" cy="543657"/>
              <a:chOff x="4694" y="2761"/>
              <a:chExt cx="508" cy="890"/>
            </a:xfrm>
            <a:solidFill>
              <a:srgbClr val="F78F1E"/>
            </a:solidFill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5024" y="3357"/>
                <a:ext cx="178" cy="294"/>
              </a:xfrm>
              <a:custGeom>
                <a:avLst/>
                <a:gdLst>
                  <a:gd name="T0" fmla="*/ 178 w 178"/>
                  <a:gd name="T1" fmla="*/ 294 h 294"/>
                  <a:gd name="T2" fmla="*/ 178 w 178"/>
                  <a:gd name="T3" fmla="*/ 294 h 294"/>
                  <a:gd name="T4" fmla="*/ 160 w 178"/>
                  <a:gd name="T5" fmla="*/ 282 h 294"/>
                  <a:gd name="T6" fmla="*/ 144 w 178"/>
                  <a:gd name="T7" fmla="*/ 268 h 294"/>
                  <a:gd name="T8" fmla="*/ 132 w 178"/>
                  <a:gd name="T9" fmla="*/ 254 h 294"/>
                  <a:gd name="T10" fmla="*/ 120 w 178"/>
                  <a:gd name="T11" fmla="*/ 240 h 294"/>
                  <a:gd name="T12" fmla="*/ 112 w 178"/>
                  <a:gd name="T13" fmla="*/ 224 h 294"/>
                  <a:gd name="T14" fmla="*/ 106 w 178"/>
                  <a:gd name="T15" fmla="*/ 208 h 294"/>
                  <a:gd name="T16" fmla="*/ 102 w 178"/>
                  <a:gd name="T17" fmla="*/ 192 h 294"/>
                  <a:gd name="T18" fmla="*/ 100 w 178"/>
                  <a:gd name="T19" fmla="*/ 174 h 294"/>
                  <a:gd name="T20" fmla="*/ 100 w 178"/>
                  <a:gd name="T21" fmla="*/ 158 h 294"/>
                  <a:gd name="T22" fmla="*/ 102 w 178"/>
                  <a:gd name="T23" fmla="*/ 140 h 294"/>
                  <a:gd name="T24" fmla="*/ 106 w 178"/>
                  <a:gd name="T25" fmla="*/ 122 h 294"/>
                  <a:gd name="T26" fmla="*/ 112 w 178"/>
                  <a:gd name="T27" fmla="*/ 104 h 294"/>
                  <a:gd name="T28" fmla="*/ 118 w 178"/>
                  <a:gd name="T29" fmla="*/ 88 h 294"/>
                  <a:gd name="T30" fmla="*/ 126 w 178"/>
                  <a:gd name="T31" fmla="*/ 70 h 294"/>
                  <a:gd name="T32" fmla="*/ 136 w 178"/>
                  <a:gd name="T33" fmla="*/ 54 h 294"/>
                  <a:gd name="T34" fmla="*/ 148 w 178"/>
                  <a:gd name="T35" fmla="*/ 38 h 294"/>
                  <a:gd name="T36" fmla="*/ 76 w 178"/>
                  <a:gd name="T37" fmla="*/ 0 h 294"/>
                  <a:gd name="T38" fmla="*/ 76 w 178"/>
                  <a:gd name="T39" fmla="*/ 0 h 294"/>
                  <a:gd name="T40" fmla="*/ 60 w 178"/>
                  <a:gd name="T41" fmla="*/ 12 h 294"/>
                  <a:gd name="T42" fmla="*/ 46 w 178"/>
                  <a:gd name="T43" fmla="*/ 26 h 294"/>
                  <a:gd name="T44" fmla="*/ 34 w 178"/>
                  <a:gd name="T45" fmla="*/ 44 h 294"/>
                  <a:gd name="T46" fmla="*/ 24 w 178"/>
                  <a:gd name="T47" fmla="*/ 60 h 294"/>
                  <a:gd name="T48" fmla="*/ 16 w 178"/>
                  <a:gd name="T49" fmla="*/ 80 h 294"/>
                  <a:gd name="T50" fmla="*/ 8 w 178"/>
                  <a:gd name="T51" fmla="*/ 98 h 294"/>
                  <a:gd name="T52" fmla="*/ 4 w 178"/>
                  <a:gd name="T53" fmla="*/ 120 h 294"/>
                  <a:gd name="T54" fmla="*/ 0 w 178"/>
                  <a:gd name="T55" fmla="*/ 140 h 294"/>
                  <a:gd name="T56" fmla="*/ 0 w 178"/>
                  <a:gd name="T57" fmla="*/ 160 h 294"/>
                  <a:gd name="T58" fmla="*/ 0 w 178"/>
                  <a:gd name="T59" fmla="*/ 182 h 294"/>
                  <a:gd name="T60" fmla="*/ 2 w 178"/>
                  <a:gd name="T61" fmla="*/ 202 h 294"/>
                  <a:gd name="T62" fmla="*/ 6 w 178"/>
                  <a:gd name="T63" fmla="*/ 222 h 294"/>
                  <a:gd name="T64" fmla="*/ 12 w 178"/>
                  <a:gd name="T65" fmla="*/ 242 h 294"/>
                  <a:gd name="T66" fmla="*/ 20 w 178"/>
                  <a:gd name="T67" fmla="*/ 260 h 294"/>
                  <a:gd name="T68" fmla="*/ 28 w 178"/>
                  <a:gd name="T69" fmla="*/ 278 h 294"/>
                  <a:gd name="T70" fmla="*/ 38 w 178"/>
                  <a:gd name="T71" fmla="*/ 294 h 294"/>
                  <a:gd name="T72" fmla="*/ 178 w 178"/>
                  <a:gd name="T73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" h="294">
                    <a:moveTo>
                      <a:pt x="178" y="294"/>
                    </a:moveTo>
                    <a:lnTo>
                      <a:pt x="178" y="294"/>
                    </a:lnTo>
                    <a:lnTo>
                      <a:pt x="160" y="282"/>
                    </a:lnTo>
                    <a:lnTo>
                      <a:pt x="144" y="268"/>
                    </a:lnTo>
                    <a:lnTo>
                      <a:pt x="132" y="254"/>
                    </a:lnTo>
                    <a:lnTo>
                      <a:pt x="120" y="240"/>
                    </a:lnTo>
                    <a:lnTo>
                      <a:pt x="112" y="224"/>
                    </a:lnTo>
                    <a:lnTo>
                      <a:pt x="106" y="208"/>
                    </a:lnTo>
                    <a:lnTo>
                      <a:pt x="102" y="192"/>
                    </a:lnTo>
                    <a:lnTo>
                      <a:pt x="100" y="174"/>
                    </a:lnTo>
                    <a:lnTo>
                      <a:pt x="100" y="158"/>
                    </a:lnTo>
                    <a:lnTo>
                      <a:pt x="102" y="140"/>
                    </a:lnTo>
                    <a:lnTo>
                      <a:pt x="106" y="122"/>
                    </a:lnTo>
                    <a:lnTo>
                      <a:pt x="112" y="104"/>
                    </a:lnTo>
                    <a:lnTo>
                      <a:pt x="118" y="88"/>
                    </a:lnTo>
                    <a:lnTo>
                      <a:pt x="126" y="70"/>
                    </a:lnTo>
                    <a:lnTo>
                      <a:pt x="136" y="54"/>
                    </a:lnTo>
                    <a:lnTo>
                      <a:pt x="148" y="3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0" y="12"/>
                    </a:lnTo>
                    <a:lnTo>
                      <a:pt x="46" y="26"/>
                    </a:lnTo>
                    <a:lnTo>
                      <a:pt x="34" y="44"/>
                    </a:lnTo>
                    <a:lnTo>
                      <a:pt x="24" y="60"/>
                    </a:lnTo>
                    <a:lnTo>
                      <a:pt x="16" y="80"/>
                    </a:lnTo>
                    <a:lnTo>
                      <a:pt x="8" y="98"/>
                    </a:lnTo>
                    <a:lnTo>
                      <a:pt x="4" y="120"/>
                    </a:lnTo>
                    <a:lnTo>
                      <a:pt x="0" y="140"/>
                    </a:lnTo>
                    <a:lnTo>
                      <a:pt x="0" y="160"/>
                    </a:lnTo>
                    <a:lnTo>
                      <a:pt x="0" y="182"/>
                    </a:lnTo>
                    <a:lnTo>
                      <a:pt x="2" y="202"/>
                    </a:lnTo>
                    <a:lnTo>
                      <a:pt x="6" y="222"/>
                    </a:lnTo>
                    <a:lnTo>
                      <a:pt x="12" y="242"/>
                    </a:lnTo>
                    <a:lnTo>
                      <a:pt x="20" y="260"/>
                    </a:lnTo>
                    <a:lnTo>
                      <a:pt x="28" y="278"/>
                    </a:lnTo>
                    <a:lnTo>
                      <a:pt x="38" y="294"/>
                    </a:lnTo>
                    <a:lnTo>
                      <a:pt x="178" y="2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4716" y="2761"/>
                <a:ext cx="472" cy="890"/>
              </a:xfrm>
              <a:custGeom>
                <a:avLst/>
                <a:gdLst>
                  <a:gd name="T0" fmla="*/ 304 w 472"/>
                  <a:gd name="T1" fmla="*/ 890 h 890"/>
                  <a:gd name="T2" fmla="*/ 280 w 472"/>
                  <a:gd name="T3" fmla="*/ 802 h 890"/>
                  <a:gd name="T4" fmla="*/ 284 w 472"/>
                  <a:gd name="T5" fmla="*/ 710 h 890"/>
                  <a:gd name="T6" fmla="*/ 302 w 472"/>
                  <a:gd name="T7" fmla="*/ 652 h 890"/>
                  <a:gd name="T8" fmla="*/ 334 w 472"/>
                  <a:gd name="T9" fmla="*/ 602 h 890"/>
                  <a:gd name="T10" fmla="*/ 404 w 472"/>
                  <a:gd name="T11" fmla="*/ 528 h 890"/>
                  <a:gd name="T12" fmla="*/ 454 w 472"/>
                  <a:gd name="T13" fmla="*/ 464 h 890"/>
                  <a:gd name="T14" fmla="*/ 472 w 472"/>
                  <a:gd name="T15" fmla="*/ 406 h 890"/>
                  <a:gd name="T16" fmla="*/ 470 w 472"/>
                  <a:gd name="T17" fmla="*/ 354 h 890"/>
                  <a:gd name="T18" fmla="*/ 444 w 472"/>
                  <a:gd name="T19" fmla="*/ 268 h 890"/>
                  <a:gd name="T20" fmla="*/ 394 w 472"/>
                  <a:gd name="T21" fmla="*/ 186 h 890"/>
                  <a:gd name="T22" fmla="*/ 328 w 472"/>
                  <a:gd name="T23" fmla="*/ 112 h 890"/>
                  <a:gd name="T24" fmla="*/ 254 w 472"/>
                  <a:gd name="T25" fmla="*/ 50 h 890"/>
                  <a:gd name="T26" fmla="*/ 178 w 472"/>
                  <a:gd name="T27" fmla="*/ 0 h 890"/>
                  <a:gd name="T28" fmla="*/ 190 w 472"/>
                  <a:gd name="T29" fmla="*/ 36 h 890"/>
                  <a:gd name="T30" fmla="*/ 184 w 472"/>
                  <a:gd name="T31" fmla="*/ 90 h 890"/>
                  <a:gd name="T32" fmla="*/ 158 w 472"/>
                  <a:gd name="T33" fmla="*/ 146 h 890"/>
                  <a:gd name="T34" fmla="*/ 78 w 472"/>
                  <a:gd name="T35" fmla="*/ 264 h 890"/>
                  <a:gd name="T36" fmla="*/ 18 w 472"/>
                  <a:gd name="T37" fmla="*/ 364 h 890"/>
                  <a:gd name="T38" fmla="*/ 0 w 472"/>
                  <a:gd name="T39" fmla="*/ 424 h 890"/>
                  <a:gd name="T40" fmla="*/ 8 w 472"/>
                  <a:gd name="T41" fmla="*/ 484 h 890"/>
                  <a:gd name="T42" fmla="*/ 48 w 472"/>
                  <a:gd name="T43" fmla="*/ 546 h 890"/>
                  <a:gd name="T44" fmla="*/ 126 w 472"/>
                  <a:gd name="T45" fmla="*/ 606 h 890"/>
                  <a:gd name="T46" fmla="*/ 170 w 472"/>
                  <a:gd name="T47" fmla="*/ 608 h 890"/>
                  <a:gd name="T48" fmla="*/ 204 w 472"/>
                  <a:gd name="T49" fmla="*/ 546 h 890"/>
                  <a:gd name="T50" fmla="*/ 192 w 472"/>
                  <a:gd name="T51" fmla="*/ 520 h 890"/>
                  <a:gd name="T52" fmla="*/ 144 w 472"/>
                  <a:gd name="T53" fmla="*/ 484 h 890"/>
                  <a:gd name="T54" fmla="*/ 118 w 472"/>
                  <a:gd name="T55" fmla="*/ 446 h 890"/>
                  <a:gd name="T56" fmla="*/ 108 w 472"/>
                  <a:gd name="T57" fmla="*/ 408 h 890"/>
                  <a:gd name="T58" fmla="*/ 118 w 472"/>
                  <a:gd name="T59" fmla="*/ 352 h 890"/>
                  <a:gd name="T60" fmla="*/ 160 w 472"/>
                  <a:gd name="T61" fmla="*/ 264 h 890"/>
                  <a:gd name="T62" fmla="*/ 204 w 472"/>
                  <a:gd name="T63" fmla="*/ 170 h 890"/>
                  <a:gd name="T64" fmla="*/ 220 w 472"/>
                  <a:gd name="T65" fmla="*/ 104 h 890"/>
                  <a:gd name="T66" fmla="*/ 218 w 472"/>
                  <a:gd name="T67" fmla="*/ 70 h 890"/>
                  <a:gd name="T68" fmla="*/ 296 w 472"/>
                  <a:gd name="T69" fmla="*/ 172 h 890"/>
                  <a:gd name="T70" fmla="*/ 350 w 472"/>
                  <a:gd name="T71" fmla="*/ 276 h 890"/>
                  <a:gd name="T72" fmla="*/ 366 w 472"/>
                  <a:gd name="T73" fmla="*/ 338 h 890"/>
                  <a:gd name="T74" fmla="*/ 366 w 472"/>
                  <a:gd name="T75" fmla="*/ 376 h 890"/>
                  <a:gd name="T76" fmla="*/ 354 w 472"/>
                  <a:gd name="T77" fmla="*/ 424 h 890"/>
                  <a:gd name="T78" fmla="*/ 328 w 472"/>
                  <a:gd name="T79" fmla="*/ 464 h 890"/>
                  <a:gd name="T80" fmla="*/ 238 w 472"/>
                  <a:gd name="T81" fmla="*/ 556 h 890"/>
                  <a:gd name="T82" fmla="*/ 210 w 472"/>
                  <a:gd name="T83" fmla="*/ 596 h 890"/>
                  <a:gd name="T84" fmla="*/ 188 w 472"/>
                  <a:gd name="T85" fmla="*/ 646 h 890"/>
                  <a:gd name="T86" fmla="*/ 166 w 472"/>
                  <a:gd name="T87" fmla="*/ 766 h 890"/>
                  <a:gd name="T88" fmla="*/ 168 w 472"/>
                  <a:gd name="T89" fmla="*/ 89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2" h="890">
                    <a:moveTo>
                      <a:pt x="168" y="890"/>
                    </a:moveTo>
                    <a:lnTo>
                      <a:pt x="304" y="890"/>
                    </a:lnTo>
                    <a:lnTo>
                      <a:pt x="304" y="890"/>
                    </a:lnTo>
                    <a:lnTo>
                      <a:pt x="292" y="862"/>
                    </a:lnTo>
                    <a:lnTo>
                      <a:pt x="284" y="832"/>
                    </a:lnTo>
                    <a:lnTo>
                      <a:pt x="280" y="802"/>
                    </a:lnTo>
                    <a:lnTo>
                      <a:pt x="278" y="770"/>
                    </a:lnTo>
                    <a:lnTo>
                      <a:pt x="280" y="740"/>
                    </a:lnTo>
                    <a:lnTo>
                      <a:pt x="284" y="710"/>
                    </a:lnTo>
                    <a:lnTo>
                      <a:pt x="292" y="680"/>
                    </a:lnTo>
                    <a:lnTo>
                      <a:pt x="302" y="652"/>
                    </a:lnTo>
                    <a:lnTo>
                      <a:pt x="302" y="652"/>
                    </a:lnTo>
                    <a:lnTo>
                      <a:pt x="310" y="634"/>
                    </a:lnTo>
                    <a:lnTo>
                      <a:pt x="322" y="618"/>
                    </a:lnTo>
                    <a:lnTo>
                      <a:pt x="334" y="602"/>
                    </a:lnTo>
                    <a:lnTo>
                      <a:pt x="346" y="586"/>
                    </a:lnTo>
                    <a:lnTo>
                      <a:pt x="376" y="558"/>
                    </a:lnTo>
                    <a:lnTo>
                      <a:pt x="404" y="528"/>
                    </a:lnTo>
                    <a:lnTo>
                      <a:pt x="432" y="496"/>
                    </a:lnTo>
                    <a:lnTo>
                      <a:pt x="442" y="480"/>
                    </a:lnTo>
                    <a:lnTo>
                      <a:pt x="454" y="464"/>
                    </a:lnTo>
                    <a:lnTo>
                      <a:pt x="462" y="446"/>
                    </a:lnTo>
                    <a:lnTo>
                      <a:pt x="468" y="426"/>
                    </a:lnTo>
                    <a:lnTo>
                      <a:pt x="472" y="406"/>
                    </a:lnTo>
                    <a:lnTo>
                      <a:pt x="472" y="384"/>
                    </a:lnTo>
                    <a:lnTo>
                      <a:pt x="472" y="384"/>
                    </a:lnTo>
                    <a:lnTo>
                      <a:pt x="470" y="354"/>
                    </a:lnTo>
                    <a:lnTo>
                      <a:pt x="464" y="326"/>
                    </a:lnTo>
                    <a:lnTo>
                      <a:pt x="456" y="296"/>
                    </a:lnTo>
                    <a:lnTo>
                      <a:pt x="444" y="268"/>
                    </a:lnTo>
                    <a:lnTo>
                      <a:pt x="430" y="240"/>
                    </a:lnTo>
                    <a:lnTo>
                      <a:pt x="412" y="212"/>
                    </a:lnTo>
                    <a:lnTo>
                      <a:pt x="394" y="186"/>
                    </a:lnTo>
                    <a:lnTo>
                      <a:pt x="374" y="160"/>
                    </a:lnTo>
                    <a:lnTo>
                      <a:pt x="352" y="136"/>
                    </a:lnTo>
                    <a:lnTo>
                      <a:pt x="328" y="112"/>
                    </a:lnTo>
                    <a:lnTo>
                      <a:pt x="304" y="90"/>
                    </a:lnTo>
                    <a:lnTo>
                      <a:pt x="280" y="68"/>
                    </a:lnTo>
                    <a:lnTo>
                      <a:pt x="254" y="50"/>
                    </a:lnTo>
                    <a:lnTo>
                      <a:pt x="230" y="32"/>
                    </a:lnTo>
                    <a:lnTo>
                      <a:pt x="204" y="14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6" y="18"/>
                    </a:lnTo>
                    <a:lnTo>
                      <a:pt x="190" y="36"/>
                    </a:lnTo>
                    <a:lnTo>
                      <a:pt x="190" y="54"/>
                    </a:lnTo>
                    <a:lnTo>
                      <a:pt x="188" y="72"/>
                    </a:lnTo>
                    <a:lnTo>
                      <a:pt x="184" y="90"/>
                    </a:lnTo>
                    <a:lnTo>
                      <a:pt x="178" y="108"/>
                    </a:lnTo>
                    <a:lnTo>
                      <a:pt x="168" y="128"/>
                    </a:lnTo>
                    <a:lnTo>
                      <a:pt x="158" y="146"/>
                    </a:lnTo>
                    <a:lnTo>
                      <a:pt x="134" y="184"/>
                    </a:lnTo>
                    <a:lnTo>
                      <a:pt x="106" y="224"/>
                    </a:lnTo>
                    <a:lnTo>
                      <a:pt x="78" y="264"/>
                    </a:lnTo>
                    <a:lnTo>
                      <a:pt x="50" y="302"/>
                    </a:lnTo>
                    <a:lnTo>
                      <a:pt x="26" y="342"/>
                    </a:lnTo>
                    <a:lnTo>
                      <a:pt x="18" y="364"/>
                    </a:lnTo>
                    <a:lnTo>
                      <a:pt x="10" y="384"/>
                    </a:lnTo>
                    <a:lnTo>
                      <a:pt x="4" y="404"/>
                    </a:lnTo>
                    <a:lnTo>
                      <a:pt x="0" y="424"/>
                    </a:lnTo>
                    <a:lnTo>
                      <a:pt x="0" y="444"/>
                    </a:lnTo>
                    <a:lnTo>
                      <a:pt x="2" y="464"/>
                    </a:lnTo>
                    <a:lnTo>
                      <a:pt x="8" y="484"/>
                    </a:lnTo>
                    <a:lnTo>
                      <a:pt x="18" y="504"/>
                    </a:lnTo>
                    <a:lnTo>
                      <a:pt x="30" y="526"/>
                    </a:lnTo>
                    <a:lnTo>
                      <a:pt x="48" y="546"/>
                    </a:lnTo>
                    <a:lnTo>
                      <a:pt x="70" y="566"/>
                    </a:lnTo>
                    <a:lnTo>
                      <a:pt x="96" y="586"/>
                    </a:lnTo>
                    <a:lnTo>
                      <a:pt x="126" y="606"/>
                    </a:lnTo>
                    <a:lnTo>
                      <a:pt x="162" y="626"/>
                    </a:lnTo>
                    <a:lnTo>
                      <a:pt x="162" y="626"/>
                    </a:lnTo>
                    <a:lnTo>
                      <a:pt x="170" y="608"/>
                    </a:lnTo>
                    <a:lnTo>
                      <a:pt x="186" y="574"/>
                    </a:lnTo>
                    <a:lnTo>
                      <a:pt x="186" y="574"/>
                    </a:lnTo>
                    <a:lnTo>
                      <a:pt x="204" y="546"/>
                    </a:lnTo>
                    <a:lnTo>
                      <a:pt x="214" y="530"/>
                    </a:lnTo>
                    <a:lnTo>
                      <a:pt x="214" y="530"/>
                    </a:lnTo>
                    <a:lnTo>
                      <a:pt x="192" y="520"/>
                    </a:lnTo>
                    <a:lnTo>
                      <a:pt x="174" y="508"/>
                    </a:lnTo>
                    <a:lnTo>
                      <a:pt x="158" y="496"/>
                    </a:lnTo>
                    <a:lnTo>
                      <a:pt x="144" y="484"/>
                    </a:lnTo>
                    <a:lnTo>
                      <a:pt x="132" y="472"/>
                    </a:lnTo>
                    <a:lnTo>
                      <a:pt x="124" y="460"/>
                    </a:lnTo>
                    <a:lnTo>
                      <a:pt x="118" y="446"/>
                    </a:lnTo>
                    <a:lnTo>
                      <a:pt x="112" y="434"/>
                    </a:lnTo>
                    <a:lnTo>
                      <a:pt x="110" y="420"/>
                    </a:lnTo>
                    <a:lnTo>
                      <a:pt x="108" y="408"/>
                    </a:lnTo>
                    <a:lnTo>
                      <a:pt x="110" y="394"/>
                    </a:lnTo>
                    <a:lnTo>
                      <a:pt x="112" y="380"/>
                    </a:lnTo>
                    <a:lnTo>
                      <a:pt x="118" y="352"/>
                    </a:lnTo>
                    <a:lnTo>
                      <a:pt x="130" y="324"/>
                    </a:lnTo>
                    <a:lnTo>
                      <a:pt x="144" y="294"/>
                    </a:lnTo>
                    <a:lnTo>
                      <a:pt x="160" y="264"/>
                    </a:lnTo>
                    <a:lnTo>
                      <a:pt x="176" y="232"/>
                    </a:lnTo>
                    <a:lnTo>
                      <a:pt x="192" y="200"/>
                    </a:lnTo>
                    <a:lnTo>
                      <a:pt x="204" y="170"/>
                    </a:lnTo>
                    <a:lnTo>
                      <a:pt x="214" y="136"/>
                    </a:lnTo>
                    <a:lnTo>
                      <a:pt x="218" y="120"/>
                    </a:lnTo>
                    <a:lnTo>
                      <a:pt x="220" y="104"/>
                    </a:lnTo>
                    <a:lnTo>
                      <a:pt x="220" y="88"/>
                    </a:lnTo>
                    <a:lnTo>
                      <a:pt x="218" y="70"/>
                    </a:lnTo>
                    <a:lnTo>
                      <a:pt x="218" y="70"/>
                    </a:lnTo>
                    <a:lnTo>
                      <a:pt x="244" y="100"/>
                    </a:lnTo>
                    <a:lnTo>
                      <a:pt x="270" y="134"/>
                    </a:lnTo>
                    <a:lnTo>
                      <a:pt x="296" y="172"/>
                    </a:lnTo>
                    <a:lnTo>
                      <a:pt x="320" y="212"/>
                    </a:lnTo>
                    <a:lnTo>
                      <a:pt x="340" y="256"/>
                    </a:lnTo>
                    <a:lnTo>
                      <a:pt x="350" y="276"/>
                    </a:lnTo>
                    <a:lnTo>
                      <a:pt x="356" y="298"/>
                    </a:lnTo>
                    <a:lnTo>
                      <a:pt x="362" y="318"/>
                    </a:lnTo>
                    <a:lnTo>
                      <a:pt x="366" y="338"/>
                    </a:lnTo>
                    <a:lnTo>
                      <a:pt x="368" y="358"/>
                    </a:lnTo>
                    <a:lnTo>
                      <a:pt x="366" y="376"/>
                    </a:lnTo>
                    <a:lnTo>
                      <a:pt x="366" y="376"/>
                    </a:lnTo>
                    <a:lnTo>
                      <a:pt x="364" y="392"/>
                    </a:lnTo>
                    <a:lnTo>
                      <a:pt x="360" y="408"/>
                    </a:lnTo>
                    <a:lnTo>
                      <a:pt x="354" y="424"/>
                    </a:lnTo>
                    <a:lnTo>
                      <a:pt x="346" y="438"/>
                    </a:lnTo>
                    <a:lnTo>
                      <a:pt x="338" y="450"/>
                    </a:lnTo>
                    <a:lnTo>
                      <a:pt x="328" y="464"/>
                    </a:lnTo>
                    <a:lnTo>
                      <a:pt x="308" y="488"/>
                    </a:lnTo>
                    <a:lnTo>
                      <a:pt x="262" y="532"/>
                    </a:lnTo>
                    <a:lnTo>
                      <a:pt x="238" y="556"/>
                    </a:lnTo>
                    <a:lnTo>
                      <a:pt x="218" y="582"/>
                    </a:lnTo>
                    <a:lnTo>
                      <a:pt x="218" y="582"/>
                    </a:lnTo>
                    <a:lnTo>
                      <a:pt x="210" y="596"/>
                    </a:lnTo>
                    <a:lnTo>
                      <a:pt x="202" y="612"/>
                    </a:lnTo>
                    <a:lnTo>
                      <a:pt x="194" y="628"/>
                    </a:lnTo>
                    <a:lnTo>
                      <a:pt x="188" y="646"/>
                    </a:lnTo>
                    <a:lnTo>
                      <a:pt x="178" y="684"/>
                    </a:lnTo>
                    <a:lnTo>
                      <a:pt x="170" y="724"/>
                    </a:lnTo>
                    <a:lnTo>
                      <a:pt x="166" y="766"/>
                    </a:lnTo>
                    <a:lnTo>
                      <a:pt x="166" y="808"/>
                    </a:lnTo>
                    <a:lnTo>
                      <a:pt x="166" y="850"/>
                    </a:lnTo>
                    <a:lnTo>
                      <a:pt x="168" y="890"/>
                    </a:lnTo>
                    <a:lnTo>
                      <a:pt x="168" y="8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4694" y="3339"/>
                <a:ext cx="174" cy="312"/>
              </a:xfrm>
              <a:custGeom>
                <a:avLst/>
                <a:gdLst>
                  <a:gd name="T0" fmla="*/ 174 w 174"/>
                  <a:gd name="T1" fmla="*/ 78 h 312"/>
                  <a:gd name="T2" fmla="*/ 174 w 174"/>
                  <a:gd name="T3" fmla="*/ 78 h 312"/>
                  <a:gd name="T4" fmla="*/ 156 w 174"/>
                  <a:gd name="T5" fmla="*/ 68 h 312"/>
                  <a:gd name="T6" fmla="*/ 122 w 174"/>
                  <a:gd name="T7" fmla="*/ 50 h 312"/>
                  <a:gd name="T8" fmla="*/ 122 w 174"/>
                  <a:gd name="T9" fmla="*/ 50 h 312"/>
                  <a:gd name="T10" fmla="*/ 100 w 174"/>
                  <a:gd name="T11" fmla="*/ 34 h 312"/>
                  <a:gd name="T12" fmla="*/ 76 w 174"/>
                  <a:gd name="T13" fmla="*/ 18 h 312"/>
                  <a:gd name="T14" fmla="*/ 52 w 174"/>
                  <a:gd name="T15" fmla="*/ 0 h 312"/>
                  <a:gd name="T16" fmla="*/ 52 w 174"/>
                  <a:gd name="T17" fmla="*/ 0 h 312"/>
                  <a:gd name="T18" fmla="*/ 62 w 174"/>
                  <a:gd name="T19" fmla="*/ 40 h 312"/>
                  <a:gd name="T20" fmla="*/ 68 w 174"/>
                  <a:gd name="T21" fmla="*/ 84 h 312"/>
                  <a:gd name="T22" fmla="*/ 72 w 174"/>
                  <a:gd name="T23" fmla="*/ 126 h 312"/>
                  <a:gd name="T24" fmla="*/ 70 w 174"/>
                  <a:gd name="T25" fmla="*/ 148 h 312"/>
                  <a:gd name="T26" fmla="*/ 70 w 174"/>
                  <a:gd name="T27" fmla="*/ 168 h 312"/>
                  <a:gd name="T28" fmla="*/ 66 w 174"/>
                  <a:gd name="T29" fmla="*/ 188 h 312"/>
                  <a:gd name="T30" fmla="*/ 62 w 174"/>
                  <a:gd name="T31" fmla="*/ 208 h 312"/>
                  <a:gd name="T32" fmla="*/ 56 w 174"/>
                  <a:gd name="T33" fmla="*/ 228 h 312"/>
                  <a:gd name="T34" fmla="*/ 48 w 174"/>
                  <a:gd name="T35" fmla="*/ 246 h 312"/>
                  <a:gd name="T36" fmla="*/ 38 w 174"/>
                  <a:gd name="T37" fmla="*/ 264 h 312"/>
                  <a:gd name="T38" fmla="*/ 28 w 174"/>
                  <a:gd name="T39" fmla="*/ 282 h 312"/>
                  <a:gd name="T40" fmla="*/ 14 w 174"/>
                  <a:gd name="T41" fmla="*/ 296 h 312"/>
                  <a:gd name="T42" fmla="*/ 0 w 174"/>
                  <a:gd name="T43" fmla="*/ 312 h 312"/>
                  <a:gd name="T44" fmla="*/ 160 w 174"/>
                  <a:gd name="T45" fmla="*/ 312 h 312"/>
                  <a:gd name="T46" fmla="*/ 160 w 174"/>
                  <a:gd name="T47" fmla="*/ 312 h 312"/>
                  <a:gd name="T48" fmla="*/ 158 w 174"/>
                  <a:gd name="T49" fmla="*/ 246 h 312"/>
                  <a:gd name="T50" fmla="*/ 160 w 174"/>
                  <a:gd name="T51" fmla="*/ 188 h 312"/>
                  <a:gd name="T52" fmla="*/ 166 w 174"/>
                  <a:gd name="T53" fmla="*/ 134 h 312"/>
                  <a:gd name="T54" fmla="*/ 174 w 174"/>
                  <a:gd name="T55" fmla="*/ 78 h 312"/>
                  <a:gd name="T56" fmla="*/ 174 w 174"/>
                  <a:gd name="T57" fmla="*/ 7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312">
                    <a:moveTo>
                      <a:pt x="174" y="78"/>
                    </a:moveTo>
                    <a:lnTo>
                      <a:pt x="174" y="78"/>
                    </a:lnTo>
                    <a:lnTo>
                      <a:pt x="156" y="68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00" y="34"/>
                    </a:lnTo>
                    <a:lnTo>
                      <a:pt x="76" y="18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2" y="40"/>
                    </a:lnTo>
                    <a:lnTo>
                      <a:pt x="68" y="84"/>
                    </a:lnTo>
                    <a:lnTo>
                      <a:pt x="72" y="126"/>
                    </a:lnTo>
                    <a:lnTo>
                      <a:pt x="70" y="148"/>
                    </a:lnTo>
                    <a:lnTo>
                      <a:pt x="70" y="168"/>
                    </a:lnTo>
                    <a:lnTo>
                      <a:pt x="66" y="188"/>
                    </a:lnTo>
                    <a:lnTo>
                      <a:pt x="62" y="208"/>
                    </a:lnTo>
                    <a:lnTo>
                      <a:pt x="56" y="228"/>
                    </a:lnTo>
                    <a:lnTo>
                      <a:pt x="48" y="246"/>
                    </a:lnTo>
                    <a:lnTo>
                      <a:pt x="38" y="264"/>
                    </a:lnTo>
                    <a:lnTo>
                      <a:pt x="28" y="282"/>
                    </a:lnTo>
                    <a:lnTo>
                      <a:pt x="14" y="296"/>
                    </a:lnTo>
                    <a:lnTo>
                      <a:pt x="0" y="312"/>
                    </a:lnTo>
                    <a:lnTo>
                      <a:pt x="160" y="312"/>
                    </a:lnTo>
                    <a:lnTo>
                      <a:pt x="160" y="312"/>
                    </a:lnTo>
                    <a:lnTo>
                      <a:pt x="158" y="246"/>
                    </a:lnTo>
                    <a:lnTo>
                      <a:pt x="160" y="188"/>
                    </a:lnTo>
                    <a:lnTo>
                      <a:pt x="166" y="134"/>
                    </a:lnTo>
                    <a:lnTo>
                      <a:pt x="174" y="78"/>
                    </a:lnTo>
                    <a:lnTo>
                      <a:pt x="174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1805310" y="111983"/>
            <a:ext cx="72358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sz="2800">
                <a:solidFill>
                  <a:srgbClr val="000000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800">
                <a:solidFill>
                  <a:srgbClr val="000000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800">
                <a:solidFill>
                  <a:srgbClr val="000000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800">
                <a:solidFill>
                  <a:srgbClr val="000000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800">
                <a:solidFill>
                  <a:srgbClr val="000000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 Black" pitchFamily="34" charset="0"/>
              </a:defRPr>
            </a:lvl9pPr>
          </a:lstStyle>
          <a:p>
            <a:r>
              <a:rPr lang="en-US" sz="4400" dirty="0" smtClean="0">
                <a:solidFill>
                  <a:srgbClr val="FF0000"/>
                </a:solidFill>
              </a:rPr>
              <a:t>Intrigued?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Join </a:t>
            </a:r>
            <a:r>
              <a:rPr lang="en-US" sz="4400" dirty="0">
                <a:solidFill>
                  <a:srgbClr val="FF0000"/>
                </a:solidFill>
              </a:rPr>
              <a:t>the </a:t>
            </a:r>
            <a:r>
              <a:rPr lang="en-US" sz="4400" dirty="0" smtClean="0">
                <a:solidFill>
                  <a:srgbClr val="FF0000"/>
                </a:solidFill>
              </a:rPr>
              <a:t>challenges</a:t>
            </a:r>
          </a:p>
        </p:txBody>
      </p:sp>
      <p:pic>
        <p:nvPicPr>
          <p:cNvPr id="4" name="Obama on Vanadium Redox Flow Battery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2924944"/>
            <a:ext cx="6405506" cy="36030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4632" y="2120671"/>
            <a:ext cx="5405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smtClean="0">
                <a:solidFill>
                  <a:srgbClr val="FF0000"/>
                </a:solidFill>
              </a:rPr>
              <a:t>Still hesitate … 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5310" y="6613285"/>
            <a:ext cx="5324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Arik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Yochelis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– Physics Fete 2013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44463" y="6672263"/>
            <a:ext cx="8855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588" y="0"/>
            <a:ext cx="8623301" cy="62071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OPV - Basic Principles </a:t>
            </a:r>
          </a:p>
        </p:txBody>
      </p:sp>
      <p:sp>
        <p:nvSpPr>
          <p:cNvPr id="75" name="Oval 2"/>
          <p:cNvSpPr/>
          <p:nvPr/>
        </p:nvSpPr>
        <p:spPr>
          <a:xfrm>
            <a:off x="8437563" y="1588"/>
            <a:ext cx="712787" cy="735012"/>
          </a:xfrm>
          <a:custGeom>
            <a:avLst/>
            <a:gdLst/>
            <a:ahLst/>
            <a:cxnLst/>
            <a:rect l="l" t="t" r="r" b="b"/>
            <a:pathLst>
              <a:path w="712553" h="734693">
                <a:moveTo>
                  <a:pt x="126875" y="0"/>
                </a:moveTo>
                <a:lnTo>
                  <a:pt x="712553" y="0"/>
                </a:lnTo>
                <a:lnTo>
                  <a:pt x="712553" y="626391"/>
                </a:lnTo>
                <a:cubicBezTo>
                  <a:pt x="637999" y="694306"/>
                  <a:pt x="538671" y="734693"/>
                  <a:pt x="429911" y="734693"/>
                </a:cubicBezTo>
                <a:cubicBezTo>
                  <a:pt x="192478" y="734693"/>
                  <a:pt x="0" y="542215"/>
                  <a:pt x="0" y="304782"/>
                </a:cubicBezTo>
                <a:cubicBezTo>
                  <a:pt x="0" y="185621"/>
                  <a:pt x="48480" y="77784"/>
                  <a:pt x="126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76" name="Group 7"/>
          <p:cNvGrpSpPr>
            <a:grpSpLocks noChangeAspect="1"/>
          </p:cNvGrpSpPr>
          <p:nvPr/>
        </p:nvGrpSpPr>
        <p:grpSpPr bwMode="auto">
          <a:xfrm>
            <a:off x="8655230" y="38515"/>
            <a:ext cx="310312" cy="543657"/>
            <a:chOff x="4694" y="2761"/>
            <a:chExt cx="508" cy="890"/>
          </a:xfrm>
          <a:solidFill>
            <a:srgbClr val="F78F1E"/>
          </a:solidFill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5024" y="3357"/>
              <a:ext cx="178" cy="294"/>
            </a:xfrm>
            <a:custGeom>
              <a:avLst/>
              <a:gdLst>
                <a:gd name="T0" fmla="*/ 178 w 178"/>
                <a:gd name="T1" fmla="*/ 294 h 294"/>
                <a:gd name="T2" fmla="*/ 178 w 178"/>
                <a:gd name="T3" fmla="*/ 294 h 294"/>
                <a:gd name="T4" fmla="*/ 160 w 178"/>
                <a:gd name="T5" fmla="*/ 282 h 294"/>
                <a:gd name="T6" fmla="*/ 144 w 178"/>
                <a:gd name="T7" fmla="*/ 268 h 294"/>
                <a:gd name="T8" fmla="*/ 132 w 178"/>
                <a:gd name="T9" fmla="*/ 254 h 294"/>
                <a:gd name="T10" fmla="*/ 120 w 178"/>
                <a:gd name="T11" fmla="*/ 240 h 294"/>
                <a:gd name="T12" fmla="*/ 112 w 178"/>
                <a:gd name="T13" fmla="*/ 224 h 294"/>
                <a:gd name="T14" fmla="*/ 106 w 178"/>
                <a:gd name="T15" fmla="*/ 208 h 294"/>
                <a:gd name="T16" fmla="*/ 102 w 178"/>
                <a:gd name="T17" fmla="*/ 192 h 294"/>
                <a:gd name="T18" fmla="*/ 100 w 178"/>
                <a:gd name="T19" fmla="*/ 174 h 294"/>
                <a:gd name="T20" fmla="*/ 100 w 178"/>
                <a:gd name="T21" fmla="*/ 158 h 294"/>
                <a:gd name="T22" fmla="*/ 102 w 178"/>
                <a:gd name="T23" fmla="*/ 140 h 294"/>
                <a:gd name="T24" fmla="*/ 106 w 178"/>
                <a:gd name="T25" fmla="*/ 122 h 294"/>
                <a:gd name="T26" fmla="*/ 112 w 178"/>
                <a:gd name="T27" fmla="*/ 104 h 294"/>
                <a:gd name="T28" fmla="*/ 118 w 178"/>
                <a:gd name="T29" fmla="*/ 88 h 294"/>
                <a:gd name="T30" fmla="*/ 126 w 178"/>
                <a:gd name="T31" fmla="*/ 70 h 294"/>
                <a:gd name="T32" fmla="*/ 136 w 178"/>
                <a:gd name="T33" fmla="*/ 54 h 294"/>
                <a:gd name="T34" fmla="*/ 148 w 178"/>
                <a:gd name="T35" fmla="*/ 38 h 294"/>
                <a:gd name="T36" fmla="*/ 76 w 178"/>
                <a:gd name="T37" fmla="*/ 0 h 294"/>
                <a:gd name="T38" fmla="*/ 76 w 178"/>
                <a:gd name="T39" fmla="*/ 0 h 294"/>
                <a:gd name="T40" fmla="*/ 60 w 178"/>
                <a:gd name="T41" fmla="*/ 12 h 294"/>
                <a:gd name="T42" fmla="*/ 46 w 178"/>
                <a:gd name="T43" fmla="*/ 26 h 294"/>
                <a:gd name="T44" fmla="*/ 34 w 178"/>
                <a:gd name="T45" fmla="*/ 44 h 294"/>
                <a:gd name="T46" fmla="*/ 24 w 178"/>
                <a:gd name="T47" fmla="*/ 60 h 294"/>
                <a:gd name="T48" fmla="*/ 16 w 178"/>
                <a:gd name="T49" fmla="*/ 80 h 294"/>
                <a:gd name="T50" fmla="*/ 8 w 178"/>
                <a:gd name="T51" fmla="*/ 98 h 294"/>
                <a:gd name="T52" fmla="*/ 4 w 178"/>
                <a:gd name="T53" fmla="*/ 120 h 294"/>
                <a:gd name="T54" fmla="*/ 0 w 178"/>
                <a:gd name="T55" fmla="*/ 140 h 294"/>
                <a:gd name="T56" fmla="*/ 0 w 178"/>
                <a:gd name="T57" fmla="*/ 160 h 294"/>
                <a:gd name="T58" fmla="*/ 0 w 178"/>
                <a:gd name="T59" fmla="*/ 182 h 294"/>
                <a:gd name="T60" fmla="*/ 2 w 178"/>
                <a:gd name="T61" fmla="*/ 202 h 294"/>
                <a:gd name="T62" fmla="*/ 6 w 178"/>
                <a:gd name="T63" fmla="*/ 222 h 294"/>
                <a:gd name="T64" fmla="*/ 12 w 178"/>
                <a:gd name="T65" fmla="*/ 242 h 294"/>
                <a:gd name="T66" fmla="*/ 20 w 178"/>
                <a:gd name="T67" fmla="*/ 260 h 294"/>
                <a:gd name="T68" fmla="*/ 28 w 178"/>
                <a:gd name="T69" fmla="*/ 278 h 294"/>
                <a:gd name="T70" fmla="*/ 38 w 178"/>
                <a:gd name="T71" fmla="*/ 294 h 294"/>
                <a:gd name="T72" fmla="*/ 178 w 178"/>
                <a:gd name="T7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294">
                  <a:moveTo>
                    <a:pt x="178" y="294"/>
                  </a:moveTo>
                  <a:lnTo>
                    <a:pt x="178" y="294"/>
                  </a:lnTo>
                  <a:lnTo>
                    <a:pt x="160" y="282"/>
                  </a:lnTo>
                  <a:lnTo>
                    <a:pt x="144" y="268"/>
                  </a:lnTo>
                  <a:lnTo>
                    <a:pt x="132" y="254"/>
                  </a:lnTo>
                  <a:lnTo>
                    <a:pt x="120" y="240"/>
                  </a:lnTo>
                  <a:lnTo>
                    <a:pt x="112" y="224"/>
                  </a:lnTo>
                  <a:lnTo>
                    <a:pt x="106" y="208"/>
                  </a:lnTo>
                  <a:lnTo>
                    <a:pt x="102" y="192"/>
                  </a:lnTo>
                  <a:lnTo>
                    <a:pt x="100" y="174"/>
                  </a:lnTo>
                  <a:lnTo>
                    <a:pt x="100" y="158"/>
                  </a:lnTo>
                  <a:lnTo>
                    <a:pt x="102" y="140"/>
                  </a:lnTo>
                  <a:lnTo>
                    <a:pt x="106" y="122"/>
                  </a:lnTo>
                  <a:lnTo>
                    <a:pt x="112" y="104"/>
                  </a:lnTo>
                  <a:lnTo>
                    <a:pt x="118" y="88"/>
                  </a:lnTo>
                  <a:lnTo>
                    <a:pt x="126" y="70"/>
                  </a:lnTo>
                  <a:lnTo>
                    <a:pt x="136" y="54"/>
                  </a:lnTo>
                  <a:lnTo>
                    <a:pt x="148" y="3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12"/>
                  </a:lnTo>
                  <a:lnTo>
                    <a:pt x="46" y="26"/>
                  </a:lnTo>
                  <a:lnTo>
                    <a:pt x="34" y="44"/>
                  </a:lnTo>
                  <a:lnTo>
                    <a:pt x="24" y="60"/>
                  </a:lnTo>
                  <a:lnTo>
                    <a:pt x="16" y="80"/>
                  </a:lnTo>
                  <a:lnTo>
                    <a:pt x="8" y="98"/>
                  </a:lnTo>
                  <a:lnTo>
                    <a:pt x="4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0" y="182"/>
                  </a:lnTo>
                  <a:lnTo>
                    <a:pt x="2" y="202"/>
                  </a:lnTo>
                  <a:lnTo>
                    <a:pt x="6" y="222"/>
                  </a:lnTo>
                  <a:lnTo>
                    <a:pt x="12" y="242"/>
                  </a:lnTo>
                  <a:lnTo>
                    <a:pt x="20" y="260"/>
                  </a:lnTo>
                  <a:lnTo>
                    <a:pt x="28" y="278"/>
                  </a:lnTo>
                  <a:lnTo>
                    <a:pt x="38" y="294"/>
                  </a:lnTo>
                  <a:lnTo>
                    <a:pt x="178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16" y="2761"/>
              <a:ext cx="472" cy="890"/>
            </a:xfrm>
            <a:custGeom>
              <a:avLst/>
              <a:gdLst>
                <a:gd name="T0" fmla="*/ 304 w 472"/>
                <a:gd name="T1" fmla="*/ 890 h 890"/>
                <a:gd name="T2" fmla="*/ 280 w 472"/>
                <a:gd name="T3" fmla="*/ 802 h 890"/>
                <a:gd name="T4" fmla="*/ 284 w 472"/>
                <a:gd name="T5" fmla="*/ 710 h 890"/>
                <a:gd name="T6" fmla="*/ 302 w 472"/>
                <a:gd name="T7" fmla="*/ 652 h 890"/>
                <a:gd name="T8" fmla="*/ 334 w 472"/>
                <a:gd name="T9" fmla="*/ 602 h 890"/>
                <a:gd name="T10" fmla="*/ 404 w 472"/>
                <a:gd name="T11" fmla="*/ 528 h 890"/>
                <a:gd name="T12" fmla="*/ 454 w 472"/>
                <a:gd name="T13" fmla="*/ 464 h 890"/>
                <a:gd name="T14" fmla="*/ 472 w 472"/>
                <a:gd name="T15" fmla="*/ 406 h 890"/>
                <a:gd name="T16" fmla="*/ 470 w 472"/>
                <a:gd name="T17" fmla="*/ 354 h 890"/>
                <a:gd name="T18" fmla="*/ 444 w 472"/>
                <a:gd name="T19" fmla="*/ 268 h 890"/>
                <a:gd name="T20" fmla="*/ 394 w 472"/>
                <a:gd name="T21" fmla="*/ 186 h 890"/>
                <a:gd name="T22" fmla="*/ 328 w 472"/>
                <a:gd name="T23" fmla="*/ 112 h 890"/>
                <a:gd name="T24" fmla="*/ 254 w 472"/>
                <a:gd name="T25" fmla="*/ 50 h 890"/>
                <a:gd name="T26" fmla="*/ 178 w 472"/>
                <a:gd name="T27" fmla="*/ 0 h 890"/>
                <a:gd name="T28" fmla="*/ 190 w 472"/>
                <a:gd name="T29" fmla="*/ 36 h 890"/>
                <a:gd name="T30" fmla="*/ 184 w 472"/>
                <a:gd name="T31" fmla="*/ 90 h 890"/>
                <a:gd name="T32" fmla="*/ 158 w 472"/>
                <a:gd name="T33" fmla="*/ 146 h 890"/>
                <a:gd name="T34" fmla="*/ 78 w 472"/>
                <a:gd name="T35" fmla="*/ 264 h 890"/>
                <a:gd name="T36" fmla="*/ 18 w 472"/>
                <a:gd name="T37" fmla="*/ 364 h 890"/>
                <a:gd name="T38" fmla="*/ 0 w 472"/>
                <a:gd name="T39" fmla="*/ 424 h 890"/>
                <a:gd name="T40" fmla="*/ 8 w 472"/>
                <a:gd name="T41" fmla="*/ 484 h 890"/>
                <a:gd name="T42" fmla="*/ 48 w 472"/>
                <a:gd name="T43" fmla="*/ 546 h 890"/>
                <a:gd name="T44" fmla="*/ 126 w 472"/>
                <a:gd name="T45" fmla="*/ 606 h 890"/>
                <a:gd name="T46" fmla="*/ 170 w 472"/>
                <a:gd name="T47" fmla="*/ 608 h 890"/>
                <a:gd name="T48" fmla="*/ 204 w 472"/>
                <a:gd name="T49" fmla="*/ 546 h 890"/>
                <a:gd name="T50" fmla="*/ 192 w 472"/>
                <a:gd name="T51" fmla="*/ 520 h 890"/>
                <a:gd name="T52" fmla="*/ 144 w 472"/>
                <a:gd name="T53" fmla="*/ 484 h 890"/>
                <a:gd name="T54" fmla="*/ 118 w 472"/>
                <a:gd name="T55" fmla="*/ 446 h 890"/>
                <a:gd name="T56" fmla="*/ 108 w 472"/>
                <a:gd name="T57" fmla="*/ 408 h 890"/>
                <a:gd name="T58" fmla="*/ 118 w 472"/>
                <a:gd name="T59" fmla="*/ 352 h 890"/>
                <a:gd name="T60" fmla="*/ 160 w 472"/>
                <a:gd name="T61" fmla="*/ 264 h 890"/>
                <a:gd name="T62" fmla="*/ 204 w 472"/>
                <a:gd name="T63" fmla="*/ 170 h 890"/>
                <a:gd name="T64" fmla="*/ 220 w 472"/>
                <a:gd name="T65" fmla="*/ 104 h 890"/>
                <a:gd name="T66" fmla="*/ 218 w 472"/>
                <a:gd name="T67" fmla="*/ 70 h 890"/>
                <a:gd name="T68" fmla="*/ 296 w 472"/>
                <a:gd name="T69" fmla="*/ 172 h 890"/>
                <a:gd name="T70" fmla="*/ 350 w 472"/>
                <a:gd name="T71" fmla="*/ 276 h 890"/>
                <a:gd name="T72" fmla="*/ 366 w 472"/>
                <a:gd name="T73" fmla="*/ 338 h 890"/>
                <a:gd name="T74" fmla="*/ 366 w 472"/>
                <a:gd name="T75" fmla="*/ 376 h 890"/>
                <a:gd name="T76" fmla="*/ 354 w 472"/>
                <a:gd name="T77" fmla="*/ 424 h 890"/>
                <a:gd name="T78" fmla="*/ 328 w 472"/>
                <a:gd name="T79" fmla="*/ 464 h 890"/>
                <a:gd name="T80" fmla="*/ 238 w 472"/>
                <a:gd name="T81" fmla="*/ 556 h 890"/>
                <a:gd name="T82" fmla="*/ 210 w 472"/>
                <a:gd name="T83" fmla="*/ 596 h 890"/>
                <a:gd name="T84" fmla="*/ 188 w 472"/>
                <a:gd name="T85" fmla="*/ 646 h 890"/>
                <a:gd name="T86" fmla="*/ 166 w 472"/>
                <a:gd name="T87" fmla="*/ 766 h 890"/>
                <a:gd name="T88" fmla="*/ 168 w 472"/>
                <a:gd name="T8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890">
                  <a:moveTo>
                    <a:pt x="168" y="890"/>
                  </a:moveTo>
                  <a:lnTo>
                    <a:pt x="304" y="890"/>
                  </a:lnTo>
                  <a:lnTo>
                    <a:pt x="304" y="890"/>
                  </a:lnTo>
                  <a:lnTo>
                    <a:pt x="292" y="862"/>
                  </a:lnTo>
                  <a:lnTo>
                    <a:pt x="284" y="832"/>
                  </a:lnTo>
                  <a:lnTo>
                    <a:pt x="280" y="802"/>
                  </a:lnTo>
                  <a:lnTo>
                    <a:pt x="278" y="770"/>
                  </a:lnTo>
                  <a:lnTo>
                    <a:pt x="280" y="740"/>
                  </a:lnTo>
                  <a:lnTo>
                    <a:pt x="284" y="710"/>
                  </a:lnTo>
                  <a:lnTo>
                    <a:pt x="292" y="680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10" y="634"/>
                  </a:lnTo>
                  <a:lnTo>
                    <a:pt x="322" y="618"/>
                  </a:lnTo>
                  <a:lnTo>
                    <a:pt x="334" y="602"/>
                  </a:lnTo>
                  <a:lnTo>
                    <a:pt x="346" y="586"/>
                  </a:lnTo>
                  <a:lnTo>
                    <a:pt x="376" y="558"/>
                  </a:lnTo>
                  <a:lnTo>
                    <a:pt x="404" y="528"/>
                  </a:lnTo>
                  <a:lnTo>
                    <a:pt x="432" y="496"/>
                  </a:lnTo>
                  <a:lnTo>
                    <a:pt x="442" y="480"/>
                  </a:lnTo>
                  <a:lnTo>
                    <a:pt x="454" y="464"/>
                  </a:lnTo>
                  <a:lnTo>
                    <a:pt x="462" y="446"/>
                  </a:lnTo>
                  <a:lnTo>
                    <a:pt x="468" y="426"/>
                  </a:lnTo>
                  <a:lnTo>
                    <a:pt x="472" y="40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54"/>
                  </a:lnTo>
                  <a:lnTo>
                    <a:pt x="464" y="326"/>
                  </a:lnTo>
                  <a:lnTo>
                    <a:pt x="456" y="296"/>
                  </a:lnTo>
                  <a:lnTo>
                    <a:pt x="444" y="268"/>
                  </a:lnTo>
                  <a:lnTo>
                    <a:pt x="430" y="240"/>
                  </a:lnTo>
                  <a:lnTo>
                    <a:pt x="412" y="212"/>
                  </a:lnTo>
                  <a:lnTo>
                    <a:pt x="394" y="186"/>
                  </a:lnTo>
                  <a:lnTo>
                    <a:pt x="374" y="160"/>
                  </a:lnTo>
                  <a:lnTo>
                    <a:pt x="352" y="136"/>
                  </a:lnTo>
                  <a:lnTo>
                    <a:pt x="328" y="112"/>
                  </a:lnTo>
                  <a:lnTo>
                    <a:pt x="304" y="90"/>
                  </a:lnTo>
                  <a:lnTo>
                    <a:pt x="280" y="68"/>
                  </a:lnTo>
                  <a:lnTo>
                    <a:pt x="254" y="50"/>
                  </a:lnTo>
                  <a:lnTo>
                    <a:pt x="230" y="32"/>
                  </a:lnTo>
                  <a:lnTo>
                    <a:pt x="204" y="1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6" y="18"/>
                  </a:lnTo>
                  <a:lnTo>
                    <a:pt x="190" y="36"/>
                  </a:lnTo>
                  <a:lnTo>
                    <a:pt x="190" y="54"/>
                  </a:lnTo>
                  <a:lnTo>
                    <a:pt x="188" y="72"/>
                  </a:lnTo>
                  <a:lnTo>
                    <a:pt x="184" y="90"/>
                  </a:lnTo>
                  <a:lnTo>
                    <a:pt x="178" y="108"/>
                  </a:lnTo>
                  <a:lnTo>
                    <a:pt x="168" y="128"/>
                  </a:lnTo>
                  <a:lnTo>
                    <a:pt x="158" y="146"/>
                  </a:lnTo>
                  <a:lnTo>
                    <a:pt x="134" y="184"/>
                  </a:lnTo>
                  <a:lnTo>
                    <a:pt x="106" y="224"/>
                  </a:lnTo>
                  <a:lnTo>
                    <a:pt x="78" y="264"/>
                  </a:lnTo>
                  <a:lnTo>
                    <a:pt x="50" y="302"/>
                  </a:lnTo>
                  <a:lnTo>
                    <a:pt x="26" y="342"/>
                  </a:lnTo>
                  <a:lnTo>
                    <a:pt x="18" y="364"/>
                  </a:lnTo>
                  <a:lnTo>
                    <a:pt x="10" y="384"/>
                  </a:lnTo>
                  <a:lnTo>
                    <a:pt x="4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8" y="484"/>
                  </a:lnTo>
                  <a:lnTo>
                    <a:pt x="18" y="504"/>
                  </a:lnTo>
                  <a:lnTo>
                    <a:pt x="30" y="526"/>
                  </a:lnTo>
                  <a:lnTo>
                    <a:pt x="48" y="546"/>
                  </a:lnTo>
                  <a:lnTo>
                    <a:pt x="70" y="566"/>
                  </a:lnTo>
                  <a:lnTo>
                    <a:pt x="96" y="586"/>
                  </a:lnTo>
                  <a:lnTo>
                    <a:pt x="126" y="606"/>
                  </a:lnTo>
                  <a:lnTo>
                    <a:pt x="162" y="626"/>
                  </a:lnTo>
                  <a:lnTo>
                    <a:pt x="162" y="626"/>
                  </a:lnTo>
                  <a:lnTo>
                    <a:pt x="170" y="608"/>
                  </a:lnTo>
                  <a:lnTo>
                    <a:pt x="186" y="574"/>
                  </a:lnTo>
                  <a:lnTo>
                    <a:pt x="186" y="574"/>
                  </a:lnTo>
                  <a:lnTo>
                    <a:pt x="204" y="546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192" y="520"/>
                  </a:lnTo>
                  <a:lnTo>
                    <a:pt x="174" y="508"/>
                  </a:lnTo>
                  <a:lnTo>
                    <a:pt x="158" y="496"/>
                  </a:lnTo>
                  <a:lnTo>
                    <a:pt x="144" y="484"/>
                  </a:lnTo>
                  <a:lnTo>
                    <a:pt x="132" y="472"/>
                  </a:lnTo>
                  <a:lnTo>
                    <a:pt x="124" y="460"/>
                  </a:lnTo>
                  <a:lnTo>
                    <a:pt x="118" y="446"/>
                  </a:lnTo>
                  <a:lnTo>
                    <a:pt x="112" y="434"/>
                  </a:lnTo>
                  <a:lnTo>
                    <a:pt x="110" y="420"/>
                  </a:lnTo>
                  <a:lnTo>
                    <a:pt x="108" y="408"/>
                  </a:lnTo>
                  <a:lnTo>
                    <a:pt x="110" y="394"/>
                  </a:lnTo>
                  <a:lnTo>
                    <a:pt x="112" y="380"/>
                  </a:lnTo>
                  <a:lnTo>
                    <a:pt x="118" y="352"/>
                  </a:lnTo>
                  <a:lnTo>
                    <a:pt x="130" y="324"/>
                  </a:lnTo>
                  <a:lnTo>
                    <a:pt x="144" y="294"/>
                  </a:lnTo>
                  <a:lnTo>
                    <a:pt x="160" y="264"/>
                  </a:lnTo>
                  <a:lnTo>
                    <a:pt x="176" y="232"/>
                  </a:lnTo>
                  <a:lnTo>
                    <a:pt x="192" y="200"/>
                  </a:lnTo>
                  <a:lnTo>
                    <a:pt x="204" y="170"/>
                  </a:lnTo>
                  <a:lnTo>
                    <a:pt x="214" y="136"/>
                  </a:lnTo>
                  <a:lnTo>
                    <a:pt x="218" y="120"/>
                  </a:lnTo>
                  <a:lnTo>
                    <a:pt x="220" y="104"/>
                  </a:lnTo>
                  <a:lnTo>
                    <a:pt x="220" y="88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44" y="100"/>
                  </a:lnTo>
                  <a:lnTo>
                    <a:pt x="270" y="134"/>
                  </a:lnTo>
                  <a:lnTo>
                    <a:pt x="296" y="172"/>
                  </a:lnTo>
                  <a:lnTo>
                    <a:pt x="320" y="212"/>
                  </a:lnTo>
                  <a:lnTo>
                    <a:pt x="340" y="256"/>
                  </a:lnTo>
                  <a:lnTo>
                    <a:pt x="350" y="276"/>
                  </a:lnTo>
                  <a:lnTo>
                    <a:pt x="356" y="298"/>
                  </a:lnTo>
                  <a:lnTo>
                    <a:pt x="362" y="318"/>
                  </a:lnTo>
                  <a:lnTo>
                    <a:pt x="366" y="338"/>
                  </a:lnTo>
                  <a:lnTo>
                    <a:pt x="368" y="358"/>
                  </a:lnTo>
                  <a:lnTo>
                    <a:pt x="366" y="376"/>
                  </a:lnTo>
                  <a:lnTo>
                    <a:pt x="366" y="376"/>
                  </a:lnTo>
                  <a:lnTo>
                    <a:pt x="364" y="392"/>
                  </a:lnTo>
                  <a:lnTo>
                    <a:pt x="360" y="408"/>
                  </a:lnTo>
                  <a:lnTo>
                    <a:pt x="354" y="424"/>
                  </a:lnTo>
                  <a:lnTo>
                    <a:pt x="346" y="438"/>
                  </a:lnTo>
                  <a:lnTo>
                    <a:pt x="338" y="450"/>
                  </a:lnTo>
                  <a:lnTo>
                    <a:pt x="328" y="464"/>
                  </a:lnTo>
                  <a:lnTo>
                    <a:pt x="308" y="488"/>
                  </a:lnTo>
                  <a:lnTo>
                    <a:pt x="262" y="532"/>
                  </a:lnTo>
                  <a:lnTo>
                    <a:pt x="238" y="556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0" y="596"/>
                  </a:lnTo>
                  <a:lnTo>
                    <a:pt x="202" y="612"/>
                  </a:lnTo>
                  <a:lnTo>
                    <a:pt x="194" y="628"/>
                  </a:lnTo>
                  <a:lnTo>
                    <a:pt x="188" y="646"/>
                  </a:lnTo>
                  <a:lnTo>
                    <a:pt x="178" y="684"/>
                  </a:lnTo>
                  <a:lnTo>
                    <a:pt x="170" y="724"/>
                  </a:lnTo>
                  <a:lnTo>
                    <a:pt x="166" y="766"/>
                  </a:lnTo>
                  <a:lnTo>
                    <a:pt x="166" y="808"/>
                  </a:lnTo>
                  <a:lnTo>
                    <a:pt x="166" y="850"/>
                  </a:lnTo>
                  <a:lnTo>
                    <a:pt x="168" y="890"/>
                  </a:lnTo>
                  <a:lnTo>
                    <a:pt x="168" y="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694" y="3339"/>
              <a:ext cx="174" cy="312"/>
            </a:xfrm>
            <a:custGeom>
              <a:avLst/>
              <a:gdLst>
                <a:gd name="T0" fmla="*/ 174 w 174"/>
                <a:gd name="T1" fmla="*/ 78 h 312"/>
                <a:gd name="T2" fmla="*/ 174 w 174"/>
                <a:gd name="T3" fmla="*/ 78 h 312"/>
                <a:gd name="T4" fmla="*/ 156 w 174"/>
                <a:gd name="T5" fmla="*/ 68 h 312"/>
                <a:gd name="T6" fmla="*/ 122 w 174"/>
                <a:gd name="T7" fmla="*/ 50 h 312"/>
                <a:gd name="T8" fmla="*/ 122 w 174"/>
                <a:gd name="T9" fmla="*/ 50 h 312"/>
                <a:gd name="T10" fmla="*/ 100 w 174"/>
                <a:gd name="T11" fmla="*/ 34 h 312"/>
                <a:gd name="T12" fmla="*/ 76 w 174"/>
                <a:gd name="T13" fmla="*/ 18 h 312"/>
                <a:gd name="T14" fmla="*/ 52 w 174"/>
                <a:gd name="T15" fmla="*/ 0 h 312"/>
                <a:gd name="T16" fmla="*/ 52 w 174"/>
                <a:gd name="T17" fmla="*/ 0 h 312"/>
                <a:gd name="T18" fmla="*/ 62 w 174"/>
                <a:gd name="T19" fmla="*/ 40 h 312"/>
                <a:gd name="T20" fmla="*/ 68 w 174"/>
                <a:gd name="T21" fmla="*/ 84 h 312"/>
                <a:gd name="T22" fmla="*/ 72 w 174"/>
                <a:gd name="T23" fmla="*/ 126 h 312"/>
                <a:gd name="T24" fmla="*/ 70 w 174"/>
                <a:gd name="T25" fmla="*/ 148 h 312"/>
                <a:gd name="T26" fmla="*/ 70 w 174"/>
                <a:gd name="T27" fmla="*/ 168 h 312"/>
                <a:gd name="T28" fmla="*/ 66 w 174"/>
                <a:gd name="T29" fmla="*/ 188 h 312"/>
                <a:gd name="T30" fmla="*/ 62 w 174"/>
                <a:gd name="T31" fmla="*/ 208 h 312"/>
                <a:gd name="T32" fmla="*/ 56 w 174"/>
                <a:gd name="T33" fmla="*/ 228 h 312"/>
                <a:gd name="T34" fmla="*/ 48 w 174"/>
                <a:gd name="T35" fmla="*/ 246 h 312"/>
                <a:gd name="T36" fmla="*/ 38 w 174"/>
                <a:gd name="T37" fmla="*/ 264 h 312"/>
                <a:gd name="T38" fmla="*/ 28 w 174"/>
                <a:gd name="T39" fmla="*/ 282 h 312"/>
                <a:gd name="T40" fmla="*/ 14 w 174"/>
                <a:gd name="T41" fmla="*/ 296 h 312"/>
                <a:gd name="T42" fmla="*/ 0 w 174"/>
                <a:gd name="T43" fmla="*/ 312 h 312"/>
                <a:gd name="T44" fmla="*/ 160 w 174"/>
                <a:gd name="T45" fmla="*/ 312 h 312"/>
                <a:gd name="T46" fmla="*/ 160 w 174"/>
                <a:gd name="T47" fmla="*/ 312 h 312"/>
                <a:gd name="T48" fmla="*/ 158 w 174"/>
                <a:gd name="T49" fmla="*/ 246 h 312"/>
                <a:gd name="T50" fmla="*/ 160 w 174"/>
                <a:gd name="T51" fmla="*/ 188 h 312"/>
                <a:gd name="T52" fmla="*/ 166 w 174"/>
                <a:gd name="T53" fmla="*/ 134 h 312"/>
                <a:gd name="T54" fmla="*/ 174 w 174"/>
                <a:gd name="T55" fmla="*/ 78 h 312"/>
                <a:gd name="T56" fmla="*/ 174 w 174"/>
                <a:gd name="T57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2">
                  <a:moveTo>
                    <a:pt x="174" y="78"/>
                  </a:moveTo>
                  <a:lnTo>
                    <a:pt x="174" y="78"/>
                  </a:lnTo>
                  <a:lnTo>
                    <a:pt x="156" y="6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00" y="34"/>
                  </a:lnTo>
                  <a:lnTo>
                    <a:pt x="76" y="1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40"/>
                  </a:lnTo>
                  <a:lnTo>
                    <a:pt x="68" y="84"/>
                  </a:lnTo>
                  <a:lnTo>
                    <a:pt x="72" y="126"/>
                  </a:lnTo>
                  <a:lnTo>
                    <a:pt x="70" y="148"/>
                  </a:lnTo>
                  <a:lnTo>
                    <a:pt x="70" y="168"/>
                  </a:lnTo>
                  <a:lnTo>
                    <a:pt x="66" y="188"/>
                  </a:lnTo>
                  <a:lnTo>
                    <a:pt x="62" y="208"/>
                  </a:lnTo>
                  <a:lnTo>
                    <a:pt x="56" y="228"/>
                  </a:lnTo>
                  <a:lnTo>
                    <a:pt x="48" y="246"/>
                  </a:lnTo>
                  <a:lnTo>
                    <a:pt x="38" y="264"/>
                  </a:lnTo>
                  <a:lnTo>
                    <a:pt x="28" y="282"/>
                  </a:lnTo>
                  <a:lnTo>
                    <a:pt x="14" y="296"/>
                  </a:lnTo>
                  <a:lnTo>
                    <a:pt x="0" y="312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8" y="246"/>
                  </a:lnTo>
                  <a:lnTo>
                    <a:pt x="160" y="188"/>
                  </a:lnTo>
                  <a:lnTo>
                    <a:pt x="166" y="134"/>
                  </a:lnTo>
                  <a:lnTo>
                    <a:pt x="174" y="78"/>
                  </a:lnTo>
                  <a:lnTo>
                    <a:pt x="17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8570913" y="6423025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7886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DBA6B5A-7EAF-4419-A8D9-B92DBD93893E}" type="slidenum">
              <a:rPr lang="en-US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"/>
          <a:stretch>
            <a:fillRect/>
          </a:stretch>
        </p:blipFill>
        <p:spPr bwMode="auto">
          <a:xfrm>
            <a:off x="539750" y="692150"/>
            <a:ext cx="7632700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103938"/>
            <a:ext cx="33416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15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6356350"/>
            <a:ext cx="517525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44463" y="6672263"/>
            <a:ext cx="8855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588" y="0"/>
            <a:ext cx="8623301" cy="62071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OPV - Structure vs. Charge Dynamics</a:t>
            </a:r>
          </a:p>
        </p:txBody>
      </p:sp>
      <p:sp>
        <p:nvSpPr>
          <p:cNvPr id="75" name="Oval 2"/>
          <p:cNvSpPr/>
          <p:nvPr/>
        </p:nvSpPr>
        <p:spPr>
          <a:xfrm>
            <a:off x="8437563" y="1588"/>
            <a:ext cx="712787" cy="735012"/>
          </a:xfrm>
          <a:custGeom>
            <a:avLst/>
            <a:gdLst/>
            <a:ahLst/>
            <a:cxnLst/>
            <a:rect l="l" t="t" r="r" b="b"/>
            <a:pathLst>
              <a:path w="712553" h="734693">
                <a:moveTo>
                  <a:pt x="126875" y="0"/>
                </a:moveTo>
                <a:lnTo>
                  <a:pt x="712553" y="0"/>
                </a:lnTo>
                <a:lnTo>
                  <a:pt x="712553" y="626391"/>
                </a:lnTo>
                <a:cubicBezTo>
                  <a:pt x="637999" y="694306"/>
                  <a:pt x="538671" y="734693"/>
                  <a:pt x="429911" y="734693"/>
                </a:cubicBezTo>
                <a:cubicBezTo>
                  <a:pt x="192478" y="734693"/>
                  <a:pt x="0" y="542215"/>
                  <a:pt x="0" y="304782"/>
                </a:cubicBezTo>
                <a:cubicBezTo>
                  <a:pt x="0" y="185621"/>
                  <a:pt x="48480" y="77784"/>
                  <a:pt x="126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76" name="Group 7"/>
          <p:cNvGrpSpPr>
            <a:grpSpLocks noChangeAspect="1"/>
          </p:cNvGrpSpPr>
          <p:nvPr/>
        </p:nvGrpSpPr>
        <p:grpSpPr bwMode="auto">
          <a:xfrm>
            <a:off x="8655230" y="38515"/>
            <a:ext cx="310312" cy="543657"/>
            <a:chOff x="4694" y="2761"/>
            <a:chExt cx="508" cy="890"/>
          </a:xfrm>
          <a:solidFill>
            <a:srgbClr val="F78F1E"/>
          </a:solidFill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5024" y="3357"/>
              <a:ext cx="178" cy="294"/>
            </a:xfrm>
            <a:custGeom>
              <a:avLst/>
              <a:gdLst>
                <a:gd name="T0" fmla="*/ 178 w 178"/>
                <a:gd name="T1" fmla="*/ 294 h 294"/>
                <a:gd name="T2" fmla="*/ 178 w 178"/>
                <a:gd name="T3" fmla="*/ 294 h 294"/>
                <a:gd name="T4" fmla="*/ 160 w 178"/>
                <a:gd name="T5" fmla="*/ 282 h 294"/>
                <a:gd name="T6" fmla="*/ 144 w 178"/>
                <a:gd name="T7" fmla="*/ 268 h 294"/>
                <a:gd name="T8" fmla="*/ 132 w 178"/>
                <a:gd name="T9" fmla="*/ 254 h 294"/>
                <a:gd name="T10" fmla="*/ 120 w 178"/>
                <a:gd name="T11" fmla="*/ 240 h 294"/>
                <a:gd name="T12" fmla="*/ 112 w 178"/>
                <a:gd name="T13" fmla="*/ 224 h 294"/>
                <a:gd name="T14" fmla="*/ 106 w 178"/>
                <a:gd name="T15" fmla="*/ 208 h 294"/>
                <a:gd name="T16" fmla="*/ 102 w 178"/>
                <a:gd name="T17" fmla="*/ 192 h 294"/>
                <a:gd name="T18" fmla="*/ 100 w 178"/>
                <a:gd name="T19" fmla="*/ 174 h 294"/>
                <a:gd name="T20" fmla="*/ 100 w 178"/>
                <a:gd name="T21" fmla="*/ 158 h 294"/>
                <a:gd name="T22" fmla="*/ 102 w 178"/>
                <a:gd name="T23" fmla="*/ 140 h 294"/>
                <a:gd name="T24" fmla="*/ 106 w 178"/>
                <a:gd name="T25" fmla="*/ 122 h 294"/>
                <a:gd name="T26" fmla="*/ 112 w 178"/>
                <a:gd name="T27" fmla="*/ 104 h 294"/>
                <a:gd name="T28" fmla="*/ 118 w 178"/>
                <a:gd name="T29" fmla="*/ 88 h 294"/>
                <a:gd name="T30" fmla="*/ 126 w 178"/>
                <a:gd name="T31" fmla="*/ 70 h 294"/>
                <a:gd name="T32" fmla="*/ 136 w 178"/>
                <a:gd name="T33" fmla="*/ 54 h 294"/>
                <a:gd name="T34" fmla="*/ 148 w 178"/>
                <a:gd name="T35" fmla="*/ 38 h 294"/>
                <a:gd name="T36" fmla="*/ 76 w 178"/>
                <a:gd name="T37" fmla="*/ 0 h 294"/>
                <a:gd name="T38" fmla="*/ 76 w 178"/>
                <a:gd name="T39" fmla="*/ 0 h 294"/>
                <a:gd name="T40" fmla="*/ 60 w 178"/>
                <a:gd name="T41" fmla="*/ 12 h 294"/>
                <a:gd name="T42" fmla="*/ 46 w 178"/>
                <a:gd name="T43" fmla="*/ 26 h 294"/>
                <a:gd name="T44" fmla="*/ 34 w 178"/>
                <a:gd name="T45" fmla="*/ 44 h 294"/>
                <a:gd name="T46" fmla="*/ 24 w 178"/>
                <a:gd name="T47" fmla="*/ 60 h 294"/>
                <a:gd name="T48" fmla="*/ 16 w 178"/>
                <a:gd name="T49" fmla="*/ 80 h 294"/>
                <a:gd name="T50" fmla="*/ 8 w 178"/>
                <a:gd name="T51" fmla="*/ 98 h 294"/>
                <a:gd name="T52" fmla="*/ 4 w 178"/>
                <a:gd name="T53" fmla="*/ 120 h 294"/>
                <a:gd name="T54" fmla="*/ 0 w 178"/>
                <a:gd name="T55" fmla="*/ 140 h 294"/>
                <a:gd name="T56" fmla="*/ 0 w 178"/>
                <a:gd name="T57" fmla="*/ 160 h 294"/>
                <a:gd name="T58" fmla="*/ 0 w 178"/>
                <a:gd name="T59" fmla="*/ 182 h 294"/>
                <a:gd name="T60" fmla="*/ 2 w 178"/>
                <a:gd name="T61" fmla="*/ 202 h 294"/>
                <a:gd name="T62" fmla="*/ 6 w 178"/>
                <a:gd name="T63" fmla="*/ 222 h 294"/>
                <a:gd name="T64" fmla="*/ 12 w 178"/>
                <a:gd name="T65" fmla="*/ 242 h 294"/>
                <a:gd name="T66" fmla="*/ 20 w 178"/>
                <a:gd name="T67" fmla="*/ 260 h 294"/>
                <a:gd name="T68" fmla="*/ 28 w 178"/>
                <a:gd name="T69" fmla="*/ 278 h 294"/>
                <a:gd name="T70" fmla="*/ 38 w 178"/>
                <a:gd name="T71" fmla="*/ 294 h 294"/>
                <a:gd name="T72" fmla="*/ 178 w 178"/>
                <a:gd name="T7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294">
                  <a:moveTo>
                    <a:pt x="178" y="294"/>
                  </a:moveTo>
                  <a:lnTo>
                    <a:pt x="178" y="294"/>
                  </a:lnTo>
                  <a:lnTo>
                    <a:pt x="160" y="282"/>
                  </a:lnTo>
                  <a:lnTo>
                    <a:pt x="144" y="268"/>
                  </a:lnTo>
                  <a:lnTo>
                    <a:pt x="132" y="254"/>
                  </a:lnTo>
                  <a:lnTo>
                    <a:pt x="120" y="240"/>
                  </a:lnTo>
                  <a:lnTo>
                    <a:pt x="112" y="224"/>
                  </a:lnTo>
                  <a:lnTo>
                    <a:pt x="106" y="208"/>
                  </a:lnTo>
                  <a:lnTo>
                    <a:pt x="102" y="192"/>
                  </a:lnTo>
                  <a:lnTo>
                    <a:pt x="100" y="174"/>
                  </a:lnTo>
                  <a:lnTo>
                    <a:pt x="100" y="158"/>
                  </a:lnTo>
                  <a:lnTo>
                    <a:pt x="102" y="140"/>
                  </a:lnTo>
                  <a:lnTo>
                    <a:pt x="106" y="122"/>
                  </a:lnTo>
                  <a:lnTo>
                    <a:pt x="112" y="104"/>
                  </a:lnTo>
                  <a:lnTo>
                    <a:pt x="118" y="88"/>
                  </a:lnTo>
                  <a:lnTo>
                    <a:pt x="126" y="70"/>
                  </a:lnTo>
                  <a:lnTo>
                    <a:pt x="136" y="54"/>
                  </a:lnTo>
                  <a:lnTo>
                    <a:pt x="148" y="3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12"/>
                  </a:lnTo>
                  <a:lnTo>
                    <a:pt x="46" y="26"/>
                  </a:lnTo>
                  <a:lnTo>
                    <a:pt x="34" y="44"/>
                  </a:lnTo>
                  <a:lnTo>
                    <a:pt x="24" y="60"/>
                  </a:lnTo>
                  <a:lnTo>
                    <a:pt x="16" y="80"/>
                  </a:lnTo>
                  <a:lnTo>
                    <a:pt x="8" y="98"/>
                  </a:lnTo>
                  <a:lnTo>
                    <a:pt x="4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0" y="182"/>
                  </a:lnTo>
                  <a:lnTo>
                    <a:pt x="2" y="202"/>
                  </a:lnTo>
                  <a:lnTo>
                    <a:pt x="6" y="222"/>
                  </a:lnTo>
                  <a:lnTo>
                    <a:pt x="12" y="242"/>
                  </a:lnTo>
                  <a:lnTo>
                    <a:pt x="20" y="260"/>
                  </a:lnTo>
                  <a:lnTo>
                    <a:pt x="28" y="278"/>
                  </a:lnTo>
                  <a:lnTo>
                    <a:pt x="38" y="294"/>
                  </a:lnTo>
                  <a:lnTo>
                    <a:pt x="178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16" y="2761"/>
              <a:ext cx="472" cy="890"/>
            </a:xfrm>
            <a:custGeom>
              <a:avLst/>
              <a:gdLst>
                <a:gd name="T0" fmla="*/ 304 w 472"/>
                <a:gd name="T1" fmla="*/ 890 h 890"/>
                <a:gd name="T2" fmla="*/ 280 w 472"/>
                <a:gd name="T3" fmla="*/ 802 h 890"/>
                <a:gd name="T4" fmla="*/ 284 w 472"/>
                <a:gd name="T5" fmla="*/ 710 h 890"/>
                <a:gd name="T6" fmla="*/ 302 w 472"/>
                <a:gd name="T7" fmla="*/ 652 h 890"/>
                <a:gd name="T8" fmla="*/ 334 w 472"/>
                <a:gd name="T9" fmla="*/ 602 h 890"/>
                <a:gd name="T10" fmla="*/ 404 w 472"/>
                <a:gd name="T11" fmla="*/ 528 h 890"/>
                <a:gd name="T12" fmla="*/ 454 w 472"/>
                <a:gd name="T13" fmla="*/ 464 h 890"/>
                <a:gd name="T14" fmla="*/ 472 w 472"/>
                <a:gd name="T15" fmla="*/ 406 h 890"/>
                <a:gd name="T16" fmla="*/ 470 w 472"/>
                <a:gd name="T17" fmla="*/ 354 h 890"/>
                <a:gd name="T18" fmla="*/ 444 w 472"/>
                <a:gd name="T19" fmla="*/ 268 h 890"/>
                <a:gd name="T20" fmla="*/ 394 w 472"/>
                <a:gd name="T21" fmla="*/ 186 h 890"/>
                <a:gd name="T22" fmla="*/ 328 w 472"/>
                <a:gd name="T23" fmla="*/ 112 h 890"/>
                <a:gd name="T24" fmla="*/ 254 w 472"/>
                <a:gd name="T25" fmla="*/ 50 h 890"/>
                <a:gd name="T26" fmla="*/ 178 w 472"/>
                <a:gd name="T27" fmla="*/ 0 h 890"/>
                <a:gd name="T28" fmla="*/ 190 w 472"/>
                <a:gd name="T29" fmla="*/ 36 h 890"/>
                <a:gd name="T30" fmla="*/ 184 w 472"/>
                <a:gd name="T31" fmla="*/ 90 h 890"/>
                <a:gd name="T32" fmla="*/ 158 w 472"/>
                <a:gd name="T33" fmla="*/ 146 h 890"/>
                <a:gd name="T34" fmla="*/ 78 w 472"/>
                <a:gd name="T35" fmla="*/ 264 h 890"/>
                <a:gd name="T36" fmla="*/ 18 w 472"/>
                <a:gd name="T37" fmla="*/ 364 h 890"/>
                <a:gd name="T38" fmla="*/ 0 w 472"/>
                <a:gd name="T39" fmla="*/ 424 h 890"/>
                <a:gd name="T40" fmla="*/ 8 w 472"/>
                <a:gd name="T41" fmla="*/ 484 h 890"/>
                <a:gd name="T42" fmla="*/ 48 w 472"/>
                <a:gd name="T43" fmla="*/ 546 h 890"/>
                <a:gd name="T44" fmla="*/ 126 w 472"/>
                <a:gd name="T45" fmla="*/ 606 h 890"/>
                <a:gd name="T46" fmla="*/ 170 w 472"/>
                <a:gd name="T47" fmla="*/ 608 h 890"/>
                <a:gd name="T48" fmla="*/ 204 w 472"/>
                <a:gd name="T49" fmla="*/ 546 h 890"/>
                <a:gd name="T50" fmla="*/ 192 w 472"/>
                <a:gd name="T51" fmla="*/ 520 h 890"/>
                <a:gd name="T52" fmla="*/ 144 w 472"/>
                <a:gd name="T53" fmla="*/ 484 h 890"/>
                <a:gd name="T54" fmla="*/ 118 w 472"/>
                <a:gd name="T55" fmla="*/ 446 h 890"/>
                <a:gd name="T56" fmla="*/ 108 w 472"/>
                <a:gd name="T57" fmla="*/ 408 h 890"/>
                <a:gd name="T58" fmla="*/ 118 w 472"/>
                <a:gd name="T59" fmla="*/ 352 h 890"/>
                <a:gd name="T60" fmla="*/ 160 w 472"/>
                <a:gd name="T61" fmla="*/ 264 h 890"/>
                <a:gd name="T62" fmla="*/ 204 w 472"/>
                <a:gd name="T63" fmla="*/ 170 h 890"/>
                <a:gd name="T64" fmla="*/ 220 w 472"/>
                <a:gd name="T65" fmla="*/ 104 h 890"/>
                <a:gd name="T66" fmla="*/ 218 w 472"/>
                <a:gd name="T67" fmla="*/ 70 h 890"/>
                <a:gd name="T68" fmla="*/ 296 w 472"/>
                <a:gd name="T69" fmla="*/ 172 h 890"/>
                <a:gd name="T70" fmla="*/ 350 w 472"/>
                <a:gd name="T71" fmla="*/ 276 h 890"/>
                <a:gd name="T72" fmla="*/ 366 w 472"/>
                <a:gd name="T73" fmla="*/ 338 h 890"/>
                <a:gd name="T74" fmla="*/ 366 w 472"/>
                <a:gd name="T75" fmla="*/ 376 h 890"/>
                <a:gd name="T76" fmla="*/ 354 w 472"/>
                <a:gd name="T77" fmla="*/ 424 h 890"/>
                <a:gd name="T78" fmla="*/ 328 w 472"/>
                <a:gd name="T79" fmla="*/ 464 h 890"/>
                <a:gd name="T80" fmla="*/ 238 w 472"/>
                <a:gd name="T81" fmla="*/ 556 h 890"/>
                <a:gd name="T82" fmla="*/ 210 w 472"/>
                <a:gd name="T83" fmla="*/ 596 h 890"/>
                <a:gd name="T84" fmla="*/ 188 w 472"/>
                <a:gd name="T85" fmla="*/ 646 h 890"/>
                <a:gd name="T86" fmla="*/ 166 w 472"/>
                <a:gd name="T87" fmla="*/ 766 h 890"/>
                <a:gd name="T88" fmla="*/ 168 w 472"/>
                <a:gd name="T8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890">
                  <a:moveTo>
                    <a:pt x="168" y="890"/>
                  </a:moveTo>
                  <a:lnTo>
                    <a:pt x="304" y="890"/>
                  </a:lnTo>
                  <a:lnTo>
                    <a:pt x="304" y="890"/>
                  </a:lnTo>
                  <a:lnTo>
                    <a:pt x="292" y="862"/>
                  </a:lnTo>
                  <a:lnTo>
                    <a:pt x="284" y="832"/>
                  </a:lnTo>
                  <a:lnTo>
                    <a:pt x="280" y="802"/>
                  </a:lnTo>
                  <a:lnTo>
                    <a:pt x="278" y="770"/>
                  </a:lnTo>
                  <a:lnTo>
                    <a:pt x="280" y="740"/>
                  </a:lnTo>
                  <a:lnTo>
                    <a:pt x="284" y="710"/>
                  </a:lnTo>
                  <a:lnTo>
                    <a:pt x="292" y="680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10" y="634"/>
                  </a:lnTo>
                  <a:lnTo>
                    <a:pt x="322" y="618"/>
                  </a:lnTo>
                  <a:lnTo>
                    <a:pt x="334" y="602"/>
                  </a:lnTo>
                  <a:lnTo>
                    <a:pt x="346" y="586"/>
                  </a:lnTo>
                  <a:lnTo>
                    <a:pt x="376" y="558"/>
                  </a:lnTo>
                  <a:lnTo>
                    <a:pt x="404" y="528"/>
                  </a:lnTo>
                  <a:lnTo>
                    <a:pt x="432" y="496"/>
                  </a:lnTo>
                  <a:lnTo>
                    <a:pt x="442" y="480"/>
                  </a:lnTo>
                  <a:lnTo>
                    <a:pt x="454" y="464"/>
                  </a:lnTo>
                  <a:lnTo>
                    <a:pt x="462" y="446"/>
                  </a:lnTo>
                  <a:lnTo>
                    <a:pt x="468" y="426"/>
                  </a:lnTo>
                  <a:lnTo>
                    <a:pt x="472" y="40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54"/>
                  </a:lnTo>
                  <a:lnTo>
                    <a:pt x="464" y="326"/>
                  </a:lnTo>
                  <a:lnTo>
                    <a:pt x="456" y="296"/>
                  </a:lnTo>
                  <a:lnTo>
                    <a:pt x="444" y="268"/>
                  </a:lnTo>
                  <a:lnTo>
                    <a:pt x="430" y="240"/>
                  </a:lnTo>
                  <a:lnTo>
                    <a:pt x="412" y="212"/>
                  </a:lnTo>
                  <a:lnTo>
                    <a:pt x="394" y="186"/>
                  </a:lnTo>
                  <a:lnTo>
                    <a:pt x="374" y="160"/>
                  </a:lnTo>
                  <a:lnTo>
                    <a:pt x="352" y="136"/>
                  </a:lnTo>
                  <a:lnTo>
                    <a:pt x="328" y="112"/>
                  </a:lnTo>
                  <a:lnTo>
                    <a:pt x="304" y="90"/>
                  </a:lnTo>
                  <a:lnTo>
                    <a:pt x="280" y="68"/>
                  </a:lnTo>
                  <a:lnTo>
                    <a:pt x="254" y="50"/>
                  </a:lnTo>
                  <a:lnTo>
                    <a:pt x="230" y="32"/>
                  </a:lnTo>
                  <a:lnTo>
                    <a:pt x="204" y="1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6" y="18"/>
                  </a:lnTo>
                  <a:lnTo>
                    <a:pt x="190" y="36"/>
                  </a:lnTo>
                  <a:lnTo>
                    <a:pt x="190" y="54"/>
                  </a:lnTo>
                  <a:lnTo>
                    <a:pt x="188" y="72"/>
                  </a:lnTo>
                  <a:lnTo>
                    <a:pt x="184" y="90"/>
                  </a:lnTo>
                  <a:lnTo>
                    <a:pt x="178" y="108"/>
                  </a:lnTo>
                  <a:lnTo>
                    <a:pt x="168" y="128"/>
                  </a:lnTo>
                  <a:lnTo>
                    <a:pt x="158" y="146"/>
                  </a:lnTo>
                  <a:lnTo>
                    <a:pt x="134" y="184"/>
                  </a:lnTo>
                  <a:lnTo>
                    <a:pt x="106" y="224"/>
                  </a:lnTo>
                  <a:lnTo>
                    <a:pt x="78" y="264"/>
                  </a:lnTo>
                  <a:lnTo>
                    <a:pt x="50" y="302"/>
                  </a:lnTo>
                  <a:lnTo>
                    <a:pt x="26" y="342"/>
                  </a:lnTo>
                  <a:lnTo>
                    <a:pt x="18" y="364"/>
                  </a:lnTo>
                  <a:lnTo>
                    <a:pt x="10" y="384"/>
                  </a:lnTo>
                  <a:lnTo>
                    <a:pt x="4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8" y="484"/>
                  </a:lnTo>
                  <a:lnTo>
                    <a:pt x="18" y="504"/>
                  </a:lnTo>
                  <a:lnTo>
                    <a:pt x="30" y="526"/>
                  </a:lnTo>
                  <a:lnTo>
                    <a:pt x="48" y="546"/>
                  </a:lnTo>
                  <a:lnTo>
                    <a:pt x="70" y="566"/>
                  </a:lnTo>
                  <a:lnTo>
                    <a:pt x="96" y="586"/>
                  </a:lnTo>
                  <a:lnTo>
                    <a:pt x="126" y="606"/>
                  </a:lnTo>
                  <a:lnTo>
                    <a:pt x="162" y="626"/>
                  </a:lnTo>
                  <a:lnTo>
                    <a:pt x="162" y="626"/>
                  </a:lnTo>
                  <a:lnTo>
                    <a:pt x="170" y="608"/>
                  </a:lnTo>
                  <a:lnTo>
                    <a:pt x="186" y="574"/>
                  </a:lnTo>
                  <a:lnTo>
                    <a:pt x="186" y="574"/>
                  </a:lnTo>
                  <a:lnTo>
                    <a:pt x="204" y="546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192" y="520"/>
                  </a:lnTo>
                  <a:lnTo>
                    <a:pt x="174" y="508"/>
                  </a:lnTo>
                  <a:lnTo>
                    <a:pt x="158" y="496"/>
                  </a:lnTo>
                  <a:lnTo>
                    <a:pt x="144" y="484"/>
                  </a:lnTo>
                  <a:lnTo>
                    <a:pt x="132" y="472"/>
                  </a:lnTo>
                  <a:lnTo>
                    <a:pt x="124" y="460"/>
                  </a:lnTo>
                  <a:lnTo>
                    <a:pt x="118" y="446"/>
                  </a:lnTo>
                  <a:lnTo>
                    <a:pt x="112" y="434"/>
                  </a:lnTo>
                  <a:lnTo>
                    <a:pt x="110" y="420"/>
                  </a:lnTo>
                  <a:lnTo>
                    <a:pt x="108" y="408"/>
                  </a:lnTo>
                  <a:lnTo>
                    <a:pt x="110" y="394"/>
                  </a:lnTo>
                  <a:lnTo>
                    <a:pt x="112" y="380"/>
                  </a:lnTo>
                  <a:lnTo>
                    <a:pt x="118" y="352"/>
                  </a:lnTo>
                  <a:lnTo>
                    <a:pt x="130" y="324"/>
                  </a:lnTo>
                  <a:lnTo>
                    <a:pt x="144" y="294"/>
                  </a:lnTo>
                  <a:lnTo>
                    <a:pt x="160" y="264"/>
                  </a:lnTo>
                  <a:lnTo>
                    <a:pt x="176" y="232"/>
                  </a:lnTo>
                  <a:lnTo>
                    <a:pt x="192" y="200"/>
                  </a:lnTo>
                  <a:lnTo>
                    <a:pt x="204" y="170"/>
                  </a:lnTo>
                  <a:lnTo>
                    <a:pt x="214" y="136"/>
                  </a:lnTo>
                  <a:lnTo>
                    <a:pt x="218" y="120"/>
                  </a:lnTo>
                  <a:lnTo>
                    <a:pt x="220" y="104"/>
                  </a:lnTo>
                  <a:lnTo>
                    <a:pt x="220" y="88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44" y="100"/>
                  </a:lnTo>
                  <a:lnTo>
                    <a:pt x="270" y="134"/>
                  </a:lnTo>
                  <a:lnTo>
                    <a:pt x="296" y="172"/>
                  </a:lnTo>
                  <a:lnTo>
                    <a:pt x="320" y="212"/>
                  </a:lnTo>
                  <a:lnTo>
                    <a:pt x="340" y="256"/>
                  </a:lnTo>
                  <a:lnTo>
                    <a:pt x="350" y="276"/>
                  </a:lnTo>
                  <a:lnTo>
                    <a:pt x="356" y="298"/>
                  </a:lnTo>
                  <a:lnTo>
                    <a:pt x="362" y="318"/>
                  </a:lnTo>
                  <a:lnTo>
                    <a:pt x="366" y="338"/>
                  </a:lnTo>
                  <a:lnTo>
                    <a:pt x="368" y="358"/>
                  </a:lnTo>
                  <a:lnTo>
                    <a:pt x="366" y="376"/>
                  </a:lnTo>
                  <a:lnTo>
                    <a:pt x="366" y="376"/>
                  </a:lnTo>
                  <a:lnTo>
                    <a:pt x="364" y="392"/>
                  </a:lnTo>
                  <a:lnTo>
                    <a:pt x="360" y="408"/>
                  </a:lnTo>
                  <a:lnTo>
                    <a:pt x="354" y="424"/>
                  </a:lnTo>
                  <a:lnTo>
                    <a:pt x="346" y="438"/>
                  </a:lnTo>
                  <a:lnTo>
                    <a:pt x="338" y="450"/>
                  </a:lnTo>
                  <a:lnTo>
                    <a:pt x="328" y="464"/>
                  </a:lnTo>
                  <a:lnTo>
                    <a:pt x="308" y="488"/>
                  </a:lnTo>
                  <a:lnTo>
                    <a:pt x="262" y="532"/>
                  </a:lnTo>
                  <a:lnTo>
                    <a:pt x="238" y="556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0" y="596"/>
                  </a:lnTo>
                  <a:lnTo>
                    <a:pt x="202" y="612"/>
                  </a:lnTo>
                  <a:lnTo>
                    <a:pt x="194" y="628"/>
                  </a:lnTo>
                  <a:lnTo>
                    <a:pt x="188" y="646"/>
                  </a:lnTo>
                  <a:lnTo>
                    <a:pt x="178" y="684"/>
                  </a:lnTo>
                  <a:lnTo>
                    <a:pt x="170" y="724"/>
                  </a:lnTo>
                  <a:lnTo>
                    <a:pt x="166" y="766"/>
                  </a:lnTo>
                  <a:lnTo>
                    <a:pt x="166" y="808"/>
                  </a:lnTo>
                  <a:lnTo>
                    <a:pt x="166" y="850"/>
                  </a:lnTo>
                  <a:lnTo>
                    <a:pt x="168" y="890"/>
                  </a:lnTo>
                  <a:lnTo>
                    <a:pt x="168" y="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694" y="3339"/>
              <a:ext cx="174" cy="312"/>
            </a:xfrm>
            <a:custGeom>
              <a:avLst/>
              <a:gdLst>
                <a:gd name="T0" fmla="*/ 174 w 174"/>
                <a:gd name="T1" fmla="*/ 78 h 312"/>
                <a:gd name="T2" fmla="*/ 174 w 174"/>
                <a:gd name="T3" fmla="*/ 78 h 312"/>
                <a:gd name="T4" fmla="*/ 156 w 174"/>
                <a:gd name="T5" fmla="*/ 68 h 312"/>
                <a:gd name="T6" fmla="*/ 122 w 174"/>
                <a:gd name="T7" fmla="*/ 50 h 312"/>
                <a:gd name="T8" fmla="*/ 122 w 174"/>
                <a:gd name="T9" fmla="*/ 50 h 312"/>
                <a:gd name="T10" fmla="*/ 100 w 174"/>
                <a:gd name="T11" fmla="*/ 34 h 312"/>
                <a:gd name="T12" fmla="*/ 76 w 174"/>
                <a:gd name="T13" fmla="*/ 18 h 312"/>
                <a:gd name="T14" fmla="*/ 52 w 174"/>
                <a:gd name="T15" fmla="*/ 0 h 312"/>
                <a:gd name="T16" fmla="*/ 52 w 174"/>
                <a:gd name="T17" fmla="*/ 0 h 312"/>
                <a:gd name="T18" fmla="*/ 62 w 174"/>
                <a:gd name="T19" fmla="*/ 40 h 312"/>
                <a:gd name="T20" fmla="*/ 68 w 174"/>
                <a:gd name="T21" fmla="*/ 84 h 312"/>
                <a:gd name="T22" fmla="*/ 72 w 174"/>
                <a:gd name="T23" fmla="*/ 126 h 312"/>
                <a:gd name="T24" fmla="*/ 70 w 174"/>
                <a:gd name="T25" fmla="*/ 148 h 312"/>
                <a:gd name="T26" fmla="*/ 70 w 174"/>
                <a:gd name="T27" fmla="*/ 168 h 312"/>
                <a:gd name="T28" fmla="*/ 66 w 174"/>
                <a:gd name="T29" fmla="*/ 188 h 312"/>
                <a:gd name="T30" fmla="*/ 62 w 174"/>
                <a:gd name="T31" fmla="*/ 208 h 312"/>
                <a:gd name="T32" fmla="*/ 56 w 174"/>
                <a:gd name="T33" fmla="*/ 228 h 312"/>
                <a:gd name="T34" fmla="*/ 48 w 174"/>
                <a:gd name="T35" fmla="*/ 246 h 312"/>
                <a:gd name="T36" fmla="*/ 38 w 174"/>
                <a:gd name="T37" fmla="*/ 264 h 312"/>
                <a:gd name="T38" fmla="*/ 28 w 174"/>
                <a:gd name="T39" fmla="*/ 282 h 312"/>
                <a:gd name="T40" fmla="*/ 14 w 174"/>
                <a:gd name="T41" fmla="*/ 296 h 312"/>
                <a:gd name="T42" fmla="*/ 0 w 174"/>
                <a:gd name="T43" fmla="*/ 312 h 312"/>
                <a:gd name="T44" fmla="*/ 160 w 174"/>
                <a:gd name="T45" fmla="*/ 312 h 312"/>
                <a:gd name="T46" fmla="*/ 160 w 174"/>
                <a:gd name="T47" fmla="*/ 312 h 312"/>
                <a:gd name="T48" fmla="*/ 158 w 174"/>
                <a:gd name="T49" fmla="*/ 246 h 312"/>
                <a:gd name="T50" fmla="*/ 160 w 174"/>
                <a:gd name="T51" fmla="*/ 188 h 312"/>
                <a:gd name="T52" fmla="*/ 166 w 174"/>
                <a:gd name="T53" fmla="*/ 134 h 312"/>
                <a:gd name="T54" fmla="*/ 174 w 174"/>
                <a:gd name="T55" fmla="*/ 78 h 312"/>
                <a:gd name="T56" fmla="*/ 174 w 174"/>
                <a:gd name="T57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2">
                  <a:moveTo>
                    <a:pt x="174" y="78"/>
                  </a:moveTo>
                  <a:lnTo>
                    <a:pt x="174" y="78"/>
                  </a:lnTo>
                  <a:lnTo>
                    <a:pt x="156" y="6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00" y="34"/>
                  </a:lnTo>
                  <a:lnTo>
                    <a:pt x="76" y="1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40"/>
                  </a:lnTo>
                  <a:lnTo>
                    <a:pt x="68" y="84"/>
                  </a:lnTo>
                  <a:lnTo>
                    <a:pt x="72" y="126"/>
                  </a:lnTo>
                  <a:lnTo>
                    <a:pt x="70" y="148"/>
                  </a:lnTo>
                  <a:lnTo>
                    <a:pt x="70" y="168"/>
                  </a:lnTo>
                  <a:lnTo>
                    <a:pt x="66" y="188"/>
                  </a:lnTo>
                  <a:lnTo>
                    <a:pt x="62" y="208"/>
                  </a:lnTo>
                  <a:lnTo>
                    <a:pt x="56" y="228"/>
                  </a:lnTo>
                  <a:lnTo>
                    <a:pt x="48" y="246"/>
                  </a:lnTo>
                  <a:lnTo>
                    <a:pt x="38" y="264"/>
                  </a:lnTo>
                  <a:lnTo>
                    <a:pt x="28" y="282"/>
                  </a:lnTo>
                  <a:lnTo>
                    <a:pt x="14" y="296"/>
                  </a:lnTo>
                  <a:lnTo>
                    <a:pt x="0" y="312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8" y="246"/>
                  </a:lnTo>
                  <a:lnTo>
                    <a:pt x="160" y="188"/>
                  </a:lnTo>
                  <a:lnTo>
                    <a:pt x="166" y="134"/>
                  </a:lnTo>
                  <a:lnTo>
                    <a:pt x="174" y="78"/>
                  </a:lnTo>
                  <a:lnTo>
                    <a:pt x="17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8570913" y="6423025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7886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77FE42E-24E7-49ED-9C6F-8302A75B2EDE}" type="slidenum">
              <a:rPr lang="en-US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6121400" cy="561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7019925" y="1341438"/>
            <a:ext cx="0" cy="42481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7200900" y="3148013"/>
            <a:ext cx="183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~100nm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5219700" y="1989138"/>
            <a:ext cx="9366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148263" y="1985963"/>
            <a:ext cx="1835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~10nm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44463" y="6672263"/>
            <a:ext cx="8855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588" y="0"/>
            <a:ext cx="8623301" cy="62071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Motivation – Renewable Energy</a:t>
            </a:r>
          </a:p>
        </p:txBody>
      </p:sp>
      <p:sp>
        <p:nvSpPr>
          <p:cNvPr id="75" name="Oval 2"/>
          <p:cNvSpPr/>
          <p:nvPr/>
        </p:nvSpPr>
        <p:spPr>
          <a:xfrm>
            <a:off x="8437563" y="1588"/>
            <a:ext cx="712787" cy="735012"/>
          </a:xfrm>
          <a:custGeom>
            <a:avLst/>
            <a:gdLst/>
            <a:ahLst/>
            <a:cxnLst/>
            <a:rect l="l" t="t" r="r" b="b"/>
            <a:pathLst>
              <a:path w="712553" h="734693">
                <a:moveTo>
                  <a:pt x="126875" y="0"/>
                </a:moveTo>
                <a:lnTo>
                  <a:pt x="712553" y="0"/>
                </a:lnTo>
                <a:lnTo>
                  <a:pt x="712553" y="626391"/>
                </a:lnTo>
                <a:cubicBezTo>
                  <a:pt x="637999" y="694306"/>
                  <a:pt x="538671" y="734693"/>
                  <a:pt x="429911" y="734693"/>
                </a:cubicBezTo>
                <a:cubicBezTo>
                  <a:pt x="192478" y="734693"/>
                  <a:pt x="0" y="542215"/>
                  <a:pt x="0" y="304782"/>
                </a:cubicBezTo>
                <a:cubicBezTo>
                  <a:pt x="0" y="185621"/>
                  <a:pt x="48480" y="77784"/>
                  <a:pt x="126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76" name="Group 7"/>
          <p:cNvGrpSpPr>
            <a:grpSpLocks noChangeAspect="1"/>
          </p:cNvGrpSpPr>
          <p:nvPr/>
        </p:nvGrpSpPr>
        <p:grpSpPr bwMode="auto">
          <a:xfrm>
            <a:off x="8655230" y="38515"/>
            <a:ext cx="310312" cy="543657"/>
            <a:chOff x="4694" y="2761"/>
            <a:chExt cx="508" cy="890"/>
          </a:xfrm>
          <a:solidFill>
            <a:srgbClr val="F78F1E"/>
          </a:solidFill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5024" y="3357"/>
              <a:ext cx="178" cy="294"/>
            </a:xfrm>
            <a:custGeom>
              <a:avLst/>
              <a:gdLst>
                <a:gd name="T0" fmla="*/ 178 w 178"/>
                <a:gd name="T1" fmla="*/ 294 h 294"/>
                <a:gd name="T2" fmla="*/ 178 w 178"/>
                <a:gd name="T3" fmla="*/ 294 h 294"/>
                <a:gd name="T4" fmla="*/ 160 w 178"/>
                <a:gd name="T5" fmla="*/ 282 h 294"/>
                <a:gd name="T6" fmla="*/ 144 w 178"/>
                <a:gd name="T7" fmla="*/ 268 h 294"/>
                <a:gd name="T8" fmla="*/ 132 w 178"/>
                <a:gd name="T9" fmla="*/ 254 h 294"/>
                <a:gd name="T10" fmla="*/ 120 w 178"/>
                <a:gd name="T11" fmla="*/ 240 h 294"/>
                <a:gd name="T12" fmla="*/ 112 w 178"/>
                <a:gd name="T13" fmla="*/ 224 h 294"/>
                <a:gd name="T14" fmla="*/ 106 w 178"/>
                <a:gd name="T15" fmla="*/ 208 h 294"/>
                <a:gd name="T16" fmla="*/ 102 w 178"/>
                <a:gd name="T17" fmla="*/ 192 h 294"/>
                <a:gd name="T18" fmla="*/ 100 w 178"/>
                <a:gd name="T19" fmla="*/ 174 h 294"/>
                <a:gd name="T20" fmla="*/ 100 w 178"/>
                <a:gd name="T21" fmla="*/ 158 h 294"/>
                <a:gd name="T22" fmla="*/ 102 w 178"/>
                <a:gd name="T23" fmla="*/ 140 h 294"/>
                <a:gd name="T24" fmla="*/ 106 w 178"/>
                <a:gd name="T25" fmla="*/ 122 h 294"/>
                <a:gd name="T26" fmla="*/ 112 w 178"/>
                <a:gd name="T27" fmla="*/ 104 h 294"/>
                <a:gd name="T28" fmla="*/ 118 w 178"/>
                <a:gd name="T29" fmla="*/ 88 h 294"/>
                <a:gd name="T30" fmla="*/ 126 w 178"/>
                <a:gd name="T31" fmla="*/ 70 h 294"/>
                <a:gd name="T32" fmla="*/ 136 w 178"/>
                <a:gd name="T33" fmla="*/ 54 h 294"/>
                <a:gd name="T34" fmla="*/ 148 w 178"/>
                <a:gd name="T35" fmla="*/ 38 h 294"/>
                <a:gd name="T36" fmla="*/ 76 w 178"/>
                <a:gd name="T37" fmla="*/ 0 h 294"/>
                <a:gd name="T38" fmla="*/ 76 w 178"/>
                <a:gd name="T39" fmla="*/ 0 h 294"/>
                <a:gd name="T40" fmla="*/ 60 w 178"/>
                <a:gd name="T41" fmla="*/ 12 h 294"/>
                <a:gd name="T42" fmla="*/ 46 w 178"/>
                <a:gd name="T43" fmla="*/ 26 h 294"/>
                <a:gd name="T44" fmla="*/ 34 w 178"/>
                <a:gd name="T45" fmla="*/ 44 h 294"/>
                <a:gd name="T46" fmla="*/ 24 w 178"/>
                <a:gd name="T47" fmla="*/ 60 h 294"/>
                <a:gd name="T48" fmla="*/ 16 w 178"/>
                <a:gd name="T49" fmla="*/ 80 h 294"/>
                <a:gd name="T50" fmla="*/ 8 w 178"/>
                <a:gd name="T51" fmla="*/ 98 h 294"/>
                <a:gd name="T52" fmla="*/ 4 w 178"/>
                <a:gd name="T53" fmla="*/ 120 h 294"/>
                <a:gd name="T54" fmla="*/ 0 w 178"/>
                <a:gd name="T55" fmla="*/ 140 h 294"/>
                <a:gd name="T56" fmla="*/ 0 w 178"/>
                <a:gd name="T57" fmla="*/ 160 h 294"/>
                <a:gd name="T58" fmla="*/ 0 w 178"/>
                <a:gd name="T59" fmla="*/ 182 h 294"/>
                <a:gd name="T60" fmla="*/ 2 w 178"/>
                <a:gd name="T61" fmla="*/ 202 h 294"/>
                <a:gd name="T62" fmla="*/ 6 w 178"/>
                <a:gd name="T63" fmla="*/ 222 h 294"/>
                <a:gd name="T64" fmla="*/ 12 w 178"/>
                <a:gd name="T65" fmla="*/ 242 h 294"/>
                <a:gd name="T66" fmla="*/ 20 w 178"/>
                <a:gd name="T67" fmla="*/ 260 h 294"/>
                <a:gd name="T68" fmla="*/ 28 w 178"/>
                <a:gd name="T69" fmla="*/ 278 h 294"/>
                <a:gd name="T70" fmla="*/ 38 w 178"/>
                <a:gd name="T71" fmla="*/ 294 h 294"/>
                <a:gd name="T72" fmla="*/ 178 w 178"/>
                <a:gd name="T7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294">
                  <a:moveTo>
                    <a:pt x="178" y="294"/>
                  </a:moveTo>
                  <a:lnTo>
                    <a:pt x="178" y="294"/>
                  </a:lnTo>
                  <a:lnTo>
                    <a:pt x="160" y="282"/>
                  </a:lnTo>
                  <a:lnTo>
                    <a:pt x="144" y="268"/>
                  </a:lnTo>
                  <a:lnTo>
                    <a:pt x="132" y="254"/>
                  </a:lnTo>
                  <a:lnTo>
                    <a:pt x="120" y="240"/>
                  </a:lnTo>
                  <a:lnTo>
                    <a:pt x="112" y="224"/>
                  </a:lnTo>
                  <a:lnTo>
                    <a:pt x="106" y="208"/>
                  </a:lnTo>
                  <a:lnTo>
                    <a:pt x="102" y="192"/>
                  </a:lnTo>
                  <a:lnTo>
                    <a:pt x="100" y="174"/>
                  </a:lnTo>
                  <a:lnTo>
                    <a:pt x="100" y="158"/>
                  </a:lnTo>
                  <a:lnTo>
                    <a:pt x="102" y="140"/>
                  </a:lnTo>
                  <a:lnTo>
                    <a:pt x="106" y="122"/>
                  </a:lnTo>
                  <a:lnTo>
                    <a:pt x="112" y="104"/>
                  </a:lnTo>
                  <a:lnTo>
                    <a:pt x="118" y="88"/>
                  </a:lnTo>
                  <a:lnTo>
                    <a:pt x="126" y="70"/>
                  </a:lnTo>
                  <a:lnTo>
                    <a:pt x="136" y="54"/>
                  </a:lnTo>
                  <a:lnTo>
                    <a:pt x="148" y="3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12"/>
                  </a:lnTo>
                  <a:lnTo>
                    <a:pt x="46" y="26"/>
                  </a:lnTo>
                  <a:lnTo>
                    <a:pt x="34" y="44"/>
                  </a:lnTo>
                  <a:lnTo>
                    <a:pt x="24" y="60"/>
                  </a:lnTo>
                  <a:lnTo>
                    <a:pt x="16" y="80"/>
                  </a:lnTo>
                  <a:lnTo>
                    <a:pt x="8" y="98"/>
                  </a:lnTo>
                  <a:lnTo>
                    <a:pt x="4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0" y="182"/>
                  </a:lnTo>
                  <a:lnTo>
                    <a:pt x="2" y="202"/>
                  </a:lnTo>
                  <a:lnTo>
                    <a:pt x="6" y="222"/>
                  </a:lnTo>
                  <a:lnTo>
                    <a:pt x="12" y="242"/>
                  </a:lnTo>
                  <a:lnTo>
                    <a:pt x="20" y="260"/>
                  </a:lnTo>
                  <a:lnTo>
                    <a:pt x="28" y="278"/>
                  </a:lnTo>
                  <a:lnTo>
                    <a:pt x="38" y="294"/>
                  </a:lnTo>
                  <a:lnTo>
                    <a:pt x="178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16" y="2761"/>
              <a:ext cx="472" cy="890"/>
            </a:xfrm>
            <a:custGeom>
              <a:avLst/>
              <a:gdLst>
                <a:gd name="T0" fmla="*/ 304 w 472"/>
                <a:gd name="T1" fmla="*/ 890 h 890"/>
                <a:gd name="T2" fmla="*/ 280 w 472"/>
                <a:gd name="T3" fmla="*/ 802 h 890"/>
                <a:gd name="T4" fmla="*/ 284 w 472"/>
                <a:gd name="T5" fmla="*/ 710 h 890"/>
                <a:gd name="T6" fmla="*/ 302 w 472"/>
                <a:gd name="T7" fmla="*/ 652 h 890"/>
                <a:gd name="T8" fmla="*/ 334 w 472"/>
                <a:gd name="T9" fmla="*/ 602 h 890"/>
                <a:gd name="T10" fmla="*/ 404 w 472"/>
                <a:gd name="T11" fmla="*/ 528 h 890"/>
                <a:gd name="T12" fmla="*/ 454 w 472"/>
                <a:gd name="T13" fmla="*/ 464 h 890"/>
                <a:gd name="T14" fmla="*/ 472 w 472"/>
                <a:gd name="T15" fmla="*/ 406 h 890"/>
                <a:gd name="T16" fmla="*/ 470 w 472"/>
                <a:gd name="T17" fmla="*/ 354 h 890"/>
                <a:gd name="T18" fmla="*/ 444 w 472"/>
                <a:gd name="T19" fmla="*/ 268 h 890"/>
                <a:gd name="T20" fmla="*/ 394 w 472"/>
                <a:gd name="T21" fmla="*/ 186 h 890"/>
                <a:gd name="T22" fmla="*/ 328 w 472"/>
                <a:gd name="T23" fmla="*/ 112 h 890"/>
                <a:gd name="T24" fmla="*/ 254 w 472"/>
                <a:gd name="T25" fmla="*/ 50 h 890"/>
                <a:gd name="T26" fmla="*/ 178 w 472"/>
                <a:gd name="T27" fmla="*/ 0 h 890"/>
                <a:gd name="T28" fmla="*/ 190 w 472"/>
                <a:gd name="T29" fmla="*/ 36 h 890"/>
                <a:gd name="T30" fmla="*/ 184 w 472"/>
                <a:gd name="T31" fmla="*/ 90 h 890"/>
                <a:gd name="T32" fmla="*/ 158 w 472"/>
                <a:gd name="T33" fmla="*/ 146 h 890"/>
                <a:gd name="T34" fmla="*/ 78 w 472"/>
                <a:gd name="T35" fmla="*/ 264 h 890"/>
                <a:gd name="T36" fmla="*/ 18 w 472"/>
                <a:gd name="T37" fmla="*/ 364 h 890"/>
                <a:gd name="T38" fmla="*/ 0 w 472"/>
                <a:gd name="T39" fmla="*/ 424 h 890"/>
                <a:gd name="T40" fmla="*/ 8 w 472"/>
                <a:gd name="T41" fmla="*/ 484 h 890"/>
                <a:gd name="T42" fmla="*/ 48 w 472"/>
                <a:gd name="T43" fmla="*/ 546 h 890"/>
                <a:gd name="T44" fmla="*/ 126 w 472"/>
                <a:gd name="T45" fmla="*/ 606 h 890"/>
                <a:gd name="T46" fmla="*/ 170 w 472"/>
                <a:gd name="T47" fmla="*/ 608 h 890"/>
                <a:gd name="T48" fmla="*/ 204 w 472"/>
                <a:gd name="T49" fmla="*/ 546 h 890"/>
                <a:gd name="T50" fmla="*/ 192 w 472"/>
                <a:gd name="T51" fmla="*/ 520 h 890"/>
                <a:gd name="T52" fmla="*/ 144 w 472"/>
                <a:gd name="T53" fmla="*/ 484 h 890"/>
                <a:gd name="T54" fmla="*/ 118 w 472"/>
                <a:gd name="T55" fmla="*/ 446 h 890"/>
                <a:gd name="T56" fmla="*/ 108 w 472"/>
                <a:gd name="T57" fmla="*/ 408 h 890"/>
                <a:gd name="T58" fmla="*/ 118 w 472"/>
                <a:gd name="T59" fmla="*/ 352 h 890"/>
                <a:gd name="T60" fmla="*/ 160 w 472"/>
                <a:gd name="T61" fmla="*/ 264 h 890"/>
                <a:gd name="T62" fmla="*/ 204 w 472"/>
                <a:gd name="T63" fmla="*/ 170 h 890"/>
                <a:gd name="T64" fmla="*/ 220 w 472"/>
                <a:gd name="T65" fmla="*/ 104 h 890"/>
                <a:gd name="T66" fmla="*/ 218 w 472"/>
                <a:gd name="T67" fmla="*/ 70 h 890"/>
                <a:gd name="T68" fmla="*/ 296 w 472"/>
                <a:gd name="T69" fmla="*/ 172 h 890"/>
                <a:gd name="T70" fmla="*/ 350 w 472"/>
                <a:gd name="T71" fmla="*/ 276 h 890"/>
                <a:gd name="T72" fmla="*/ 366 w 472"/>
                <a:gd name="T73" fmla="*/ 338 h 890"/>
                <a:gd name="T74" fmla="*/ 366 w 472"/>
                <a:gd name="T75" fmla="*/ 376 h 890"/>
                <a:gd name="T76" fmla="*/ 354 w 472"/>
                <a:gd name="T77" fmla="*/ 424 h 890"/>
                <a:gd name="T78" fmla="*/ 328 w 472"/>
                <a:gd name="T79" fmla="*/ 464 h 890"/>
                <a:gd name="T80" fmla="*/ 238 w 472"/>
                <a:gd name="T81" fmla="*/ 556 h 890"/>
                <a:gd name="T82" fmla="*/ 210 w 472"/>
                <a:gd name="T83" fmla="*/ 596 h 890"/>
                <a:gd name="T84" fmla="*/ 188 w 472"/>
                <a:gd name="T85" fmla="*/ 646 h 890"/>
                <a:gd name="T86" fmla="*/ 166 w 472"/>
                <a:gd name="T87" fmla="*/ 766 h 890"/>
                <a:gd name="T88" fmla="*/ 168 w 472"/>
                <a:gd name="T8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890">
                  <a:moveTo>
                    <a:pt x="168" y="890"/>
                  </a:moveTo>
                  <a:lnTo>
                    <a:pt x="304" y="890"/>
                  </a:lnTo>
                  <a:lnTo>
                    <a:pt x="304" y="890"/>
                  </a:lnTo>
                  <a:lnTo>
                    <a:pt x="292" y="862"/>
                  </a:lnTo>
                  <a:lnTo>
                    <a:pt x="284" y="832"/>
                  </a:lnTo>
                  <a:lnTo>
                    <a:pt x="280" y="802"/>
                  </a:lnTo>
                  <a:lnTo>
                    <a:pt x="278" y="770"/>
                  </a:lnTo>
                  <a:lnTo>
                    <a:pt x="280" y="740"/>
                  </a:lnTo>
                  <a:lnTo>
                    <a:pt x="284" y="710"/>
                  </a:lnTo>
                  <a:lnTo>
                    <a:pt x="292" y="680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10" y="634"/>
                  </a:lnTo>
                  <a:lnTo>
                    <a:pt x="322" y="618"/>
                  </a:lnTo>
                  <a:lnTo>
                    <a:pt x="334" y="602"/>
                  </a:lnTo>
                  <a:lnTo>
                    <a:pt x="346" y="586"/>
                  </a:lnTo>
                  <a:lnTo>
                    <a:pt x="376" y="558"/>
                  </a:lnTo>
                  <a:lnTo>
                    <a:pt x="404" y="528"/>
                  </a:lnTo>
                  <a:lnTo>
                    <a:pt x="432" y="496"/>
                  </a:lnTo>
                  <a:lnTo>
                    <a:pt x="442" y="480"/>
                  </a:lnTo>
                  <a:lnTo>
                    <a:pt x="454" y="464"/>
                  </a:lnTo>
                  <a:lnTo>
                    <a:pt x="462" y="446"/>
                  </a:lnTo>
                  <a:lnTo>
                    <a:pt x="468" y="426"/>
                  </a:lnTo>
                  <a:lnTo>
                    <a:pt x="472" y="40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54"/>
                  </a:lnTo>
                  <a:lnTo>
                    <a:pt x="464" y="326"/>
                  </a:lnTo>
                  <a:lnTo>
                    <a:pt x="456" y="296"/>
                  </a:lnTo>
                  <a:lnTo>
                    <a:pt x="444" y="268"/>
                  </a:lnTo>
                  <a:lnTo>
                    <a:pt x="430" y="240"/>
                  </a:lnTo>
                  <a:lnTo>
                    <a:pt x="412" y="212"/>
                  </a:lnTo>
                  <a:lnTo>
                    <a:pt x="394" y="186"/>
                  </a:lnTo>
                  <a:lnTo>
                    <a:pt x="374" y="160"/>
                  </a:lnTo>
                  <a:lnTo>
                    <a:pt x="352" y="136"/>
                  </a:lnTo>
                  <a:lnTo>
                    <a:pt x="328" y="112"/>
                  </a:lnTo>
                  <a:lnTo>
                    <a:pt x="304" y="90"/>
                  </a:lnTo>
                  <a:lnTo>
                    <a:pt x="280" y="68"/>
                  </a:lnTo>
                  <a:lnTo>
                    <a:pt x="254" y="50"/>
                  </a:lnTo>
                  <a:lnTo>
                    <a:pt x="230" y="32"/>
                  </a:lnTo>
                  <a:lnTo>
                    <a:pt x="204" y="1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6" y="18"/>
                  </a:lnTo>
                  <a:lnTo>
                    <a:pt x="190" y="36"/>
                  </a:lnTo>
                  <a:lnTo>
                    <a:pt x="190" y="54"/>
                  </a:lnTo>
                  <a:lnTo>
                    <a:pt x="188" y="72"/>
                  </a:lnTo>
                  <a:lnTo>
                    <a:pt x="184" y="90"/>
                  </a:lnTo>
                  <a:lnTo>
                    <a:pt x="178" y="108"/>
                  </a:lnTo>
                  <a:lnTo>
                    <a:pt x="168" y="128"/>
                  </a:lnTo>
                  <a:lnTo>
                    <a:pt x="158" y="146"/>
                  </a:lnTo>
                  <a:lnTo>
                    <a:pt x="134" y="184"/>
                  </a:lnTo>
                  <a:lnTo>
                    <a:pt x="106" y="224"/>
                  </a:lnTo>
                  <a:lnTo>
                    <a:pt x="78" y="264"/>
                  </a:lnTo>
                  <a:lnTo>
                    <a:pt x="50" y="302"/>
                  </a:lnTo>
                  <a:lnTo>
                    <a:pt x="26" y="342"/>
                  </a:lnTo>
                  <a:lnTo>
                    <a:pt x="18" y="364"/>
                  </a:lnTo>
                  <a:lnTo>
                    <a:pt x="10" y="384"/>
                  </a:lnTo>
                  <a:lnTo>
                    <a:pt x="4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8" y="484"/>
                  </a:lnTo>
                  <a:lnTo>
                    <a:pt x="18" y="504"/>
                  </a:lnTo>
                  <a:lnTo>
                    <a:pt x="30" y="526"/>
                  </a:lnTo>
                  <a:lnTo>
                    <a:pt x="48" y="546"/>
                  </a:lnTo>
                  <a:lnTo>
                    <a:pt x="70" y="566"/>
                  </a:lnTo>
                  <a:lnTo>
                    <a:pt x="96" y="586"/>
                  </a:lnTo>
                  <a:lnTo>
                    <a:pt x="126" y="606"/>
                  </a:lnTo>
                  <a:lnTo>
                    <a:pt x="162" y="626"/>
                  </a:lnTo>
                  <a:lnTo>
                    <a:pt x="162" y="626"/>
                  </a:lnTo>
                  <a:lnTo>
                    <a:pt x="170" y="608"/>
                  </a:lnTo>
                  <a:lnTo>
                    <a:pt x="186" y="574"/>
                  </a:lnTo>
                  <a:lnTo>
                    <a:pt x="186" y="574"/>
                  </a:lnTo>
                  <a:lnTo>
                    <a:pt x="204" y="546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192" y="520"/>
                  </a:lnTo>
                  <a:lnTo>
                    <a:pt x="174" y="508"/>
                  </a:lnTo>
                  <a:lnTo>
                    <a:pt x="158" y="496"/>
                  </a:lnTo>
                  <a:lnTo>
                    <a:pt x="144" y="484"/>
                  </a:lnTo>
                  <a:lnTo>
                    <a:pt x="132" y="472"/>
                  </a:lnTo>
                  <a:lnTo>
                    <a:pt x="124" y="460"/>
                  </a:lnTo>
                  <a:lnTo>
                    <a:pt x="118" y="446"/>
                  </a:lnTo>
                  <a:lnTo>
                    <a:pt x="112" y="434"/>
                  </a:lnTo>
                  <a:lnTo>
                    <a:pt x="110" y="420"/>
                  </a:lnTo>
                  <a:lnTo>
                    <a:pt x="108" y="408"/>
                  </a:lnTo>
                  <a:lnTo>
                    <a:pt x="110" y="394"/>
                  </a:lnTo>
                  <a:lnTo>
                    <a:pt x="112" y="380"/>
                  </a:lnTo>
                  <a:lnTo>
                    <a:pt x="118" y="352"/>
                  </a:lnTo>
                  <a:lnTo>
                    <a:pt x="130" y="324"/>
                  </a:lnTo>
                  <a:lnTo>
                    <a:pt x="144" y="294"/>
                  </a:lnTo>
                  <a:lnTo>
                    <a:pt x="160" y="264"/>
                  </a:lnTo>
                  <a:lnTo>
                    <a:pt x="176" y="232"/>
                  </a:lnTo>
                  <a:lnTo>
                    <a:pt x="192" y="200"/>
                  </a:lnTo>
                  <a:lnTo>
                    <a:pt x="204" y="170"/>
                  </a:lnTo>
                  <a:lnTo>
                    <a:pt x="214" y="136"/>
                  </a:lnTo>
                  <a:lnTo>
                    <a:pt x="218" y="120"/>
                  </a:lnTo>
                  <a:lnTo>
                    <a:pt x="220" y="104"/>
                  </a:lnTo>
                  <a:lnTo>
                    <a:pt x="220" y="88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44" y="100"/>
                  </a:lnTo>
                  <a:lnTo>
                    <a:pt x="270" y="134"/>
                  </a:lnTo>
                  <a:lnTo>
                    <a:pt x="296" y="172"/>
                  </a:lnTo>
                  <a:lnTo>
                    <a:pt x="320" y="212"/>
                  </a:lnTo>
                  <a:lnTo>
                    <a:pt x="340" y="256"/>
                  </a:lnTo>
                  <a:lnTo>
                    <a:pt x="350" y="276"/>
                  </a:lnTo>
                  <a:lnTo>
                    <a:pt x="356" y="298"/>
                  </a:lnTo>
                  <a:lnTo>
                    <a:pt x="362" y="318"/>
                  </a:lnTo>
                  <a:lnTo>
                    <a:pt x="366" y="338"/>
                  </a:lnTo>
                  <a:lnTo>
                    <a:pt x="368" y="358"/>
                  </a:lnTo>
                  <a:lnTo>
                    <a:pt x="366" y="376"/>
                  </a:lnTo>
                  <a:lnTo>
                    <a:pt x="366" y="376"/>
                  </a:lnTo>
                  <a:lnTo>
                    <a:pt x="364" y="392"/>
                  </a:lnTo>
                  <a:lnTo>
                    <a:pt x="360" y="408"/>
                  </a:lnTo>
                  <a:lnTo>
                    <a:pt x="354" y="424"/>
                  </a:lnTo>
                  <a:lnTo>
                    <a:pt x="346" y="438"/>
                  </a:lnTo>
                  <a:lnTo>
                    <a:pt x="338" y="450"/>
                  </a:lnTo>
                  <a:lnTo>
                    <a:pt x="328" y="464"/>
                  </a:lnTo>
                  <a:lnTo>
                    <a:pt x="308" y="488"/>
                  </a:lnTo>
                  <a:lnTo>
                    <a:pt x="262" y="532"/>
                  </a:lnTo>
                  <a:lnTo>
                    <a:pt x="238" y="556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0" y="596"/>
                  </a:lnTo>
                  <a:lnTo>
                    <a:pt x="202" y="612"/>
                  </a:lnTo>
                  <a:lnTo>
                    <a:pt x="194" y="628"/>
                  </a:lnTo>
                  <a:lnTo>
                    <a:pt x="188" y="646"/>
                  </a:lnTo>
                  <a:lnTo>
                    <a:pt x="178" y="684"/>
                  </a:lnTo>
                  <a:lnTo>
                    <a:pt x="170" y="724"/>
                  </a:lnTo>
                  <a:lnTo>
                    <a:pt x="166" y="766"/>
                  </a:lnTo>
                  <a:lnTo>
                    <a:pt x="166" y="808"/>
                  </a:lnTo>
                  <a:lnTo>
                    <a:pt x="166" y="850"/>
                  </a:lnTo>
                  <a:lnTo>
                    <a:pt x="168" y="890"/>
                  </a:lnTo>
                  <a:lnTo>
                    <a:pt x="168" y="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694" y="3339"/>
              <a:ext cx="174" cy="312"/>
            </a:xfrm>
            <a:custGeom>
              <a:avLst/>
              <a:gdLst>
                <a:gd name="T0" fmla="*/ 174 w 174"/>
                <a:gd name="T1" fmla="*/ 78 h 312"/>
                <a:gd name="T2" fmla="*/ 174 w 174"/>
                <a:gd name="T3" fmla="*/ 78 h 312"/>
                <a:gd name="T4" fmla="*/ 156 w 174"/>
                <a:gd name="T5" fmla="*/ 68 h 312"/>
                <a:gd name="T6" fmla="*/ 122 w 174"/>
                <a:gd name="T7" fmla="*/ 50 h 312"/>
                <a:gd name="T8" fmla="*/ 122 w 174"/>
                <a:gd name="T9" fmla="*/ 50 h 312"/>
                <a:gd name="T10" fmla="*/ 100 w 174"/>
                <a:gd name="T11" fmla="*/ 34 h 312"/>
                <a:gd name="T12" fmla="*/ 76 w 174"/>
                <a:gd name="T13" fmla="*/ 18 h 312"/>
                <a:gd name="T14" fmla="*/ 52 w 174"/>
                <a:gd name="T15" fmla="*/ 0 h 312"/>
                <a:gd name="T16" fmla="*/ 52 w 174"/>
                <a:gd name="T17" fmla="*/ 0 h 312"/>
                <a:gd name="T18" fmla="*/ 62 w 174"/>
                <a:gd name="T19" fmla="*/ 40 h 312"/>
                <a:gd name="T20" fmla="*/ 68 w 174"/>
                <a:gd name="T21" fmla="*/ 84 h 312"/>
                <a:gd name="T22" fmla="*/ 72 w 174"/>
                <a:gd name="T23" fmla="*/ 126 h 312"/>
                <a:gd name="T24" fmla="*/ 70 w 174"/>
                <a:gd name="T25" fmla="*/ 148 h 312"/>
                <a:gd name="T26" fmla="*/ 70 w 174"/>
                <a:gd name="T27" fmla="*/ 168 h 312"/>
                <a:gd name="T28" fmla="*/ 66 w 174"/>
                <a:gd name="T29" fmla="*/ 188 h 312"/>
                <a:gd name="T30" fmla="*/ 62 w 174"/>
                <a:gd name="T31" fmla="*/ 208 h 312"/>
                <a:gd name="T32" fmla="*/ 56 w 174"/>
                <a:gd name="T33" fmla="*/ 228 h 312"/>
                <a:gd name="T34" fmla="*/ 48 w 174"/>
                <a:gd name="T35" fmla="*/ 246 h 312"/>
                <a:gd name="T36" fmla="*/ 38 w 174"/>
                <a:gd name="T37" fmla="*/ 264 h 312"/>
                <a:gd name="T38" fmla="*/ 28 w 174"/>
                <a:gd name="T39" fmla="*/ 282 h 312"/>
                <a:gd name="T40" fmla="*/ 14 w 174"/>
                <a:gd name="T41" fmla="*/ 296 h 312"/>
                <a:gd name="T42" fmla="*/ 0 w 174"/>
                <a:gd name="T43" fmla="*/ 312 h 312"/>
                <a:gd name="T44" fmla="*/ 160 w 174"/>
                <a:gd name="T45" fmla="*/ 312 h 312"/>
                <a:gd name="T46" fmla="*/ 160 w 174"/>
                <a:gd name="T47" fmla="*/ 312 h 312"/>
                <a:gd name="T48" fmla="*/ 158 w 174"/>
                <a:gd name="T49" fmla="*/ 246 h 312"/>
                <a:gd name="T50" fmla="*/ 160 w 174"/>
                <a:gd name="T51" fmla="*/ 188 h 312"/>
                <a:gd name="T52" fmla="*/ 166 w 174"/>
                <a:gd name="T53" fmla="*/ 134 h 312"/>
                <a:gd name="T54" fmla="*/ 174 w 174"/>
                <a:gd name="T55" fmla="*/ 78 h 312"/>
                <a:gd name="T56" fmla="*/ 174 w 174"/>
                <a:gd name="T57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2">
                  <a:moveTo>
                    <a:pt x="174" y="78"/>
                  </a:moveTo>
                  <a:lnTo>
                    <a:pt x="174" y="78"/>
                  </a:lnTo>
                  <a:lnTo>
                    <a:pt x="156" y="6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00" y="34"/>
                  </a:lnTo>
                  <a:lnTo>
                    <a:pt x="76" y="1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40"/>
                  </a:lnTo>
                  <a:lnTo>
                    <a:pt x="68" y="84"/>
                  </a:lnTo>
                  <a:lnTo>
                    <a:pt x="72" y="126"/>
                  </a:lnTo>
                  <a:lnTo>
                    <a:pt x="70" y="148"/>
                  </a:lnTo>
                  <a:lnTo>
                    <a:pt x="70" y="168"/>
                  </a:lnTo>
                  <a:lnTo>
                    <a:pt x="66" y="188"/>
                  </a:lnTo>
                  <a:lnTo>
                    <a:pt x="62" y="208"/>
                  </a:lnTo>
                  <a:lnTo>
                    <a:pt x="56" y="228"/>
                  </a:lnTo>
                  <a:lnTo>
                    <a:pt x="48" y="246"/>
                  </a:lnTo>
                  <a:lnTo>
                    <a:pt x="38" y="264"/>
                  </a:lnTo>
                  <a:lnTo>
                    <a:pt x="28" y="282"/>
                  </a:lnTo>
                  <a:lnTo>
                    <a:pt x="14" y="296"/>
                  </a:lnTo>
                  <a:lnTo>
                    <a:pt x="0" y="312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8" y="246"/>
                  </a:lnTo>
                  <a:lnTo>
                    <a:pt x="160" y="188"/>
                  </a:lnTo>
                  <a:lnTo>
                    <a:pt x="166" y="134"/>
                  </a:lnTo>
                  <a:lnTo>
                    <a:pt x="174" y="78"/>
                  </a:lnTo>
                  <a:lnTo>
                    <a:pt x="17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8570913" y="6423025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7886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343F039-A77B-4299-8E8C-CDEC2EAF35CD}" type="slidenum">
              <a:rPr lang="en-US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>
            <a:fillRect/>
          </a:stretch>
        </p:blipFill>
        <p:spPr bwMode="auto">
          <a:xfrm>
            <a:off x="34925" y="620713"/>
            <a:ext cx="6769100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3" name="Group 17"/>
          <p:cNvGrpSpPr>
            <a:grpSpLocks/>
          </p:cNvGrpSpPr>
          <p:nvPr/>
        </p:nvGrpSpPr>
        <p:grpSpPr bwMode="auto">
          <a:xfrm>
            <a:off x="395288" y="1268413"/>
            <a:ext cx="6034087" cy="4826000"/>
            <a:chOff x="839" y="799"/>
            <a:chExt cx="3801" cy="3040"/>
          </a:xfrm>
        </p:grpSpPr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2064" y="799"/>
              <a:ext cx="1315" cy="1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3515" y="3647"/>
              <a:ext cx="1125" cy="1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839" y="3648"/>
              <a:ext cx="1207" cy="1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356" name="Picture 20" descr="solar-p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49313"/>
            <a:ext cx="40957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52" y="6621910"/>
            <a:ext cx="706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Arik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Yochelis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– Physics Fete 2013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44463" y="6672263"/>
            <a:ext cx="8855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588" y="0"/>
            <a:ext cx="8623301" cy="62071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OPV - Organic Photo Voltaics</a:t>
            </a:r>
          </a:p>
        </p:txBody>
      </p:sp>
      <p:sp>
        <p:nvSpPr>
          <p:cNvPr id="75" name="Oval 2"/>
          <p:cNvSpPr/>
          <p:nvPr/>
        </p:nvSpPr>
        <p:spPr>
          <a:xfrm>
            <a:off x="8437563" y="1588"/>
            <a:ext cx="712787" cy="735012"/>
          </a:xfrm>
          <a:custGeom>
            <a:avLst/>
            <a:gdLst/>
            <a:ahLst/>
            <a:cxnLst/>
            <a:rect l="l" t="t" r="r" b="b"/>
            <a:pathLst>
              <a:path w="712553" h="734693">
                <a:moveTo>
                  <a:pt x="126875" y="0"/>
                </a:moveTo>
                <a:lnTo>
                  <a:pt x="712553" y="0"/>
                </a:lnTo>
                <a:lnTo>
                  <a:pt x="712553" y="626391"/>
                </a:lnTo>
                <a:cubicBezTo>
                  <a:pt x="637999" y="694306"/>
                  <a:pt x="538671" y="734693"/>
                  <a:pt x="429911" y="734693"/>
                </a:cubicBezTo>
                <a:cubicBezTo>
                  <a:pt x="192478" y="734693"/>
                  <a:pt x="0" y="542215"/>
                  <a:pt x="0" y="304782"/>
                </a:cubicBezTo>
                <a:cubicBezTo>
                  <a:pt x="0" y="185621"/>
                  <a:pt x="48480" y="77784"/>
                  <a:pt x="126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76" name="Group 7"/>
          <p:cNvGrpSpPr>
            <a:grpSpLocks noChangeAspect="1"/>
          </p:cNvGrpSpPr>
          <p:nvPr/>
        </p:nvGrpSpPr>
        <p:grpSpPr bwMode="auto">
          <a:xfrm>
            <a:off x="8655230" y="38515"/>
            <a:ext cx="310312" cy="543657"/>
            <a:chOff x="4694" y="2761"/>
            <a:chExt cx="508" cy="890"/>
          </a:xfrm>
          <a:solidFill>
            <a:srgbClr val="F78F1E"/>
          </a:solidFill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5024" y="3357"/>
              <a:ext cx="178" cy="294"/>
            </a:xfrm>
            <a:custGeom>
              <a:avLst/>
              <a:gdLst>
                <a:gd name="T0" fmla="*/ 178 w 178"/>
                <a:gd name="T1" fmla="*/ 294 h 294"/>
                <a:gd name="T2" fmla="*/ 178 w 178"/>
                <a:gd name="T3" fmla="*/ 294 h 294"/>
                <a:gd name="T4" fmla="*/ 160 w 178"/>
                <a:gd name="T5" fmla="*/ 282 h 294"/>
                <a:gd name="T6" fmla="*/ 144 w 178"/>
                <a:gd name="T7" fmla="*/ 268 h 294"/>
                <a:gd name="T8" fmla="*/ 132 w 178"/>
                <a:gd name="T9" fmla="*/ 254 h 294"/>
                <a:gd name="T10" fmla="*/ 120 w 178"/>
                <a:gd name="T11" fmla="*/ 240 h 294"/>
                <a:gd name="T12" fmla="*/ 112 w 178"/>
                <a:gd name="T13" fmla="*/ 224 h 294"/>
                <a:gd name="T14" fmla="*/ 106 w 178"/>
                <a:gd name="T15" fmla="*/ 208 h 294"/>
                <a:gd name="T16" fmla="*/ 102 w 178"/>
                <a:gd name="T17" fmla="*/ 192 h 294"/>
                <a:gd name="T18" fmla="*/ 100 w 178"/>
                <a:gd name="T19" fmla="*/ 174 h 294"/>
                <a:gd name="T20" fmla="*/ 100 w 178"/>
                <a:gd name="T21" fmla="*/ 158 h 294"/>
                <a:gd name="T22" fmla="*/ 102 w 178"/>
                <a:gd name="T23" fmla="*/ 140 h 294"/>
                <a:gd name="T24" fmla="*/ 106 w 178"/>
                <a:gd name="T25" fmla="*/ 122 h 294"/>
                <a:gd name="T26" fmla="*/ 112 w 178"/>
                <a:gd name="T27" fmla="*/ 104 h 294"/>
                <a:gd name="T28" fmla="*/ 118 w 178"/>
                <a:gd name="T29" fmla="*/ 88 h 294"/>
                <a:gd name="T30" fmla="*/ 126 w 178"/>
                <a:gd name="T31" fmla="*/ 70 h 294"/>
                <a:gd name="T32" fmla="*/ 136 w 178"/>
                <a:gd name="T33" fmla="*/ 54 h 294"/>
                <a:gd name="T34" fmla="*/ 148 w 178"/>
                <a:gd name="T35" fmla="*/ 38 h 294"/>
                <a:gd name="T36" fmla="*/ 76 w 178"/>
                <a:gd name="T37" fmla="*/ 0 h 294"/>
                <a:gd name="T38" fmla="*/ 76 w 178"/>
                <a:gd name="T39" fmla="*/ 0 h 294"/>
                <a:gd name="T40" fmla="*/ 60 w 178"/>
                <a:gd name="T41" fmla="*/ 12 h 294"/>
                <a:gd name="T42" fmla="*/ 46 w 178"/>
                <a:gd name="T43" fmla="*/ 26 h 294"/>
                <a:gd name="T44" fmla="*/ 34 w 178"/>
                <a:gd name="T45" fmla="*/ 44 h 294"/>
                <a:gd name="T46" fmla="*/ 24 w 178"/>
                <a:gd name="T47" fmla="*/ 60 h 294"/>
                <a:gd name="T48" fmla="*/ 16 w 178"/>
                <a:gd name="T49" fmla="*/ 80 h 294"/>
                <a:gd name="T50" fmla="*/ 8 w 178"/>
                <a:gd name="T51" fmla="*/ 98 h 294"/>
                <a:gd name="T52" fmla="*/ 4 w 178"/>
                <a:gd name="T53" fmla="*/ 120 h 294"/>
                <a:gd name="T54" fmla="*/ 0 w 178"/>
                <a:gd name="T55" fmla="*/ 140 h 294"/>
                <a:gd name="T56" fmla="*/ 0 w 178"/>
                <a:gd name="T57" fmla="*/ 160 h 294"/>
                <a:gd name="T58" fmla="*/ 0 w 178"/>
                <a:gd name="T59" fmla="*/ 182 h 294"/>
                <a:gd name="T60" fmla="*/ 2 w 178"/>
                <a:gd name="T61" fmla="*/ 202 h 294"/>
                <a:gd name="T62" fmla="*/ 6 w 178"/>
                <a:gd name="T63" fmla="*/ 222 h 294"/>
                <a:gd name="T64" fmla="*/ 12 w 178"/>
                <a:gd name="T65" fmla="*/ 242 h 294"/>
                <a:gd name="T66" fmla="*/ 20 w 178"/>
                <a:gd name="T67" fmla="*/ 260 h 294"/>
                <a:gd name="T68" fmla="*/ 28 w 178"/>
                <a:gd name="T69" fmla="*/ 278 h 294"/>
                <a:gd name="T70" fmla="*/ 38 w 178"/>
                <a:gd name="T71" fmla="*/ 294 h 294"/>
                <a:gd name="T72" fmla="*/ 178 w 178"/>
                <a:gd name="T7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294">
                  <a:moveTo>
                    <a:pt x="178" y="294"/>
                  </a:moveTo>
                  <a:lnTo>
                    <a:pt x="178" y="294"/>
                  </a:lnTo>
                  <a:lnTo>
                    <a:pt x="160" y="282"/>
                  </a:lnTo>
                  <a:lnTo>
                    <a:pt x="144" y="268"/>
                  </a:lnTo>
                  <a:lnTo>
                    <a:pt x="132" y="254"/>
                  </a:lnTo>
                  <a:lnTo>
                    <a:pt x="120" y="240"/>
                  </a:lnTo>
                  <a:lnTo>
                    <a:pt x="112" y="224"/>
                  </a:lnTo>
                  <a:lnTo>
                    <a:pt x="106" y="208"/>
                  </a:lnTo>
                  <a:lnTo>
                    <a:pt x="102" y="192"/>
                  </a:lnTo>
                  <a:lnTo>
                    <a:pt x="100" y="174"/>
                  </a:lnTo>
                  <a:lnTo>
                    <a:pt x="100" y="158"/>
                  </a:lnTo>
                  <a:lnTo>
                    <a:pt x="102" y="140"/>
                  </a:lnTo>
                  <a:lnTo>
                    <a:pt x="106" y="122"/>
                  </a:lnTo>
                  <a:lnTo>
                    <a:pt x="112" y="104"/>
                  </a:lnTo>
                  <a:lnTo>
                    <a:pt x="118" y="88"/>
                  </a:lnTo>
                  <a:lnTo>
                    <a:pt x="126" y="70"/>
                  </a:lnTo>
                  <a:lnTo>
                    <a:pt x="136" y="54"/>
                  </a:lnTo>
                  <a:lnTo>
                    <a:pt x="148" y="3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12"/>
                  </a:lnTo>
                  <a:lnTo>
                    <a:pt x="46" y="26"/>
                  </a:lnTo>
                  <a:lnTo>
                    <a:pt x="34" y="44"/>
                  </a:lnTo>
                  <a:lnTo>
                    <a:pt x="24" y="60"/>
                  </a:lnTo>
                  <a:lnTo>
                    <a:pt x="16" y="80"/>
                  </a:lnTo>
                  <a:lnTo>
                    <a:pt x="8" y="98"/>
                  </a:lnTo>
                  <a:lnTo>
                    <a:pt x="4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0" y="182"/>
                  </a:lnTo>
                  <a:lnTo>
                    <a:pt x="2" y="202"/>
                  </a:lnTo>
                  <a:lnTo>
                    <a:pt x="6" y="222"/>
                  </a:lnTo>
                  <a:lnTo>
                    <a:pt x="12" y="242"/>
                  </a:lnTo>
                  <a:lnTo>
                    <a:pt x="20" y="260"/>
                  </a:lnTo>
                  <a:lnTo>
                    <a:pt x="28" y="278"/>
                  </a:lnTo>
                  <a:lnTo>
                    <a:pt x="38" y="294"/>
                  </a:lnTo>
                  <a:lnTo>
                    <a:pt x="178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16" y="2761"/>
              <a:ext cx="472" cy="890"/>
            </a:xfrm>
            <a:custGeom>
              <a:avLst/>
              <a:gdLst>
                <a:gd name="T0" fmla="*/ 304 w 472"/>
                <a:gd name="T1" fmla="*/ 890 h 890"/>
                <a:gd name="T2" fmla="*/ 280 w 472"/>
                <a:gd name="T3" fmla="*/ 802 h 890"/>
                <a:gd name="T4" fmla="*/ 284 w 472"/>
                <a:gd name="T5" fmla="*/ 710 h 890"/>
                <a:gd name="T6" fmla="*/ 302 w 472"/>
                <a:gd name="T7" fmla="*/ 652 h 890"/>
                <a:gd name="T8" fmla="*/ 334 w 472"/>
                <a:gd name="T9" fmla="*/ 602 h 890"/>
                <a:gd name="T10" fmla="*/ 404 w 472"/>
                <a:gd name="T11" fmla="*/ 528 h 890"/>
                <a:gd name="T12" fmla="*/ 454 w 472"/>
                <a:gd name="T13" fmla="*/ 464 h 890"/>
                <a:gd name="T14" fmla="*/ 472 w 472"/>
                <a:gd name="T15" fmla="*/ 406 h 890"/>
                <a:gd name="T16" fmla="*/ 470 w 472"/>
                <a:gd name="T17" fmla="*/ 354 h 890"/>
                <a:gd name="T18" fmla="*/ 444 w 472"/>
                <a:gd name="T19" fmla="*/ 268 h 890"/>
                <a:gd name="T20" fmla="*/ 394 w 472"/>
                <a:gd name="T21" fmla="*/ 186 h 890"/>
                <a:gd name="T22" fmla="*/ 328 w 472"/>
                <a:gd name="T23" fmla="*/ 112 h 890"/>
                <a:gd name="T24" fmla="*/ 254 w 472"/>
                <a:gd name="T25" fmla="*/ 50 h 890"/>
                <a:gd name="T26" fmla="*/ 178 w 472"/>
                <a:gd name="T27" fmla="*/ 0 h 890"/>
                <a:gd name="T28" fmla="*/ 190 w 472"/>
                <a:gd name="T29" fmla="*/ 36 h 890"/>
                <a:gd name="T30" fmla="*/ 184 w 472"/>
                <a:gd name="T31" fmla="*/ 90 h 890"/>
                <a:gd name="T32" fmla="*/ 158 w 472"/>
                <a:gd name="T33" fmla="*/ 146 h 890"/>
                <a:gd name="T34" fmla="*/ 78 w 472"/>
                <a:gd name="T35" fmla="*/ 264 h 890"/>
                <a:gd name="T36" fmla="*/ 18 w 472"/>
                <a:gd name="T37" fmla="*/ 364 h 890"/>
                <a:gd name="T38" fmla="*/ 0 w 472"/>
                <a:gd name="T39" fmla="*/ 424 h 890"/>
                <a:gd name="T40" fmla="*/ 8 w 472"/>
                <a:gd name="T41" fmla="*/ 484 h 890"/>
                <a:gd name="T42" fmla="*/ 48 w 472"/>
                <a:gd name="T43" fmla="*/ 546 h 890"/>
                <a:gd name="T44" fmla="*/ 126 w 472"/>
                <a:gd name="T45" fmla="*/ 606 h 890"/>
                <a:gd name="T46" fmla="*/ 170 w 472"/>
                <a:gd name="T47" fmla="*/ 608 h 890"/>
                <a:gd name="T48" fmla="*/ 204 w 472"/>
                <a:gd name="T49" fmla="*/ 546 h 890"/>
                <a:gd name="T50" fmla="*/ 192 w 472"/>
                <a:gd name="T51" fmla="*/ 520 h 890"/>
                <a:gd name="T52" fmla="*/ 144 w 472"/>
                <a:gd name="T53" fmla="*/ 484 h 890"/>
                <a:gd name="T54" fmla="*/ 118 w 472"/>
                <a:gd name="T55" fmla="*/ 446 h 890"/>
                <a:gd name="T56" fmla="*/ 108 w 472"/>
                <a:gd name="T57" fmla="*/ 408 h 890"/>
                <a:gd name="T58" fmla="*/ 118 w 472"/>
                <a:gd name="T59" fmla="*/ 352 h 890"/>
                <a:gd name="T60" fmla="*/ 160 w 472"/>
                <a:gd name="T61" fmla="*/ 264 h 890"/>
                <a:gd name="T62" fmla="*/ 204 w 472"/>
                <a:gd name="T63" fmla="*/ 170 h 890"/>
                <a:gd name="T64" fmla="*/ 220 w 472"/>
                <a:gd name="T65" fmla="*/ 104 h 890"/>
                <a:gd name="T66" fmla="*/ 218 w 472"/>
                <a:gd name="T67" fmla="*/ 70 h 890"/>
                <a:gd name="T68" fmla="*/ 296 w 472"/>
                <a:gd name="T69" fmla="*/ 172 h 890"/>
                <a:gd name="T70" fmla="*/ 350 w 472"/>
                <a:gd name="T71" fmla="*/ 276 h 890"/>
                <a:gd name="T72" fmla="*/ 366 w 472"/>
                <a:gd name="T73" fmla="*/ 338 h 890"/>
                <a:gd name="T74" fmla="*/ 366 w 472"/>
                <a:gd name="T75" fmla="*/ 376 h 890"/>
                <a:gd name="T76" fmla="*/ 354 w 472"/>
                <a:gd name="T77" fmla="*/ 424 h 890"/>
                <a:gd name="T78" fmla="*/ 328 w 472"/>
                <a:gd name="T79" fmla="*/ 464 h 890"/>
                <a:gd name="T80" fmla="*/ 238 w 472"/>
                <a:gd name="T81" fmla="*/ 556 h 890"/>
                <a:gd name="T82" fmla="*/ 210 w 472"/>
                <a:gd name="T83" fmla="*/ 596 h 890"/>
                <a:gd name="T84" fmla="*/ 188 w 472"/>
                <a:gd name="T85" fmla="*/ 646 h 890"/>
                <a:gd name="T86" fmla="*/ 166 w 472"/>
                <a:gd name="T87" fmla="*/ 766 h 890"/>
                <a:gd name="T88" fmla="*/ 168 w 472"/>
                <a:gd name="T8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890">
                  <a:moveTo>
                    <a:pt x="168" y="890"/>
                  </a:moveTo>
                  <a:lnTo>
                    <a:pt x="304" y="890"/>
                  </a:lnTo>
                  <a:lnTo>
                    <a:pt x="304" y="890"/>
                  </a:lnTo>
                  <a:lnTo>
                    <a:pt x="292" y="862"/>
                  </a:lnTo>
                  <a:lnTo>
                    <a:pt x="284" y="832"/>
                  </a:lnTo>
                  <a:lnTo>
                    <a:pt x="280" y="802"/>
                  </a:lnTo>
                  <a:lnTo>
                    <a:pt x="278" y="770"/>
                  </a:lnTo>
                  <a:lnTo>
                    <a:pt x="280" y="740"/>
                  </a:lnTo>
                  <a:lnTo>
                    <a:pt x="284" y="710"/>
                  </a:lnTo>
                  <a:lnTo>
                    <a:pt x="292" y="680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10" y="634"/>
                  </a:lnTo>
                  <a:lnTo>
                    <a:pt x="322" y="618"/>
                  </a:lnTo>
                  <a:lnTo>
                    <a:pt x="334" y="602"/>
                  </a:lnTo>
                  <a:lnTo>
                    <a:pt x="346" y="586"/>
                  </a:lnTo>
                  <a:lnTo>
                    <a:pt x="376" y="558"/>
                  </a:lnTo>
                  <a:lnTo>
                    <a:pt x="404" y="528"/>
                  </a:lnTo>
                  <a:lnTo>
                    <a:pt x="432" y="496"/>
                  </a:lnTo>
                  <a:lnTo>
                    <a:pt x="442" y="480"/>
                  </a:lnTo>
                  <a:lnTo>
                    <a:pt x="454" y="464"/>
                  </a:lnTo>
                  <a:lnTo>
                    <a:pt x="462" y="446"/>
                  </a:lnTo>
                  <a:lnTo>
                    <a:pt x="468" y="426"/>
                  </a:lnTo>
                  <a:lnTo>
                    <a:pt x="472" y="40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54"/>
                  </a:lnTo>
                  <a:lnTo>
                    <a:pt x="464" y="326"/>
                  </a:lnTo>
                  <a:lnTo>
                    <a:pt x="456" y="296"/>
                  </a:lnTo>
                  <a:lnTo>
                    <a:pt x="444" y="268"/>
                  </a:lnTo>
                  <a:lnTo>
                    <a:pt x="430" y="240"/>
                  </a:lnTo>
                  <a:lnTo>
                    <a:pt x="412" y="212"/>
                  </a:lnTo>
                  <a:lnTo>
                    <a:pt x="394" y="186"/>
                  </a:lnTo>
                  <a:lnTo>
                    <a:pt x="374" y="160"/>
                  </a:lnTo>
                  <a:lnTo>
                    <a:pt x="352" y="136"/>
                  </a:lnTo>
                  <a:lnTo>
                    <a:pt x="328" y="112"/>
                  </a:lnTo>
                  <a:lnTo>
                    <a:pt x="304" y="90"/>
                  </a:lnTo>
                  <a:lnTo>
                    <a:pt x="280" y="68"/>
                  </a:lnTo>
                  <a:lnTo>
                    <a:pt x="254" y="50"/>
                  </a:lnTo>
                  <a:lnTo>
                    <a:pt x="230" y="32"/>
                  </a:lnTo>
                  <a:lnTo>
                    <a:pt x="204" y="1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6" y="18"/>
                  </a:lnTo>
                  <a:lnTo>
                    <a:pt x="190" y="36"/>
                  </a:lnTo>
                  <a:lnTo>
                    <a:pt x="190" y="54"/>
                  </a:lnTo>
                  <a:lnTo>
                    <a:pt x="188" y="72"/>
                  </a:lnTo>
                  <a:lnTo>
                    <a:pt x="184" y="90"/>
                  </a:lnTo>
                  <a:lnTo>
                    <a:pt x="178" y="108"/>
                  </a:lnTo>
                  <a:lnTo>
                    <a:pt x="168" y="128"/>
                  </a:lnTo>
                  <a:lnTo>
                    <a:pt x="158" y="146"/>
                  </a:lnTo>
                  <a:lnTo>
                    <a:pt x="134" y="184"/>
                  </a:lnTo>
                  <a:lnTo>
                    <a:pt x="106" y="224"/>
                  </a:lnTo>
                  <a:lnTo>
                    <a:pt x="78" y="264"/>
                  </a:lnTo>
                  <a:lnTo>
                    <a:pt x="50" y="302"/>
                  </a:lnTo>
                  <a:lnTo>
                    <a:pt x="26" y="342"/>
                  </a:lnTo>
                  <a:lnTo>
                    <a:pt x="18" y="364"/>
                  </a:lnTo>
                  <a:lnTo>
                    <a:pt x="10" y="384"/>
                  </a:lnTo>
                  <a:lnTo>
                    <a:pt x="4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8" y="484"/>
                  </a:lnTo>
                  <a:lnTo>
                    <a:pt x="18" y="504"/>
                  </a:lnTo>
                  <a:lnTo>
                    <a:pt x="30" y="526"/>
                  </a:lnTo>
                  <a:lnTo>
                    <a:pt x="48" y="546"/>
                  </a:lnTo>
                  <a:lnTo>
                    <a:pt x="70" y="566"/>
                  </a:lnTo>
                  <a:lnTo>
                    <a:pt x="96" y="586"/>
                  </a:lnTo>
                  <a:lnTo>
                    <a:pt x="126" y="606"/>
                  </a:lnTo>
                  <a:lnTo>
                    <a:pt x="162" y="626"/>
                  </a:lnTo>
                  <a:lnTo>
                    <a:pt x="162" y="626"/>
                  </a:lnTo>
                  <a:lnTo>
                    <a:pt x="170" y="608"/>
                  </a:lnTo>
                  <a:lnTo>
                    <a:pt x="186" y="574"/>
                  </a:lnTo>
                  <a:lnTo>
                    <a:pt x="186" y="574"/>
                  </a:lnTo>
                  <a:lnTo>
                    <a:pt x="204" y="546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192" y="520"/>
                  </a:lnTo>
                  <a:lnTo>
                    <a:pt x="174" y="508"/>
                  </a:lnTo>
                  <a:lnTo>
                    <a:pt x="158" y="496"/>
                  </a:lnTo>
                  <a:lnTo>
                    <a:pt x="144" y="484"/>
                  </a:lnTo>
                  <a:lnTo>
                    <a:pt x="132" y="472"/>
                  </a:lnTo>
                  <a:lnTo>
                    <a:pt x="124" y="460"/>
                  </a:lnTo>
                  <a:lnTo>
                    <a:pt x="118" y="446"/>
                  </a:lnTo>
                  <a:lnTo>
                    <a:pt x="112" y="434"/>
                  </a:lnTo>
                  <a:lnTo>
                    <a:pt x="110" y="420"/>
                  </a:lnTo>
                  <a:lnTo>
                    <a:pt x="108" y="408"/>
                  </a:lnTo>
                  <a:lnTo>
                    <a:pt x="110" y="394"/>
                  </a:lnTo>
                  <a:lnTo>
                    <a:pt x="112" y="380"/>
                  </a:lnTo>
                  <a:lnTo>
                    <a:pt x="118" y="352"/>
                  </a:lnTo>
                  <a:lnTo>
                    <a:pt x="130" y="324"/>
                  </a:lnTo>
                  <a:lnTo>
                    <a:pt x="144" y="294"/>
                  </a:lnTo>
                  <a:lnTo>
                    <a:pt x="160" y="264"/>
                  </a:lnTo>
                  <a:lnTo>
                    <a:pt x="176" y="232"/>
                  </a:lnTo>
                  <a:lnTo>
                    <a:pt x="192" y="200"/>
                  </a:lnTo>
                  <a:lnTo>
                    <a:pt x="204" y="170"/>
                  </a:lnTo>
                  <a:lnTo>
                    <a:pt x="214" y="136"/>
                  </a:lnTo>
                  <a:lnTo>
                    <a:pt x="218" y="120"/>
                  </a:lnTo>
                  <a:lnTo>
                    <a:pt x="220" y="104"/>
                  </a:lnTo>
                  <a:lnTo>
                    <a:pt x="220" y="88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44" y="100"/>
                  </a:lnTo>
                  <a:lnTo>
                    <a:pt x="270" y="134"/>
                  </a:lnTo>
                  <a:lnTo>
                    <a:pt x="296" y="172"/>
                  </a:lnTo>
                  <a:lnTo>
                    <a:pt x="320" y="212"/>
                  </a:lnTo>
                  <a:lnTo>
                    <a:pt x="340" y="256"/>
                  </a:lnTo>
                  <a:lnTo>
                    <a:pt x="350" y="276"/>
                  </a:lnTo>
                  <a:lnTo>
                    <a:pt x="356" y="298"/>
                  </a:lnTo>
                  <a:lnTo>
                    <a:pt x="362" y="318"/>
                  </a:lnTo>
                  <a:lnTo>
                    <a:pt x="366" y="338"/>
                  </a:lnTo>
                  <a:lnTo>
                    <a:pt x="368" y="358"/>
                  </a:lnTo>
                  <a:lnTo>
                    <a:pt x="366" y="376"/>
                  </a:lnTo>
                  <a:lnTo>
                    <a:pt x="366" y="376"/>
                  </a:lnTo>
                  <a:lnTo>
                    <a:pt x="364" y="392"/>
                  </a:lnTo>
                  <a:lnTo>
                    <a:pt x="360" y="408"/>
                  </a:lnTo>
                  <a:lnTo>
                    <a:pt x="354" y="424"/>
                  </a:lnTo>
                  <a:lnTo>
                    <a:pt x="346" y="438"/>
                  </a:lnTo>
                  <a:lnTo>
                    <a:pt x="338" y="450"/>
                  </a:lnTo>
                  <a:lnTo>
                    <a:pt x="328" y="464"/>
                  </a:lnTo>
                  <a:lnTo>
                    <a:pt x="308" y="488"/>
                  </a:lnTo>
                  <a:lnTo>
                    <a:pt x="262" y="532"/>
                  </a:lnTo>
                  <a:lnTo>
                    <a:pt x="238" y="556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0" y="596"/>
                  </a:lnTo>
                  <a:lnTo>
                    <a:pt x="202" y="612"/>
                  </a:lnTo>
                  <a:lnTo>
                    <a:pt x="194" y="628"/>
                  </a:lnTo>
                  <a:lnTo>
                    <a:pt x="188" y="646"/>
                  </a:lnTo>
                  <a:lnTo>
                    <a:pt x="178" y="684"/>
                  </a:lnTo>
                  <a:lnTo>
                    <a:pt x="170" y="724"/>
                  </a:lnTo>
                  <a:lnTo>
                    <a:pt x="166" y="766"/>
                  </a:lnTo>
                  <a:lnTo>
                    <a:pt x="166" y="808"/>
                  </a:lnTo>
                  <a:lnTo>
                    <a:pt x="166" y="850"/>
                  </a:lnTo>
                  <a:lnTo>
                    <a:pt x="168" y="890"/>
                  </a:lnTo>
                  <a:lnTo>
                    <a:pt x="168" y="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694" y="3339"/>
              <a:ext cx="174" cy="312"/>
            </a:xfrm>
            <a:custGeom>
              <a:avLst/>
              <a:gdLst>
                <a:gd name="T0" fmla="*/ 174 w 174"/>
                <a:gd name="T1" fmla="*/ 78 h 312"/>
                <a:gd name="T2" fmla="*/ 174 w 174"/>
                <a:gd name="T3" fmla="*/ 78 h 312"/>
                <a:gd name="T4" fmla="*/ 156 w 174"/>
                <a:gd name="T5" fmla="*/ 68 h 312"/>
                <a:gd name="T6" fmla="*/ 122 w 174"/>
                <a:gd name="T7" fmla="*/ 50 h 312"/>
                <a:gd name="T8" fmla="*/ 122 w 174"/>
                <a:gd name="T9" fmla="*/ 50 h 312"/>
                <a:gd name="T10" fmla="*/ 100 w 174"/>
                <a:gd name="T11" fmla="*/ 34 h 312"/>
                <a:gd name="T12" fmla="*/ 76 w 174"/>
                <a:gd name="T13" fmla="*/ 18 h 312"/>
                <a:gd name="T14" fmla="*/ 52 w 174"/>
                <a:gd name="T15" fmla="*/ 0 h 312"/>
                <a:gd name="T16" fmla="*/ 52 w 174"/>
                <a:gd name="T17" fmla="*/ 0 h 312"/>
                <a:gd name="T18" fmla="*/ 62 w 174"/>
                <a:gd name="T19" fmla="*/ 40 h 312"/>
                <a:gd name="T20" fmla="*/ 68 w 174"/>
                <a:gd name="T21" fmla="*/ 84 h 312"/>
                <a:gd name="T22" fmla="*/ 72 w 174"/>
                <a:gd name="T23" fmla="*/ 126 h 312"/>
                <a:gd name="T24" fmla="*/ 70 w 174"/>
                <a:gd name="T25" fmla="*/ 148 h 312"/>
                <a:gd name="T26" fmla="*/ 70 w 174"/>
                <a:gd name="T27" fmla="*/ 168 h 312"/>
                <a:gd name="T28" fmla="*/ 66 w 174"/>
                <a:gd name="T29" fmla="*/ 188 h 312"/>
                <a:gd name="T30" fmla="*/ 62 w 174"/>
                <a:gd name="T31" fmla="*/ 208 h 312"/>
                <a:gd name="T32" fmla="*/ 56 w 174"/>
                <a:gd name="T33" fmla="*/ 228 h 312"/>
                <a:gd name="T34" fmla="*/ 48 w 174"/>
                <a:gd name="T35" fmla="*/ 246 h 312"/>
                <a:gd name="T36" fmla="*/ 38 w 174"/>
                <a:gd name="T37" fmla="*/ 264 h 312"/>
                <a:gd name="T38" fmla="*/ 28 w 174"/>
                <a:gd name="T39" fmla="*/ 282 h 312"/>
                <a:gd name="T40" fmla="*/ 14 w 174"/>
                <a:gd name="T41" fmla="*/ 296 h 312"/>
                <a:gd name="T42" fmla="*/ 0 w 174"/>
                <a:gd name="T43" fmla="*/ 312 h 312"/>
                <a:gd name="T44" fmla="*/ 160 w 174"/>
                <a:gd name="T45" fmla="*/ 312 h 312"/>
                <a:gd name="T46" fmla="*/ 160 w 174"/>
                <a:gd name="T47" fmla="*/ 312 h 312"/>
                <a:gd name="T48" fmla="*/ 158 w 174"/>
                <a:gd name="T49" fmla="*/ 246 h 312"/>
                <a:gd name="T50" fmla="*/ 160 w 174"/>
                <a:gd name="T51" fmla="*/ 188 h 312"/>
                <a:gd name="T52" fmla="*/ 166 w 174"/>
                <a:gd name="T53" fmla="*/ 134 h 312"/>
                <a:gd name="T54" fmla="*/ 174 w 174"/>
                <a:gd name="T55" fmla="*/ 78 h 312"/>
                <a:gd name="T56" fmla="*/ 174 w 174"/>
                <a:gd name="T57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2">
                  <a:moveTo>
                    <a:pt x="174" y="78"/>
                  </a:moveTo>
                  <a:lnTo>
                    <a:pt x="174" y="78"/>
                  </a:lnTo>
                  <a:lnTo>
                    <a:pt x="156" y="6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00" y="34"/>
                  </a:lnTo>
                  <a:lnTo>
                    <a:pt x="76" y="1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40"/>
                  </a:lnTo>
                  <a:lnTo>
                    <a:pt x="68" y="84"/>
                  </a:lnTo>
                  <a:lnTo>
                    <a:pt x="72" y="126"/>
                  </a:lnTo>
                  <a:lnTo>
                    <a:pt x="70" y="148"/>
                  </a:lnTo>
                  <a:lnTo>
                    <a:pt x="70" y="168"/>
                  </a:lnTo>
                  <a:lnTo>
                    <a:pt x="66" y="188"/>
                  </a:lnTo>
                  <a:lnTo>
                    <a:pt x="62" y="208"/>
                  </a:lnTo>
                  <a:lnTo>
                    <a:pt x="56" y="228"/>
                  </a:lnTo>
                  <a:lnTo>
                    <a:pt x="48" y="246"/>
                  </a:lnTo>
                  <a:lnTo>
                    <a:pt x="38" y="264"/>
                  </a:lnTo>
                  <a:lnTo>
                    <a:pt x="28" y="282"/>
                  </a:lnTo>
                  <a:lnTo>
                    <a:pt x="14" y="296"/>
                  </a:lnTo>
                  <a:lnTo>
                    <a:pt x="0" y="312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8" y="246"/>
                  </a:lnTo>
                  <a:lnTo>
                    <a:pt x="160" y="188"/>
                  </a:lnTo>
                  <a:lnTo>
                    <a:pt x="166" y="134"/>
                  </a:lnTo>
                  <a:lnTo>
                    <a:pt x="174" y="78"/>
                  </a:lnTo>
                  <a:lnTo>
                    <a:pt x="17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8570913" y="6423025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7886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1CB7BDD-FBCE-414F-99D4-62BD7C561BD3}" type="slidenum">
              <a:rPr lang="en-US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32" name="Picture 16" descr="opv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33"/>
          <a:stretch>
            <a:fillRect/>
          </a:stretch>
        </p:blipFill>
        <p:spPr bwMode="auto">
          <a:xfrm>
            <a:off x="179388" y="836613"/>
            <a:ext cx="8856662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34925" y="3067050"/>
            <a:ext cx="9074150" cy="3530600"/>
            <a:chOff x="22" y="1932"/>
            <a:chExt cx="5716" cy="2224"/>
          </a:xfrm>
        </p:grpSpPr>
        <p:pic>
          <p:nvPicPr>
            <p:cNvPr id="6042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10"/>
            <a:stretch>
              <a:fillRect/>
            </a:stretch>
          </p:blipFill>
          <p:spPr bwMode="auto">
            <a:xfrm>
              <a:off x="22" y="1932"/>
              <a:ext cx="2875" cy="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7" name="TextBox 4"/>
            <p:cNvSpPr txBox="1">
              <a:spLocks noChangeArrowheads="1"/>
            </p:cNvSpPr>
            <p:nvPr/>
          </p:nvSpPr>
          <p:spPr bwMode="auto">
            <a:xfrm>
              <a:off x="2925" y="3925"/>
              <a:ext cx="2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50000"/>
                </a:spcBef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1pPr>
              <a:lvl2pPr marL="742950" indent="-285750" eaLnBrk="0" hangingPunct="0">
                <a:spcBef>
                  <a:spcPct val="50000"/>
                </a:spcBef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2pPr>
              <a:lvl3pPr marL="1143000" indent="-228600" eaLnBrk="0" hangingPunct="0">
                <a:spcBef>
                  <a:spcPct val="50000"/>
                </a:spcBef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3pPr>
              <a:lvl4pPr marL="1600200" indent="-228600" eaLnBrk="0" hangingPunct="0">
                <a:spcBef>
                  <a:spcPct val="50000"/>
                </a:spcBef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4pPr>
              <a:lvl5pPr marL="2057400" indent="-228600" eaLnBrk="0" hangingPunct="0">
                <a:spcBef>
                  <a:spcPct val="50000"/>
                </a:spcBef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 Black" pitchFamily="34" charset="0"/>
                </a:defRPr>
              </a:lvl9pPr>
            </a:lstStyle>
            <a:p>
              <a:pPr algn="r"/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J. Vac. Sci. Technol. A </a:t>
              </a:r>
              <a:r>
                <a:rPr lang="en-US" sz="1800" b="1">
                  <a:latin typeface="Times New Roman" pitchFamily="18" charset="0"/>
                  <a:cs typeface="Times New Roman" pitchFamily="18" charset="0"/>
                </a:rPr>
                <a:t>29</a:t>
              </a:r>
              <a:r>
                <a:rPr lang="en-US" sz="1800">
                  <a:latin typeface="Times New Roman" pitchFamily="18" charset="0"/>
                  <a:cs typeface="Times New Roman" pitchFamily="18" charset="0"/>
                </a:rPr>
                <a:t> (2011)</a:t>
              </a:r>
            </a:p>
          </p:txBody>
        </p:sp>
        <p:pic>
          <p:nvPicPr>
            <p:cNvPr id="6043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190"/>
            <a:stretch>
              <a:fillRect/>
            </a:stretch>
          </p:blipFill>
          <p:spPr bwMode="auto">
            <a:xfrm>
              <a:off x="2744" y="2687"/>
              <a:ext cx="299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7" name="Group 21"/>
          <p:cNvGrpSpPr>
            <a:grpSpLocks/>
          </p:cNvGrpSpPr>
          <p:nvPr/>
        </p:nvGrpSpPr>
        <p:grpSpPr bwMode="auto">
          <a:xfrm>
            <a:off x="0" y="1412776"/>
            <a:ext cx="9144000" cy="4278312"/>
            <a:chOff x="0" y="663"/>
            <a:chExt cx="5760" cy="2695"/>
          </a:xfrm>
        </p:grpSpPr>
        <p:pic>
          <p:nvPicPr>
            <p:cNvPr id="60430" name="Picture 14" descr="Heliatek_Webseite_Development_History_of_Photovoltaic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" t="25371" r="16145" b="10246"/>
            <a:stretch>
              <a:fillRect/>
            </a:stretch>
          </p:blipFill>
          <p:spPr bwMode="auto">
            <a:xfrm>
              <a:off x="0" y="663"/>
              <a:ext cx="5760" cy="2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36" name="Picture 20" descr="Heliatek_Webseite_Development_History_of_Photovoltaic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" t="95787" r="2710" b="-317"/>
            <a:stretch>
              <a:fillRect/>
            </a:stretch>
          </p:blipFill>
          <p:spPr bwMode="auto">
            <a:xfrm>
              <a:off x="4" y="3203"/>
              <a:ext cx="5738" cy="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66652" y="6621910"/>
            <a:ext cx="706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Arik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Yochelis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– Physics Fete 2013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44463" y="6672263"/>
            <a:ext cx="8855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588" y="0"/>
            <a:ext cx="8623301" cy="62071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OPV - Basic Principles 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5" name="Oval 2"/>
          <p:cNvSpPr/>
          <p:nvPr/>
        </p:nvSpPr>
        <p:spPr>
          <a:xfrm>
            <a:off x="8437563" y="1588"/>
            <a:ext cx="712787" cy="735012"/>
          </a:xfrm>
          <a:custGeom>
            <a:avLst/>
            <a:gdLst/>
            <a:ahLst/>
            <a:cxnLst/>
            <a:rect l="l" t="t" r="r" b="b"/>
            <a:pathLst>
              <a:path w="712553" h="734693">
                <a:moveTo>
                  <a:pt x="126875" y="0"/>
                </a:moveTo>
                <a:lnTo>
                  <a:pt x="712553" y="0"/>
                </a:lnTo>
                <a:lnTo>
                  <a:pt x="712553" y="626391"/>
                </a:lnTo>
                <a:cubicBezTo>
                  <a:pt x="637999" y="694306"/>
                  <a:pt x="538671" y="734693"/>
                  <a:pt x="429911" y="734693"/>
                </a:cubicBezTo>
                <a:cubicBezTo>
                  <a:pt x="192478" y="734693"/>
                  <a:pt x="0" y="542215"/>
                  <a:pt x="0" y="304782"/>
                </a:cubicBezTo>
                <a:cubicBezTo>
                  <a:pt x="0" y="185621"/>
                  <a:pt x="48480" y="77784"/>
                  <a:pt x="126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76" name="Group 7"/>
          <p:cNvGrpSpPr>
            <a:grpSpLocks noChangeAspect="1"/>
          </p:cNvGrpSpPr>
          <p:nvPr/>
        </p:nvGrpSpPr>
        <p:grpSpPr bwMode="auto">
          <a:xfrm>
            <a:off x="8655230" y="38515"/>
            <a:ext cx="310312" cy="543657"/>
            <a:chOff x="4694" y="2761"/>
            <a:chExt cx="508" cy="890"/>
          </a:xfrm>
          <a:solidFill>
            <a:srgbClr val="F78F1E"/>
          </a:solidFill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5024" y="3357"/>
              <a:ext cx="178" cy="294"/>
            </a:xfrm>
            <a:custGeom>
              <a:avLst/>
              <a:gdLst>
                <a:gd name="T0" fmla="*/ 178 w 178"/>
                <a:gd name="T1" fmla="*/ 294 h 294"/>
                <a:gd name="T2" fmla="*/ 178 w 178"/>
                <a:gd name="T3" fmla="*/ 294 h 294"/>
                <a:gd name="T4" fmla="*/ 160 w 178"/>
                <a:gd name="T5" fmla="*/ 282 h 294"/>
                <a:gd name="T6" fmla="*/ 144 w 178"/>
                <a:gd name="T7" fmla="*/ 268 h 294"/>
                <a:gd name="T8" fmla="*/ 132 w 178"/>
                <a:gd name="T9" fmla="*/ 254 h 294"/>
                <a:gd name="T10" fmla="*/ 120 w 178"/>
                <a:gd name="T11" fmla="*/ 240 h 294"/>
                <a:gd name="T12" fmla="*/ 112 w 178"/>
                <a:gd name="T13" fmla="*/ 224 h 294"/>
                <a:gd name="T14" fmla="*/ 106 w 178"/>
                <a:gd name="T15" fmla="*/ 208 h 294"/>
                <a:gd name="T16" fmla="*/ 102 w 178"/>
                <a:gd name="T17" fmla="*/ 192 h 294"/>
                <a:gd name="T18" fmla="*/ 100 w 178"/>
                <a:gd name="T19" fmla="*/ 174 h 294"/>
                <a:gd name="T20" fmla="*/ 100 w 178"/>
                <a:gd name="T21" fmla="*/ 158 h 294"/>
                <a:gd name="T22" fmla="*/ 102 w 178"/>
                <a:gd name="T23" fmla="*/ 140 h 294"/>
                <a:gd name="T24" fmla="*/ 106 w 178"/>
                <a:gd name="T25" fmla="*/ 122 h 294"/>
                <a:gd name="T26" fmla="*/ 112 w 178"/>
                <a:gd name="T27" fmla="*/ 104 h 294"/>
                <a:gd name="T28" fmla="*/ 118 w 178"/>
                <a:gd name="T29" fmla="*/ 88 h 294"/>
                <a:gd name="T30" fmla="*/ 126 w 178"/>
                <a:gd name="T31" fmla="*/ 70 h 294"/>
                <a:gd name="T32" fmla="*/ 136 w 178"/>
                <a:gd name="T33" fmla="*/ 54 h 294"/>
                <a:gd name="T34" fmla="*/ 148 w 178"/>
                <a:gd name="T35" fmla="*/ 38 h 294"/>
                <a:gd name="T36" fmla="*/ 76 w 178"/>
                <a:gd name="T37" fmla="*/ 0 h 294"/>
                <a:gd name="T38" fmla="*/ 76 w 178"/>
                <a:gd name="T39" fmla="*/ 0 h 294"/>
                <a:gd name="T40" fmla="*/ 60 w 178"/>
                <a:gd name="T41" fmla="*/ 12 h 294"/>
                <a:gd name="T42" fmla="*/ 46 w 178"/>
                <a:gd name="T43" fmla="*/ 26 h 294"/>
                <a:gd name="T44" fmla="*/ 34 w 178"/>
                <a:gd name="T45" fmla="*/ 44 h 294"/>
                <a:gd name="T46" fmla="*/ 24 w 178"/>
                <a:gd name="T47" fmla="*/ 60 h 294"/>
                <a:gd name="T48" fmla="*/ 16 w 178"/>
                <a:gd name="T49" fmla="*/ 80 h 294"/>
                <a:gd name="T50" fmla="*/ 8 w 178"/>
                <a:gd name="T51" fmla="*/ 98 h 294"/>
                <a:gd name="T52" fmla="*/ 4 w 178"/>
                <a:gd name="T53" fmla="*/ 120 h 294"/>
                <a:gd name="T54" fmla="*/ 0 w 178"/>
                <a:gd name="T55" fmla="*/ 140 h 294"/>
                <a:gd name="T56" fmla="*/ 0 w 178"/>
                <a:gd name="T57" fmla="*/ 160 h 294"/>
                <a:gd name="T58" fmla="*/ 0 w 178"/>
                <a:gd name="T59" fmla="*/ 182 h 294"/>
                <a:gd name="T60" fmla="*/ 2 w 178"/>
                <a:gd name="T61" fmla="*/ 202 h 294"/>
                <a:gd name="T62" fmla="*/ 6 w 178"/>
                <a:gd name="T63" fmla="*/ 222 h 294"/>
                <a:gd name="T64" fmla="*/ 12 w 178"/>
                <a:gd name="T65" fmla="*/ 242 h 294"/>
                <a:gd name="T66" fmla="*/ 20 w 178"/>
                <a:gd name="T67" fmla="*/ 260 h 294"/>
                <a:gd name="T68" fmla="*/ 28 w 178"/>
                <a:gd name="T69" fmla="*/ 278 h 294"/>
                <a:gd name="T70" fmla="*/ 38 w 178"/>
                <a:gd name="T71" fmla="*/ 294 h 294"/>
                <a:gd name="T72" fmla="*/ 178 w 178"/>
                <a:gd name="T7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294">
                  <a:moveTo>
                    <a:pt x="178" y="294"/>
                  </a:moveTo>
                  <a:lnTo>
                    <a:pt x="178" y="294"/>
                  </a:lnTo>
                  <a:lnTo>
                    <a:pt x="160" y="282"/>
                  </a:lnTo>
                  <a:lnTo>
                    <a:pt x="144" y="268"/>
                  </a:lnTo>
                  <a:lnTo>
                    <a:pt x="132" y="254"/>
                  </a:lnTo>
                  <a:lnTo>
                    <a:pt x="120" y="240"/>
                  </a:lnTo>
                  <a:lnTo>
                    <a:pt x="112" y="224"/>
                  </a:lnTo>
                  <a:lnTo>
                    <a:pt x="106" y="208"/>
                  </a:lnTo>
                  <a:lnTo>
                    <a:pt x="102" y="192"/>
                  </a:lnTo>
                  <a:lnTo>
                    <a:pt x="100" y="174"/>
                  </a:lnTo>
                  <a:lnTo>
                    <a:pt x="100" y="158"/>
                  </a:lnTo>
                  <a:lnTo>
                    <a:pt x="102" y="140"/>
                  </a:lnTo>
                  <a:lnTo>
                    <a:pt x="106" y="122"/>
                  </a:lnTo>
                  <a:lnTo>
                    <a:pt x="112" y="104"/>
                  </a:lnTo>
                  <a:lnTo>
                    <a:pt x="118" y="88"/>
                  </a:lnTo>
                  <a:lnTo>
                    <a:pt x="126" y="70"/>
                  </a:lnTo>
                  <a:lnTo>
                    <a:pt x="136" y="54"/>
                  </a:lnTo>
                  <a:lnTo>
                    <a:pt x="148" y="3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12"/>
                  </a:lnTo>
                  <a:lnTo>
                    <a:pt x="46" y="26"/>
                  </a:lnTo>
                  <a:lnTo>
                    <a:pt x="34" y="44"/>
                  </a:lnTo>
                  <a:lnTo>
                    <a:pt x="24" y="60"/>
                  </a:lnTo>
                  <a:lnTo>
                    <a:pt x="16" y="80"/>
                  </a:lnTo>
                  <a:lnTo>
                    <a:pt x="8" y="98"/>
                  </a:lnTo>
                  <a:lnTo>
                    <a:pt x="4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0" y="182"/>
                  </a:lnTo>
                  <a:lnTo>
                    <a:pt x="2" y="202"/>
                  </a:lnTo>
                  <a:lnTo>
                    <a:pt x="6" y="222"/>
                  </a:lnTo>
                  <a:lnTo>
                    <a:pt x="12" y="242"/>
                  </a:lnTo>
                  <a:lnTo>
                    <a:pt x="20" y="260"/>
                  </a:lnTo>
                  <a:lnTo>
                    <a:pt x="28" y="278"/>
                  </a:lnTo>
                  <a:lnTo>
                    <a:pt x="38" y="294"/>
                  </a:lnTo>
                  <a:lnTo>
                    <a:pt x="178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16" y="2761"/>
              <a:ext cx="472" cy="890"/>
            </a:xfrm>
            <a:custGeom>
              <a:avLst/>
              <a:gdLst>
                <a:gd name="T0" fmla="*/ 304 w 472"/>
                <a:gd name="T1" fmla="*/ 890 h 890"/>
                <a:gd name="T2" fmla="*/ 280 w 472"/>
                <a:gd name="T3" fmla="*/ 802 h 890"/>
                <a:gd name="T4" fmla="*/ 284 w 472"/>
                <a:gd name="T5" fmla="*/ 710 h 890"/>
                <a:gd name="T6" fmla="*/ 302 w 472"/>
                <a:gd name="T7" fmla="*/ 652 h 890"/>
                <a:gd name="T8" fmla="*/ 334 w 472"/>
                <a:gd name="T9" fmla="*/ 602 h 890"/>
                <a:gd name="T10" fmla="*/ 404 w 472"/>
                <a:gd name="T11" fmla="*/ 528 h 890"/>
                <a:gd name="T12" fmla="*/ 454 w 472"/>
                <a:gd name="T13" fmla="*/ 464 h 890"/>
                <a:gd name="T14" fmla="*/ 472 w 472"/>
                <a:gd name="T15" fmla="*/ 406 h 890"/>
                <a:gd name="T16" fmla="*/ 470 w 472"/>
                <a:gd name="T17" fmla="*/ 354 h 890"/>
                <a:gd name="T18" fmla="*/ 444 w 472"/>
                <a:gd name="T19" fmla="*/ 268 h 890"/>
                <a:gd name="T20" fmla="*/ 394 w 472"/>
                <a:gd name="T21" fmla="*/ 186 h 890"/>
                <a:gd name="T22" fmla="*/ 328 w 472"/>
                <a:gd name="T23" fmla="*/ 112 h 890"/>
                <a:gd name="T24" fmla="*/ 254 w 472"/>
                <a:gd name="T25" fmla="*/ 50 h 890"/>
                <a:gd name="T26" fmla="*/ 178 w 472"/>
                <a:gd name="T27" fmla="*/ 0 h 890"/>
                <a:gd name="T28" fmla="*/ 190 w 472"/>
                <a:gd name="T29" fmla="*/ 36 h 890"/>
                <a:gd name="T30" fmla="*/ 184 w 472"/>
                <a:gd name="T31" fmla="*/ 90 h 890"/>
                <a:gd name="T32" fmla="*/ 158 w 472"/>
                <a:gd name="T33" fmla="*/ 146 h 890"/>
                <a:gd name="T34" fmla="*/ 78 w 472"/>
                <a:gd name="T35" fmla="*/ 264 h 890"/>
                <a:gd name="T36" fmla="*/ 18 w 472"/>
                <a:gd name="T37" fmla="*/ 364 h 890"/>
                <a:gd name="T38" fmla="*/ 0 w 472"/>
                <a:gd name="T39" fmla="*/ 424 h 890"/>
                <a:gd name="T40" fmla="*/ 8 w 472"/>
                <a:gd name="T41" fmla="*/ 484 h 890"/>
                <a:gd name="T42" fmla="*/ 48 w 472"/>
                <a:gd name="T43" fmla="*/ 546 h 890"/>
                <a:gd name="T44" fmla="*/ 126 w 472"/>
                <a:gd name="T45" fmla="*/ 606 h 890"/>
                <a:gd name="T46" fmla="*/ 170 w 472"/>
                <a:gd name="T47" fmla="*/ 608 h 890"/>
                <a:gd name="T48" fmla="*/ 204 w 472"/>
                <a:gd name="T49" fmla="*/ 546 h 890"/>
                <a:gd name="T50" fmla="*/ 192 w 472"/>
                <a:gd name="T51" fmla="*/ 520 h 890"/>
                <a:gd name="T52" fmla="*/ 144 w 472"/>
                <a:gd name="T53" fmla="*/ 484 h 890"/>
                <a:gd name="T54" fmla="*/ 118 w 472"/>
                <a:gd name="T55" fmla="*/ 446 h 890"/>
                <a:gd name="T56" fmla="*/ 108 w 472"/>
                <a:gd name="T57" fmla="*/ 408 h 890"/>
                <a:gd name="T58" fmla="*/ 118 w 472"/>
                <a:gd name="T59" fmla="*/ 352 h 890"/>
                <a:gd name="T60" fmla="*/ 160 w 472"/>
                <a:gd name="T61" fmla="*/ 264 h 890"/>
                <a:gd name="T62" fmla="*/ 204 w 472"/>
                <a:gd name="T63" fmla="*/ 170 h 890"/>
                <a:gd name="T64" fmla="*/ 220 w 472"/>
                <a:gd name="T65" fmla="*/ 104 h 890"/>
                <a:gd name="T66" fmla="*/ 218 w 472"/>
                <a:gd name="T67" fmla="*/ 70 h 890"/>
                <a:gd name="T68" fmla="*/ 296 w 472"/>
                <a:gd name="T69" fmla="*/ 172 h 890"/>
                <a:gd name="T70" fmla="*/ 350 w 472"/>
                <a:gd name="T71" fmla="*/ 276 h 890"/>
                <a:gd name="T72" fmla="*/ 366 w 472"/>
                <a:gd name="T73" fmla="*/ 338 h 890"/>
                <a:gd name="T74" fmla="*/ 366 w 472"/>
                <a:gd name="T75" fmla="*/ 376 h 890"/>
                <a:gd name="T76" fmla="*/ 354 w 472"/>
                <a:gd name="T77" fmla="*/ 424 h 890"/>
                <a:gd name="T78" fmla="*/ 328 w 472"/>
                <a:gd name="T79" fmla="*/ 464 h 890"/>
                <a:gd name="T80" fmla="*/ 238 w 472"/>
                <a:gd name="T81" fmla="*/ 556 h 890"/>
                <a:gd name="T82" fmla="*/ 210 w 472"/>
                <a:gd name="T83" fmla="*/ 596 h 890"/>
                <a:gd name="T84" fmla="*/ 188 w 472"/>
                <a:gd name="T85" fmla="*/ 646 h 890"/>
                <a:gd name="T86" fmla="*/ 166 w 472"/>
                <a:gd name="T87" fmla="*/ 766 h 890"/>
                <a:gd name="T88" fmla="*/ 168 w 472"/>
                <a:gd name="T8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890">
                  <a:moveTo>
                    <a:pt x="168" y="890"/>
                  </a:moveTo>
                  <a:lnTo>
                    <a:pt x="304" y="890"/>
                  </a:lnTo>
                  <a:lnTo>
                    <a:pt x="304" y="890"/>
                  </a:lnTo>
                  <a:lnTo>
                    <a:pt x="292" y="862"/>
                  </a:lnTo>
                  <a:lnTo>
                    <a:pt x="284" y="832"/>
                  </a:lnTo>
                  <a:lnTo>
                    <a:pt x="280" y="802"/>
                  </a:lnTo>
                  <a:lnTo>
                    <a:pt x="278" y="770"/>
                  </a:lnTo>
                  <a:lnTo>
                    <a:pt x="280" y="740"/>
                  </a:lnTo>
                  <a:lnTo>
                    <a:pt x="284" y="710"/>
                  </a:lnTo>
                  <a:lnTo>
                    <a:pt x="292" y="680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10" y="634"/>
                  </a:lnTo>
                  <a:lnTo>
                    <a:pt x="322" y="618"/>
                  </a:lnTo>
                  <a:lnTo>
                    <a:pt x="334" y="602"/>
                  </a:lnTo>
                  <a:lnTo>
                    <a:pt x="346" y="586"/>
                  </a:lnTo>
                  <a:lnTo>
                    <a:pt x="376" y="558"/>
                  </a:lnTo>
                  <a:lnTo>
                    <a:pt x="404" y="528"/>
                  </a:lnTo>
                  <a:lnTo>
                    <a:pt x="432" y="496"/>
                  </a:lnTo>
                  <a:lnTo>
                    <a:pt x="442" y="480"/>
                  </a:lnTo>
                  <a:lnTo>
                    <a:pt x="454" y="464"/>
                  </a:lnTo>
                  <a:lnTo>
                    <a:pt x="462" y="446"/>
                  </a:lnTo>
                  <a:lnTo>
                    <a:pt x="468" y="426"/>
                  </a:lnTo>
                  <a:lnTo>
                    <a:pt x="472" y="40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54"/>
                  </a:lnTo>
                  <a:lnTo>
                    <a:pt x="464" y="326"/>
                  </a:lnTo>
                  <a:lnTo>
                    <a:pt x="456" y="296"/>
                  </a:lnTo>
                  <a:lnTo>
                    <a:pt x="444" y="268"/>
                  </a:lnTo>
                  <a:lnTo>
                    <a:pt x="430" y="240"/>
                  </a:lnTo>
                  <a:lnTo>
                    <a:pt x="412" y="212"/>
                  </a:lnTo>
                  <a:lnTo>
                    <a:pt x="394" y="186"/>
                  </a:lnTo>
                  <a:lnTo>
                    <a:pt x="374" y="160"/>
                  </a:lnTo>
                  <a:lnTo>
                    <a:pt x="352" y="136"/>
                  </a:lnTo>
                  <a:lnTo>
                    <a:pt x="328" y="112"/>
                  </a:lnTo>
                  <a:lnTo>
                    <a:pt x="304" y="90"/>
                  </a:lnTo>
                  <a:lnTo>
                    <a:pt x="280" y="68"/>
                  </a:lnTo>
                  <a:lnTo>
                    <a:pt x="254" y="50"/>
                  </a:lnTo>
                  <a:lnTo>
                    <a:pt x="230" y="32"/>
                  </a:lnTo>
                  <a:lnTo>
                    <a:pt x="204" y="1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6" y="18"/>
                  </a:lnTo>
                  <a:lnTo>
                    <a:pt x="190" y="36"/>
                  </a:lnTo>
                  <a:lnTo>
                    <a:pt x="190" y="54"/>
                  </a:lnTo>
                  <a:lnTo>
                    <a:pt x="188" y="72"/>
                  </a:lnTo>
                  <a:lnTo>
                    <a:pt x="184" y="90"/>
                  </a:lnTo>
                  <a:lnTo>
                    <a:pt x="178" y="108"/>
                  </a:lnTo>
                  <a:lnTo>
                    <a:pt x="168" y="128"/>
                  </a:lnTo>
                  <a:lnTo>
                    <a:pt x="158" y="146"/>
                  </a:lnTo>
                  <a:lnTo>
                    <a:pt x="134" y="184"/>
                  </a:lnTo>
                  <a:lnTo>
                    <a:pt x="106" y="224"/>
                  </a:lnTo>
                  <a:lnTo>
                    <a:pt x="78" y="264"/>
                  </a:lnTo>
                  <a:lnTo>
                    <a:pt x="50" y="302"/>
                  </a:lnTo>
                  <a:lnTo>
                    <a:pt x="26" y="342"/>
                  </a:lnTo>
                  <a:lnTo>
                    <a:pt x="18" y="364"/>
                  </a:lnTo>
                  <a:lnTo>
                    <a:pt x="10" y="384"/>
                  </a:lnTo>
                  <a:lnTo>
                    <a:pt x="4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8" y="484"/>
                  </a:lnTo>
                  <a:lnTo>
                    <a:pt x="18" y="504"/>
                  </a:lnTo>
                  <a:lnTo>
                    <a:pt x="30" y="526"/>
                  </a:lnTo>
                  <a:lnTo>
                    <a:pt x="48" y="546"/>
                  </a:lnTo>
                  <a:lnTo>
                    <a:pt x="70" y="566"/>
                  </a:lnTo>
                  <a:lnTo>
                    <a:pt x="96" y="586"/>
                  </a:lnTo>
                  <a:lnTo>
                    <a:pt x="126" y="606"/>
                  </a:lnTo>
                  <a:lnTo>
                    <a:pt x="162" y="626"/>
                  </a:lnTo>
                  <a:lnTo>
                    <a:pt x="162" y="626"/>
                  </a:lnTo>
                  <a:lnTo>
                    <a:pt x="170" y="608"/>
                  </a:lnTo>
                  <a:lnTo>
                    <a:pt x="186" y="574"/>
                  </a:lnTo>
                  <a:lnTo>
                    <a:pt x="186" y="574"/>
                  </a:lnTo>
                  <a:lnTo>
                    <a:pt x="204" y="546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192" y="520"/>
                  </a:lnTo>
                  <a:lnTo>
                    <a:pt x="174" y="508"/>
                  </a:lnTo>
                  <a:lnTo>
                    <a:pt x="158" y="496"/>
                  </a:lnTo>
                  <a:lnTo>
                    <a:pt x="144" y="484"/>
                  </a:lnTo>
                  <a:lnTo>
                    <a:pt x="132" y="472"/>
                  </a:lnTo>
                  <a:lnTo>
                    <a:pt x="124" y="460"/>
                  </a:lnTo>
                  <a:lnTo>
                    <a:pt x="118" y="446"/>
                  </a:lnTo>
                  <a:lnTo>
                    <a:pt x="112" y="434"/>
                  </a:lnTo>
                  <a:lnTo>
                    <a:pt x="110" y="420"/>
                  </a:lnTo>
                  <a:lnTo>
                    <a:pt x="108" y="408"/>
                  </a:lnTo>
                  <a:lnTo>
                    <a:pt x="110" y="394"/>
                  </a:lnTo>
                  <a:lnTo>
                    <a:pt x="112" y="380"/>
                  </a:lnTo>
                  <a:lnTo>
                    <a:pt x="118" y="352"/>
                  </a:lnTo>
                  <a:lnTo>
                    <a:pt x="130" y="324"/>
                  </a:lnTo>
                  <a:lnTo>
                    <a:pt x="144" y="294"/>
                  </a:lnTo>
                  <a:lnTo>
                    <a:pt x="160" y="264"/>
                  </a:lnTo>
                  <a:lnTo>
                    <a:pt x="176" y="232"/>
                  </a:lnTo>
                  <a:lnTo>
                    <a:pt x="192" y="200"/>
                  </a:lnTo>
                  <a:lnTo>
                    <a:pt x="204" y="170"/>
                  </a:lnTo>
                  <a:lnTo>
                    <a:pt x="214" y="136"/>
                  </a:lnTo>
                  <a:lnTo>
                    <a:pt x="218" y="120"/>
                  </a:lnTo>
                  <a:lnTo>
                    <a:pt x="220" y="104"/>
                  </a:lnTo>
                  <a:lnTo>
                    <a:pt x="220" y="88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44" y="100"/>
                  </a:lnTo>
                  <a:lnTo>
                    <a:pt x="270" y="134"/>
                  </a:lnTo>
                  <a:lnTo>
                    <a:pt x="296" y="172"/>
                  </a:lnTo>
                  <a:lnTo>
                    <a:pt x="320" y="212"/>
                  </a:lnTo>
                  <a:lnTo>
                    <a:pt x="340" y="256"/>
                  </a:lnTo>
                  <a:lnTo>
                    <a:pt x="350" y="276"/>
                  </a:lnTo>
                  <a:lnTo>
                    <a:pt x="356" y="298"/>
                  </a:lnTo>
                  <a:lnTo>
                    <a:pt x="362" y="318"/>
                  </a:lnTo>
                  <a:lnTo>
                    <a:pt x="366" y="338"/>
                  </a:lnTo>
                  <a:lnTo>
                    <a:pt x="368" y="358"/>
                  </a:lnTo>
                  <a:lnTo>
                    <a:pt x="366" y="376"/>
                  </a:lnTo>
                  <a:lnTo>
                    <a:pt x="366" y="376"/>
                  </a:lnTo>
                  <a:lnTo>
                    <a:pt x="364" y="392"/>
                  </a:lnTo>
                  <a:lnTo>
                    <a:pt x="360" y="408"/>
                  </a:lnTo>
                  <a:lnTo>
                    <a:pt x="354" y="424"/>
                  </a:lnTo>
                  <a:lnTo>
                    <a:pt x="346" y="438"/>
                  </a:lnTo>
                  <a:lnTo>
                    <a:pt x="338" y="450"/>
                  </a:lnTo>
                  <a:lnTo>
                    <a:pt x="328" y="464"/>
                  </a:lnTo>
                  <a:lnTo>
                    <a:pt x="308" y="488"/>
                  </a:lnTo>
                  <a:lnTo>
                    <a:pt x="262" y="532"/>
                  </a:lnTo>
                  <a:lnTo>
                    <a:pt x="238" y="556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0" y="596"/>
                  </a:lnTo>
                  <a:lnTo>
                    <a:pt x="202" y="612"/>
                  </a:lnTo>
                  <a:lnTo>
                    <a:pt x="194" y="628"/>
                  </a:lnTo>
                  <a:lnTo>
                    <a:pt x="188" y="646"/>
                  </a:lnTo>
                  <a:lnTo>
                    <a:pt x="178" y="684"/>
                  </a:lnTo>
                  <a:lnTo>
                    <a:pt x="170" y="724"/>
                  </a:lnTo>
                  <a:lnTo>
                    <a:pt x="166" y="766"/>
                  </a:lnTo>
                  <a:lnTo>
                    <a:pt x="166" y="808"/>
                  </a:lnTo>
                  <a:lnTo>
                    <a:pt x="166" y="850"/>
                  </a:lnTo>
                  <a:lnTo>
                    <a:pt x="168" y="890"/>
                  </a:lnTo>
                  <a:lnTo>
                    <a:pt x="168" y="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694" y="3339"/>
              <a:ext cx="174" cy="312"/>
            </a:xfrm>
            <a:custGeom>
              <a:avLst/>
              <a:gdLst>
                <a:gd name="T0" fmla="*/ 174 w 174"/>
                <a:gd name="T1" fmla="*/ 78 h 312"/>
                <a:gd name="T2" fmla="*/ 174 w 174"/>
                <a:gd name="T3" fmla="*/ 78 h 312"/>
                <a:gd name="T4" fmla="*/ 156 w 174"/>
                <a:gd name="T5" fmla="*/ 68 h 312"/>
                <a:gd name="T6" fmla="*/ 122 w 174"/>
                <a:gd name="T7" fmla="*/ 50 h 312"/>
                <a:gd name="T8" fmla="*/ 122 w 174"/>
                <a:gd name="T9" fmla="*/ 50 h 312"/>
                <a:gd name="T10" fmla="*/ 100 w 174"/>
                <a:gd name="T11" fmla="*/ 34 h 312"/>
                <a:gd name="T12" fmla="*/ 76 w 174"/>
                <a:gd name="T13" fmla="*/ 18 h 312"/>
                <a:gd name="T14" fmla="*/ 52 w 174"/>
                <a:gd name="T15" fmla="*/ 0 h 312"/>
                <a:gd name="T16" fmla="*/ 52 w 174"/>
                <a:gd name="T17" fmla="*/ 0 h 312"/>
                <a:gd name="T18" fmla="*/ 62 w 174"/>
                <a:gd name="T19" fmla="*/ 40 h 312"/>
                <a:gd name="T20" fmla="*/ 68 w 174"/>
                <a:gd name="T21" fmla="*/ 84 h 312"/>
                <a:gd name="T22" fmla="*/ 72 w 174"/>
                <a:gd name="T23" fmla="*/ 126 h 312"/>
                <a:gd name="T24" fmla="*/ 70 w 174"/>
                <a:gd name="T25" fmla="*/ 148 h 312"/>
                <a:gd name="T26" fmla="*/ 70 w 174"/>
                <a:gd name="T27" fmla="*/ 168 h 312"/>
                <a:gd name="T28" fmla="*/ 66 w 174"/>
                <a:gd name="T29" fmla="*/ 188 h 312"/>
                <a:gd name="T30" fmla="*/ 62 w 174"/>
                <a:gd name="T31" fmla="*/ 208 h 312"/>
                <a:gd name="T32" fmla="*/ 56 w 174"/>
                <a:gd name="T33" fmla="*/ 228 h 312"/>
                <a:gd name="T34" fmla="*/ 48 w 174"/>
                <a:gd name="T35" fmla="*/ 246 h 312"/>
                <a:gd name="T36" fmla="*/ 38 w 174"/>
                <a:gd name="T37" fmla="*/ 264 h 312"/>
                <a:gd name="T38" fmla="*/ 28 w 174"/>
                <a:gd name="T39" fmla="*/ 282 h 312"/>
                <a:gd name="T40" fmla="*/ 14 w 174"/>
                <a:gd name="T41" fmla="*/ 296 h 312"/>
                <a:gd name="T42" fmla="*/ 0 w 174"/>
                <a:gd name="T43" fmla="*/ 312 h 312"/>
                <a:gd name="T44" fmla="*/ 160 w 174"/>
                <a:gd name="T45" fmla="*/ 312 h 312"/>
                <a:gd name="T46" fmla="*/ 160 w 174"/>
                <a:gd name="T47" fmla="*/ 312 h 312"/>
                <a:gd name="T48" fmla="*/ 158 w 174"/>
                <a:gd name="T49" fmla="*/ 246 h 312"/>
                <a:gd name="T50" fmla="*/ 160 w 174"/>
                <a:gd name="T51" fmla="*/ 188 h 312"/>
                <a:gd name="T52" fmla="*/ 166 w 174"/>
                <a:gd name="T53" fmla="*/ 134 h 312"/>
                <a:gd name="T54" fmla="*/ 174 w 174"/>
                <a:gd name="T55" fmla="*/ 78 h 312"/>
                <a:gd name="T56" fmla="*/ 174 w 174"/>
                <a:gd name="T57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2">
                  <a:moveTo>
                    <a:pt x="174" y="78"/>
                  </a:moveTo>
                  <a:lnTo>
                    <a:pt x="174" y="78"/>
                  </a:lnTo>
                  <a:lnTo>
                    <a:pt x="156" y="6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00" y="34"/>
                  </a:lnTo>
                  <a:lnTo>
                    <a:pt x="76" y="1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40"/>
                  </a:lnTo>
                  <a:lnTo>
                    <a:pt x="68" y="84"/>
                  </a:lnTo>
                  <a:lnTo>
                    <a:pt x="72" y="126"/>
                  </a:lnTo>
                  <a:lnTo>
                    <a:pt x="70" y="148"/>
                  </a:lnTo>
                  <a:lnTo>
                    <a:pt x="70" y="168"/>
                  </a:lnTo>
                  <a:lnTo>
                    <a:pt x="66" y="188"/>
                  </a:lnTo>
                  <a:lnTo>
                    <a:pt x="62" y="208"/>
                  </a:lnTo>
                  <a:lnTo>
                    <a:pt x="56" y="228"/>
                  </a:lnTo>
                  <a:lnTo>
                    <a:pt x="48" y="246"/>
                  </a:lnTo>
                  <a:lnTo>
                    <a:pt x="38" y="264"/>
                  </a:lnTo>
                  <a:lnTo>
                    <a:pt x="28" y="282"/>
                  </a:lnTo>
                  <a:lnTo>
                    <a:pt x="14" y="296"/>
                  </a:lnTo>
                  <a:lnTo>
                    <a:pt x="0" y="312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8" y="246"/>
                  </a:lnTo>
                  <a:lnTo>
                    <a:pt x="160" y="188"/>
                  </a:lnTo>
                  <a:lnTo>
                    <a:pt x="166" y="134"/>
                  </a:lnTo>
                  <a:lnTo>
                    <a:pt x="174" y="78"/>
                  </a:lnTo>
                  <a:lnTo>
                    <a:pt x="17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8570913" y="6423025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7886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00B2824-3DD5-4B4E-8B4B-5FE00BA7DD60}" type="slidenum">
              <a:rPr lang="en-US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/>
          <a:stretch/>
        </p:blipFill>
        <p:spPr bwMode="auto">
          <a:xfrm>
            <a:off x="179512" y="684271"/>
            <a:ext cx="7632848" cy="588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02" y="6309320"/>
            <a:ext cx="3877338" cy="3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652" y="6621910"/>
            <a:ext cx="706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Arik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Yochelis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– Physics Fete 2013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4540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44463" y="6672263"/>
            <a:ext cx="8855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588" y="0"/>
            <a:ext cx="8623301" cy="62071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OPV - Bulk Heterojunction ~ 10% efficiency</a:t>
            </a:r>
          </a:p>
        </p:txBody>
      </p:sp>
      <p:sp>
        <p:nvSpPr>
          <p:cNvPr id="75" name="Oval 2"/>
          <p:cNvSpPr/>
          <p:nvPr/>
        </p:nvSpPr>
        <p:spPr>
          <a:xfrm>
            <a:off x="8437563" y="1588"/>
            <a:ext cx="712787" cy="735012"/>
          </a:xfrm>
          <a:custGeom>
            <a:avLst/>
            <a:gdLst/>
            <a:ahLst/>
            <a:cxnLst/>
            <a:rect l="l" t="t" r="r" b="b"/>
            <a:pathLst>
              <a:path w="712553" h="734693">
                <a:moveTo>
                  <a:pt x="126875" y="0"/>
                </a:moveTo>
                <a:lnTo>
                  <a:pt x="712553" y="0"/>
                </a:lnTo>
                <a:lnTo>
                  <a:pt x="712553" y="626391"/>
                </a:lnTo>
                <a:cubicBezTo>
                  <a:pt x="637999" y="694306"/>
                  <a:pt x="538671" y="734693"/>
                  <a:pt x="429911" y="734693"/>
                </a:cubicBezTo>
                <a:cubicBezTo>
                  <a:pt x="192478" y="734693"/>
                  <a:pt x="0" y="542215"/>
                  <a:pt x="0" y="304782"/>
                </a:cubicBezTo>
                <a:cubicBezTo>
                  <a:pt x="0" y="185621"/>
                  <a:pt x="48480" y="77784"/>
                  <a:pt x="126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76" name="Group 7"/>
          <p:cNvGrpSpPr>
            <a:grpSpLocks noChangeAspect="1"/>
          </p:cNvGrpSpPr>
          <p:nvPr/>
        </p:nvGrpSpPr>
        <p:grpSpPr bwMode="auto">
          <a:xfrm>
            <a:off x="8655230" y="38515"/>
            <a:ext cx="310312" cy="543657"/>
            <a:chOff x="4694" y="2761"/>
            <a:chExt cx="508" cy="890"/>
          </a:xfrm>
          <a:solidFill>
            <a:srgbClr val="F78F1E"/>
          </a:solidFill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5024" y="3357"/>
              <a:ext cx="178" cy="294"/>
            </a:xfrm>
            <a:custGeom>
              <a:avLst/>
              <a:gdLst>
                <a:gd name="T0" fmla="*/ 178 w 178"/>
                <a:gd name="T1" fmla="*/ 294 h 294"/>
                <a:gd name="T2" fmla="*/ 178 w 178"/>
                <a:gd name="T3" fmla="*/ 294 h 294"/>
                <a:gd name="T4" fmla="*/ 160 w 178"/>
                <a:gd name="T5" fmla="*/ 282 h 294"/>
                <a:gd name="T6" fmla="*/ 144 w 178"/>
                <a:gd name="T7" fmla="*/ 268 h 294"/>
                <a:gd name="T8" fmla="*/ 132 w 178"/>
                <a:gd name="T9" fmla="*/ 254 h 294"/>
                <a:gd name="T10" fmla="*/ 120 w 178"/>
                <a:gd name="T11" fmla="*/ 240 h 294"/>
                <a:gd name="T12" fmla="*/ 112 w 178"/>
                <a:gd name="T13" fmla="*/ 224 h 294"/>
                <a:gd name="T14" fmla="*/ 106 w 178"/>
                <a:gd name="T15" fmla="*/ 208 h 294"/>
                <a:gd name="T16" fmla="*/ 102 w 178"/>
                <a:gd name="T17" fmla="*/ 192 h 294"/>
                <a:gd name="T18" fmla="*/ 100 w 178"/>
                <a:gd name="T19" fmla="*/ 174 h 294"/>
                <a:gd name="T20" fmla="*/ 100 w 178"/>
                <a:gd name="T21" fmla="*/ 158 h 294"/>
                <a:gd name="T22" fmla="*/ 102 w 178"/>
                <a:gd name="T23" fmla="*/ 140 h 294"/>
                <a:gd name="T24" fmla="*/ 106 w 178"/>
                <a:gd name="T25" fmla="*/ 122 h 294"/>
                <a:gd name="T26" fmla="*/ 112 w 178"/>
                <a:gd name="T27" fmla="*/ 104 h 294"/>
                <a:gd name="T28" fmla="*/ 118 w 178"/>
                <a:gd name="T29" fmla="*/ 88 h 294"/>
                <a:gd name="T30" fmla="*/ 126 w 178"/>
                <a:gd name="T31" fmla="*/ 70 h 294"/>
                <a:gd name="T32" fmla="*/ 136 w 178"/>
                <a:gd name="T33" fmla="*/ 54 h 294"/>
                <a:gd name="T34" fmla="*/ 148 w 178"/>
                <a:gd name="T35" fmla="*/ 38 h 294"/>
                <a:gd name="T36" fmla="*/ 76 w 178"/>
                <a:gd name="T37" fmla="*/ 0 h 294"/>
                <a:gd name="T38" fmla="*/ 76 w 178"/>
                <a:gd name="T39" fmla="*/ 0 h 294"/>
                <a:gd name="T40" fmla="*/ 60 w 178"/>
                <a:gd name="T41" fmla="*/ 12 h 294"/>
                <a:gd name="T42" fmla="*/ 46 w 178"/>
                <a:gd name="T43" fmla="*/ 26 h 294"/>
                <a:gd name="T44" fmla="*/ 34 w 178"/>
                <a:gd name="T45" fmla="*/ 44 h 294"/>
                <a:gd name="T46" fmla="*/ 24 w 178"/>
                <a:gd name="T47" fmla="*/ 60 h 294"/>
                <a:gd name="T48" fmla="*/ 16 w 178"/>
                <a:gd name="T49" fmla="*/ 80 h 294"/>
                <a:gd name="T50" fmla="*/ 8 w 178"/>
                <a:gd name="T51" fmla="*/ 98 h 294"/>
                <a:gd name="T52" fmla="*/ 4 w 178"/>
                <a:gd name="T53" fmla="*/ 120 h 294"/>
                <a:gd name="T54" fmla="*/ 0 w 178"/>
                <a:gd name="T55" fmla="*/ 140 h 294"/>
                <a:gd name="T56" fmla="*/ 0 w 178"/>
                <a:gd name="T57" fmla="*/ 160 h 294"/>
                <a:gd name="T58" fmla="*/ 0 w 178"/>
                <a:gd name="T59" fmla="*/ 182 h 294"/>
                <a:gd name="T60" fmla="*/ 2 w 178"/>
                <a:gd name="T61" fmla="*/ 202 h 294"/>
                <a:gd name="T62" fmla="*/ 6 w 178"/>
                <a:gd name="T63" fmla="*/ 222 h 294"/>
                <a:gd name="T64" fmla="*/ 12 w 178"/>
                <a:gd name="T65" fmla="*/ 242 h 294"/>
                <a:gd name="T66" fmla="*/ 20 w 178"/>
                <a:gd name="T67" fmla="*/ 260 h 294"/>
                <a:gd name="T68" fmla="*/ 28 w 178"/>
                <a:gd name="T69" fmla="*/ 278 h 294"/>
                <a:gd name="T70" fmla="*/ 38 w 178"/>
                <a:gd name="T71" fmla="*/ 294 h 294"/>
                <a:gd name="T72" fmla="*/ 178 w 178"/>
                <a:gd name="T7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294">
                  <a:moveTo>
                    <a:pt x="178" y="294"/>
                  </a:moveTo>
                  <a:lnTo>
                    <a:pt x="178" y="294"/>
                  </a:lnTo>
                  <a:lnTo>
                    <a:pt x="160" y="282"/>
                  </a:lnTo>
                  <a:lnTo>
                    <a:pt x="144" y="268"/>
                  </a:lnTo>
                  <a:lnTo>
                    <a:pt x="132" y="254"/>
                  </a:lnTo>
                  <a:lnTo>
                    <a:pt x="120" y="240"/>
                  </a:lnTo>
                  <a:lnTo>
                    <a:pt x="112" y="224"/>
                  </a:lnTo>
                  <a:lnTo>
                    <a:pt x="106" y="208"/>
                  </a:lnTo>
                  <a:lnTo>
                    <a:pt x="102" y="192"/>
                  </a:lnTo>
                  <a:lnTo>
                    <a:pt x="100" y="174"/>
                  </a:lnTo>
                  <a:lnTo>
                    <a:pt x="100" y="158"/>
                  </a:lnTo>
                  <a:lnTo>
                    <a:pt x="102" y="140"/>
                  </a:lnTo>
                  <a:lnTo>
                    <a:pt x="106" y="122"/>
                  </a:lnTo>
                  <a:lnTo>
                    <a:pt x="112" y="104"/>
                  </a:lnTo>
                  <a:lnTo>
                    <a:pt x="118" y="88"/>
                  </a:lnTo>
                  <a:lnTo>
                    <a:pt x="126" y="70"/>
                  </a:lnTo>
                  <a:lnTo>
                    <a:pt x="136" y="54"/>
                  </a:lnTo>
                  <a:lnTo>
                    <a:pt x="148" y="3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12"/>
                  </a:lnTo>
                  <a:lnTo>
                    <a:pt x="46" y="26"/>
                  </a:lnTo>
                  <a:lnTo>
                    <a:pt x="34" y="44"/>
                  </a:lnTo>
                  <a:lnTo>
                    <a:pt x="24" y="60"/>
                  </a:lnTo>
                  <a:lnTo>
                    <a:pt x="16" y="80"/>
                  </a:lnTo>
                  <a:lnTo>
                    <a:pt x="8" y="98"/>
                  </a:lnTo>
                  <a:lnTo>
                    <a:pt x="4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0" y="182"/>
                  </a:lnTo>
                  <a:lnTo>
                    <a:pt x="2" y="202"/>
                  </a:lnTo>
                  <a:lnTo>
                    <a:pt x="6" y="222"/>
                  </a:lnTo>
                  <a:lnTo>
                    <a:pt x="12" y="242"/>
                  </a:lnTo>
                  <a:lnTo>
                    <a:pt x="20" y="260"/>
                  </a:lnTo>
                  <a:lnTo>
                    <a:pt x="28" y="278"/>
                  </a:lnTo>
                  <a:lnTo>
                    <a:pt x="38" y="294"/>
                  </a:lnTo>
                  <a:lnTo>
                    <a:pt x="178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16" y="2761"/>
              <a:ext cx="472" cy="890"/>
            </a:xfrm>
            <a:custGeom>
              <a:avLst/>
              <a:gdLst>
                <a:gd name="T0" fmla="*/ 304 w 472"/>
                <a:gd name="T1" fmla="*/ 890 h 890"/>
                <a:gd name="T2" fmla="*/ 280 w 472"/>
                <a:gd name="T3" fmla="*/ 802 h 890"/>
                <a:gd name="T4" fmla="*/ 284 w 472"/>
                <a:gd name="T5" fmla="*/ 710 h 890"/>
                <a:gd name="T6" fmla="*/ 302 w 472"/>
                <a:gd name="T7" fmla="*/ 652 h 890"/>
                <a:gd name="T8" fmla="*/ 334 w 472"/>
                <a:gd name="T9" fmla="*/ 602 h 890"/>
                <a:gd name="T10" fmla="*/ 404 w 472"/>
                <a:gd name="T11" fmla="*/ 528 h 890"/>
                <a:gd name="T12" fmla="*/ 454 w 472"/>
                <a:gd name="T13" fmla="*/ 464 h 890"/>
                <a:gd name="T14" fmla="*/ 472 w 472"/>
                <a:gd name="T15" fmla="*/ 406 h 890"/>
                <a:gd name="T16" fmla="*/ 470 w 472"/>
                <a:gd name="T17" fmla="*/ 354 h 890"/>
                <a:gd name="T18" fmla="*/ 444 w 472"/>
                <a:gd name="T19" fmla="*/ 268 h 890"/>
                <a:gd name="T20" fmla="*/ 394 w 472"/>
                <a:gd name="T21" fmla="*/ 186 h 890"/>
                <a:gd name="T22" fmla="*/ 328 w 472"/>
                <a:gd name="T23" fmla="*/ 112 h 890"/>
                <a:gd name="T24" fmla="*/ 254 w 472"/>
                <a:gd name="T25" fmla="*/ 50 h 890"/>
                <a:gd name="T26" fmla="*/ 178 w 472"/>
                <a:gd name="T27" fmla="*/ 0 h 890"/>
                <a:gd name="T28" fmla="*/ 190 w 472"/>
                <a:gd name="T29" fmla="*/ 36 h 890"/>
                <a:gd name="T30" fmla="*/ 184 w 472"/>
                <a:gd name="T31" fmla="*/ 90 h 890"/>
                <a:gd name="T32" fmla="*/ 158 w 472"/>
                <a:gd name="T33" fmla="*/ 146 h 890"/>
                <a:gd name="T34" fmla="*/ 78 w 472"/>
                <a:gd name="T35" fmla="*/ 264 h 890"/>
                <a:gd name="T36" fmla="*/ 18 w 472"/>
                <a:gd name="T37" fmla="*/ 364 h 890"/>
                <a:gd name="T38" fmla="*/ 0 w 472"/>
                <a:gd name="T39" fmla="*/ 424 h 890"/>
                <a:gd name="T40" fmla="*/ 8 w 472"/>
                <a:gd name="T41" fmla="*/ 484 h 890"/>
                <a:gd name="T42" fmla="*/ 48 w 472"/>
                <a:gd name="T43" fmla="*/ 546 h 890"/>
                <a:gd name="T44" fmla="*/ 126 w 472"/>
                <a:gd name="T45" fmla="*/ 606 h 890"/>
                <a:gd name="T46" fmla="*/ 170 w 472"/>
                <a:gd name="T47" fmla="*/ 608 h 890"/>
                <a:gd name="T48" fmla="*/ 204 w 472"/>
                <a:gd name="T49" fmla="*/ 546 h 890"/>
                <a:gd name="T50" fmla="*/ 192 w 472"/>
                <a:gd name="T51" fmla="*/ 520 h 890"/>
                <a:gd name="T52" fmla="*/ 144 w 472"/>
                <a:gd name="T53" fmla="*/ 484 h 890"/>
                <a:gd name="T54" fmla="*/ 118 w 472"/>
                <a:gd name="T55" fmla="*/ 446 h 890"/>
                <a:gd name="T56" fmla="*/ 108 w 472"/>
                <a:gd name="T57" fmla="*/ 408 h 890"/>
                <a:gd name="T58" fmla="*/ 118 w 472"/>
                <a:gd name="T59" fmla="*/ 352 h 890"/>
                <a:gd name="T60" fmla="*/ 160 w 472"/>
                <a:gd name="T61" fmla="*/ 264 h 890"/>
                <a:gd name="T62" fmla="*/ 204 w 472"/>
                <a:gd name="T63" fmla="*/ 170 h 890"/>
                <a:gd name="T64" fmla="*/ 220 w 472"/>
                <a:gd name="T65" fmla="*/ 104 h 890"/>
                <a:gd name="T66" fmla="*/ 218 w 472"/>
                <a:gd name="T67" fmla="*/ 70 h 890"/>
                <a:gd name="T68" fmla="*/ 296 w 472"/>
                <a:gd name="T69" fmla="*/ 172 h 890"/>
                <a:gd name="T70" fmla="*/ 350 w 472"/>
                <a:gd name="T71" fmla="*/ 276 h 890"/>
                <a:gd name="T72" fmla="*/ 366 w 472"/>
                <a:gd name="T73" fmla="*/ 338 h 890"/>
                <a:gd name="T74" fmla="*/ 366 w 472"/>
                <a:gd name="T75" fmla="*/ 376 h 890"/>
                <a:gd name="T76" fmla="*/ 354 w 472"/>
                <a:gd name="T77" fmla="*/ 424 h 890"/>
                <a:gd name="T78" fmla="*/ 328 w 472"/>
                <a:gd name="T79" fmla="*/ 464 h 890"/>
                <a:gd name="T80" fmla="*/ 238 w 472"/>
                <a:gd name="T81" fmla="*/ 556 h 890"/>
                <a:gd name="T82" fmla="*/ 210 w 472"/>
                <a:gd name="T83" fmla="*/ 596 h 890"/>
                <a:gd name="T84" fmla="*/ 188 w 472"/>
                <a:gd name="T85" fmla="*/ 646 h 890"/>
                <a:gd name="T86" fmla="*/ 166 w 472"/>
                <a:gd name="T87" fmla="*/ 766 h 890"/>
                <a:gd name="T88" fmla="*/ 168 w 472"/>
                <a:gd name="T8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890">
                  <a:moveTo>
                    <a:pt x="168" y="890"/>
                  </a:moveTo>
                  <a:lnTo>
                    <a:pt x="304" y="890"/>
                  </a:lnTo>
                  <a:lnTo>
                    <a:pt x="304" y="890"/>
                  </a:lnTo>
                  <a:lnTo>
                    <a:pt x="292" y="862"/>
                  </a:lnTo>
                  <a:lnTo>
                    <a:pt x="284" y="832"/>
                  </a:lnTo>
                  <a:lnTo>
                    <a:pt x="280" y="802"/>
                  </a:lnTo>
                  <a:lnTo>
                    <a:pt x="278" y="770"/>
                  </a:lnTo>
                  <a:lnTo>
                    <a:pt x="280" y="740"/>
                  </a:lnTo>
                  <a:lnTo>
                    <a:pt x="284" y="710"/>
                  </a:lnTo>
                  <a:lnTo>
                    <a:pt x="292" y="680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10" y="634"/>
                  </a:lnTo>
                  <a:lnTo>
                    <a:pt x="322" y="618"/>
                  </a:lnTo>
                  <a:lnTo>
                    <a:pt x="334" y="602"/>
                  </a:lnTo>
                  <a:lnTo>
                    <a:pt x="346" y="586"/>
                  </a:lnTo>
                  <a:lnTo>
                    <a:pt x="376" y="558"/>
                  </a:lnTo>
                  <a:lnTo>
                    <a:pt x="404" y="528"/>
                  </a:lnTo>
                  <a:lnTo>
                    <a:pt x="432" y="496"/>
                  </a:lnTo>
                  <a:lnTo>
                    <a:pt x="442" y="480"/>
                  </a:lnTo>
                  <a:lnTo>
                    <a:pt x="454" y="464"/>
                  </a:lnTo>
                  <a:lnTo>
                    <a:pt x="462" y="446"/>
                  </a:lnTo>
                  <a:lnTo>
                    <a:pt x="468" y="426"/>
                  </a:lnTo>
                  <a:lnTo>
                    <a:pt x="472" y="40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54"/>
                  </a:lnTo>
                  <a:lnTo>
                    <a:pt x="464" y="326"/>
                  </a:lnTo>
                  <a:lnTo>
                    <a:pt x="456" y="296"/>
                  </a:lnTo>
                  <a:lnTo>
                    <a:pt x="444" y="268"/>
                  </a:lnTo>
                  <a:lnTo>
                    <a:pt x="430" y="240"/>
                  </a:lnTo>
                  <a:lnTo>
                    <a:pt x="412" y="212"/>
                  </a:lnTo>
                  <a:lnTo>
                    <a:pt x="394" y="186"/>
                  </a:lnTo>
                  <a:lnTo>
                    <a:pt x="374" y="160"/>
                  </a:lnTo>
                  <a:lnTo>
                    <a:pt x="352" y="136"/>
                  </a:lnTo>
                  <a:lnTo>
                    <a:pt x="328" y="112"/>
                  </a:lnTo>
                  <a:lnTo>
                    <a:pt x="304" y="90"/>
                  </a:lnTo>
                  <a:lnTo>
                    <a:pt x="280" y="68"/>
                  </a:lnTo>
                  <a:lnTo>
                    <a:pt x="254" y="50"/>
                  </a:lnTo>
                  <a:lnTo>
                    <a:pt x="230" y="32"/>
                  </a:lnTo>
                  <a:lnTo>
                    <a:pt x="204" y="1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6" y="18"/>
                  </a:lnTo>
                  <a:lnTo>
                    <a:pt x="190" y="36"/>
                  </a:lnTo>
                  <a:lnTo>
                    <a:pt x="190" y="54"/>
                  </a:lnTo>
                  <a:lnTo>
                    <a:pt x="188" y="72"/>
                  </a:lnTo>
                  <a:lnTo>
                    <a:pt x="184" y="90"/>
                  </a:lnTo>
                  <a:lnTo>
                    <a:pt x="178" y="108"/>
                  </a:lnTo>
                  <a:lnTo>
                    <a:pt x="168" y="128"/>
                  </a:lnTo>
                  <a:lnTo>
                    <a:pt x="158" y="146"/>
                  </a:lnTo>
                  <a:lnTo>
                    <a:pt x="134" y="184"/>
                  </a:lnTo>
                  <a:lnTo>
                    <a:pt x="106" y="224"/>
                  </a:lnTo>
                  <a:lnTo>
                    <a:pt x="78" y="264"/>
                  </a:lnTo>
                  <a:lnTo>
                    <a:pt x="50" y="302"/>
                  </a:lnTo>
                  <a:lnTo>
                    <a:pt x="26" y="342"/>
                  </a:lnTo>
                  <a:lnTo>
                    <a:pt x="18" y="364"/>
                  </a:lnTo>
                  <a:lnTo>
                    <a:pt x="10" y="384"/>
                  </a:lnTo>
                  <a:lnTo>
                    <a:pt x="4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8" y="484"/>
                  </a:lnTo>
                  <a:lnTo>
                    <a:pt x="18" y="504"/>
                  </a:lnTo>
                  <a:lnTo>
                    <a:pt x="30" y="526"/>
                  </a:lnTo>
                  <a:lnTo>
                    <a:pt x="48" y="546"/>
                  </a:lnTo>
                  <a:lnTo>
                    <a:pt x="70" y="566"/>
                  </a:lnTo>
                  <a:lnTo>
                    <a:pt x="96" y="586"/>
                  </a:lnTo>
                  <a:lnTo>
                    <a:pt x="126" y="606"/>
                  </a:lnTo>
                  <a:lnTo>
                    <a:pt x="162" y="626"/>
                  </a:lnTo>
                  <a:lnTo>
                    <a:pt x="162" y="626"/>
                  </a:lnTo>
                  <a:lnTo>
                    <a:pt x="170" y="608"/>
                  </a:lnTo>
                  <a:lnTo>
                    <a:pt x="186" y="574"/>
                  </a:lnTo>
                  <a:lnTo>
                    <a:pt x="186" y="574"/>
                  </a:lnTo>
                  <a:lnTo>
                    <a:pt x="204" y="546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192" y="520"/>
                  </a:lnTo>
                  <a:lnTo>
                    <a:pt x="174" y="508"/>
                  </a:lnTo>
                  <a:lnTo>
                    <a:pt x="158" y="496"/>
                  </a:lnTo>
                  <a:lnTo>
                    <a:pt x="144" y="484"/>
                  </a:lnTo>
                  <a:lnTo>
                    <a:pt x="132" y="472"/>
                  </a:lnTo>
                  <a:lnTo>
                    <a:pt x="124" y="460"/>
                  </a:lnTo>
                  <a:lnTo>
                    <a:pt x="118" y="446"/>
                  </a:lnTo>
                  <a:lnTo>
                    <a:pt x="112" y="434"/>
                  </a:lnTo>
                  <a:lnTo>
                    <a:pt x="110" y="420"/>
                  </a:lnTo>
                  <a:lnTo>
                    <a:pt x="108" y="408"/>
                  </a:lnTo>
                  <a:lnTo>
                    <a:pt x="110" y="394"/>
                  </a:lnTo>
                  <a:lnTo>
                    <a:pt x="112" y="380"/>
                  </a:lnTo>
                  <a:lnTo>
                    <a:pt x="118" y="352"/>
                  </a:lnTo>
                  <a:lnTo>
                    <a:pt x="130" y="324"/>
                  </a:lnTo>
                  <a:lnTo>
                    <a:pt x="144" y="294"/>
                  </a:lnTo>
                  <a:lnTo>
                    <a:pt x="160" y="264"/>
                  </a:lnTo>
                  <a:lnTo>
                    <a:pt x="176" y="232"/>
                  </a:lnTo>
                  <a:lnTo>
                    <a:pt x="192" y="200"/>
                  </a:lnTo>
                  <a:lnTo>
                    <a:pt x="204" y="170"/>
                  </a:lnTo>
                  <a:lnTo>
                    <a:pt x="214" y="136"/>
                  </a:lnTo>
                  <a:lnTo>
                    <a:pt x="218" y="120"/>
                  </a:lnTo>
                  <a:lnTo>
                    <a:pt x="220" y="104"/>
                  </a:lnTo>
                  <a:lnTo>
                    <a:pt x="220" y="88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44" y="100"/>
                  </a:lnTo>
                  <a:lnTo>
                    <a:pt x="270" y="134"/>
                  </a:lnTo>
                  <a:lnTo>
                    <a:pt x="296" y="172"/>
                  </a:lnTo>
                  <a:lnTo>
                    <a:pt x="320" y="212"/>
                  </a:lnTo>
                  <a:lnTo>
                    <a:pt x="340" y="256"/>
                  </a:lnTo>
                  <a:lnTo>
                    <a:pt x="350" y="276"/>
                  </a:lnTo>
                  <a:lnTo>
                    <a:pt x="356" y="298"/>
                  </a:lnTo>
                  <a:lnTo>
                    <a:pt x="362" y="318"/>
                  </a:lnTo>
                  <a:lnTo>
                    <a:pt x="366" y="338"/>
                  </a:lnTo>
                  <a:lnTo>
                    <a:pt x="368" y="358"/>
                  </a:lnTo>
                  <a:lnTo>
                    <a:pt x="366" y="376"/>
                  </a:lnTo>
                  <a:lnTo>
                    <a:pt x="366" y="376"/>
                  </a:lnTo>
                  <a:lnTo>
                    <a:pt x="364" y="392"/>
                  </a:lnTo>
                  <a:lnTo>
                    <a:pt x="360" y="408"/>
                  </a:lnTo>
                  <a:lnTo>
                    <a:pt x="354" y="424"/>
                  </a:lnTo>
                  <a:lnTo>
                    <a:pt x="346" y="438"/>
                  </a:lnTo>
                  <a:lnTo>
                    <a:pt x="338" y="450"/>
                  </a:lnTo>
                  <a:lnTo>
                    <a:pt x="328" y="464"/>
                  </a:lnTo>
                  <a:lnTo>
                    <a:pt x="308" y="488"/>
                  </a:lnTo>
                  <a:lnTo>
                    <a:pt x="262" y="532"/>
                  </a:lnTo>
                  <a:lnTo>
                    <a:pt x="238" y="556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0" y="596"/>
                  </a:lnTo>
                  <a:lnTo>
                    <a:pt x="202" y="612"/>
                  </a:lnTo>
                  <a:lnTo>
                    <a:pt x="194" y="628"/>
                  </a:lnTo>
                  <a:lnTo>
                    <a:pt x="188" y="646"/>
                  </a:lnTo>
                  <a:lnTo>
                    <a:pt x="178" y="684"/>
                  </a:lnTo>
                  <a:lnTo>
                    <a:pt x="170" y="724"/>
                  </a:lnTo>
                  <a:lnTo>
                    <a:pt x="166" y="766"/>
                  </a:lnTo>
                  <a:lnTo>
                    <a:pt x="166" y="808"/>
                  </a:lnTo>
                  <a:lnTo>
                    <a:pt x="166" y="850"/>
                  </a:lnTo>
                  <a:lnTo>
                    <a:pt x="168" y="890"/>
                  </a:lnTo>
                  <a:lnTo>
                    <a:pt x="168" y="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694" y="3339"/>
              <a:ext cx="174" cy="312"/>
            </a:xfrm>
            <a:custGeom>
              <a:avLst/>
              <a:gdLst>
                <a:gd name="T0" fmla="*/ 174 w 174"/>
                <a:gd name="T1" fmla="*/ 78 h 312"/>
                <a:gd name="T2" fmla="*/ 174 w 174"/>
                <a:gd name="T3" fmla="*/ 78 h 312"/>
                <a:gd name="T4" fmla="*/ 156 w 174"/>
                <a:gd name="T5" fmla="*/ 68 h 312"/>
                <a:gd name="T6" fmla="*/ 122 w 174"/>
                <a:gd name="T7" fmla="*/ 50 h 312"/>
                <a:gd name="T8" fmla="*/ 122 w 174"/>
                <a:gd name="T9" fmla="*/ 50 h 312"/>
                <a:gd name="T10" fmla="*/ 100 w 174"/>
                <a:gd name="T11" fmla="*/ 34 h 312"/>
                <a:gd name="T12" fmla="*/ 76 w 174"/>
                <a:gd name="T13" fmla="*/ 18 h 312"/>
                <a:gd name="T14" fmla="*/ 52 w 174"/>
                <a:gd name="T15" fmla="*/ 0 h 312"/>
                <a:gd name="T16" fmla="*/ 52 w 174"/>
                <a:gd name="T17" fmla="*/ 0 h 312"/>
                <a:gd name="T18" fmla="*/ 62 w 174"/>
                <a:gd name="T19" fmla="*/ 40 h 312"/>
                <a:gd name="T20" fmla="*/ 68 w 174"/>
                <a:gd name="T21" fmla="*/ 84 h 312"/>
                <a:gd name="T22" fmla="*/ 72 w 174"/>
                <a:gd name="T23" fmla="*/ 126 h 312"/>
                <a:gd name="T24" fmla="*/ 70 w 174"/>
                <a:gd name="T25" fmla="*/ 148 h 312"/>
                <a:gd name="T26" fmla="*/ 70 w 174"/>
                <a:gd name="T27" fmla="*/ 168 h 312"/>
                <a:gd name="T28" fmla="*/ 66 w 174"/>
                <a:gd name="T29" fmla="*/ 188 h 312"/>
                <a:gd name="T30" fmla="*/ 62 w 174"/>
                <a:gd name="T31" fmla="*/ 208 h 312"/>
                <a:gd name="T32" fmla="*/ 56 w 174"/>
                <a:gd name="T33" fmla="*/ 228 h 312"/>
                <a:gd name="T34" fmla="*/ 48 w 174"/>
                <a:gd name="T35" fmla="*/ 246 h 312"/>
                <a:gd name="T36" fmla="*/ 38 w 174"/>
                <a:gd name="T37" fmla="*/ 264 h 312"/>
                <a:gd name="T38" fmla="*/ 28 w 174"/>
                <a:gd name="T39" fmla="*/ 282 h 312"/>
                <a:gd name="T40" fmla="*/ 14 w 174"/>
                <a:gd name="T41" fmla="*/ 296 h 312"/>
                <a:gd name="T42" fmla="*/ 0 w 174"/>
                <a:gd name="T43" fmla="*/ 312 h 312"/>
                <a:gd name="T44" fmla="*/ 160 w 174"/>
                <a:gd name="T45" fmla="*/ 312 h 312"/>
                <a:gd name="T46" fmla="*/ 160 w 174"/>
                <a:gd name="T47" fmla="*/ 312 h 312"/>
                <a:gd name="T48" fmla="*/ 158 w 174"/>
                <a:gd name="T49" fmla="*/ 246 h 312"/>
                <a:gd name="T50" fmla="*/ 160 w 174"/>
                <a:gd name="T51" fmla="*/ 188 h 312"/>
                <a:gd name="T52" fmla="*/ 166 w 174"/>
                <a:gd name="T53" fmla="*/ 134 h 312"/>
                <a:gd name="T54" fmla="*/ 174 w 174"/>
                <a:gd name="T55" fmla="*/ 78 h 312"/>
                <a:gd name="T56" fmla="*/ 174 w 174"/>
                <a:gd name="T57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2">
                  <a:moveTo>
                    <a:pt x="174" y="78"/>
                  </a:moveTo>
                  <a:lnTo>
                    <a:pt x="174" y="78"/>
                  </a:lnTo>
                  <a:lnTo>
                    <a:pt x="156" y="6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00" y="34"/>
                  </a:lnTo>
                  <a:lnTo>
                    <a:pt x="76" y="1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40"/>
                  </a:lnTo>
                  <a:lnTo>
                    <a:pt x="68" y="84"/>
                  </a:lnTo>
                  <a:lnTo>
                    <a:pt x="72" y="126"/>
                  </a:lnTo>
                  <a:lnTo>
                    <a:pt x="70" y="148"/>
                  </a:lnTo>
                  <a:lnTo>
                    <a:pt x="70" y="168"/>
                  </a:lnTo>
                  <a:lnTo>
                    <a:pt x="66" y="188"/>
                  </a:lnTo>
                  <a:lnTo>
                    <a:pt x="62" y="208"/>
                  </a:lnTo>
                  <a:lnTo>
                    <a:pt x="56" y="228"/>
                  </a:lnTo>
                  <a:lnTo>
                    <a:pt x="48" y="246"/>
                  </a:lnTo>
                  <a:lnTo>
                    <a:pt x="38" y="264"/>
                  </a:lnTo>
                  <a:lnTo>
                    <a:pt x="28" y="282"/>
                  </a:lnTo>
                  <a:lnTo>
                    <a:pt x="14" y="296"/>
                  </a:lnTo>
                  <a:lnTo>
                    <a:pt x="0" y="312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8" y="246"/>
                  </a:lnTo>
                  <a:lnTo>
                    <a:pt x="160" y="188"/>
                  </a:lnTo>
                  <a:lnTo>
                    <a:pt x="166" y="134"/>
                  </a:lnTo>
                  <a:lnTo>
                    <a:pt x="174" y="78"/>
                  </a:lnTo>
                  <a:lnTo>
                    <a:pt x="17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8570913" y="6423025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7886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552BBCB-84EE-494A-8D5A-310870C3297E}" type="slidenum">
              <a:rPr lang="en-US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www.greengroup.engin.umich.edu/Images/bh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9613"/>
            <a:ext cx="8931399" cy="37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70" r="63112" b="26915"/>
          <a:stretch/>
        </p:blipFill>
        <p:spPr bwMode="auto">
          <a:xfrm>
            <a:off x="107504" y="4722126"/>
            <a:ext cx="2776462" cy="144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1" r="63112" b="7921"/>
          <a:stretch/>
        </p:blipFill>
        <p:spPr bwMode="auto">
          <a:xfrm>
            <a:off x="3347864" y="4738792"/>
            <a:ext cx="2776462" cy="131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572000" y="799613"/>
            <a:ext cx="4466903" cy="378151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52" y="6621910"/>
            <a:ext cx="706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Arik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Yochelis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– Physics Fete 2013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588" y="0"/>
            <a:ext cx="8623301" cy="62071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OPV - Theoretical Approach</a:t>
            </a:r>
          </a:p>
        </p:txBody>
      </p:sp>
      <p:sp>
        <p:nvSpPr>
          <p:cNvPr id="75" name="Oval 2"/>
          <p:cNvSpPr/>
          <p:nvPr/>
        </p:nvSpPr>
        <p:spPr>
          <a:xfrm>
            <a:off x="8437563" y="1588"/>
            <a:ext cx="712787" cy="735012"/>
          </a:xfrm>
          <a:custGeom>
            <a:avLst/>
            <a:gdLst/>
            <a:ahLst/>
            <a:cxnLst/>
            <a:rect l="l" t="t" r="r" b="b"/>
            <a:pathLst>
              <a:path w="712553" h="734693">
                <a:moveTo>
                  <a:pt x="126875" y="0"/>
                </a:moveTo>
                <a:lnTo>
                  <a:pt x="712553" y="0"/>
                </a:lnTo>
                <a:lnTo>
                  <a:pt x="712553" y="626391"/>
                </a:lnTo>
                <a:cubicBezTo>
                  <a:pt x="637999" y="694306"/>
                  <a:pt x="538671" y="734693"/>
                  <a:pt x="429911" y="734693"/>
                </a:cubicBezTo>
                <a:cubicBezTo>
                  <a:pt x="192478" y="734693"/>
                  <a:pt x="0" y="542215"/>
                  <a:pt x="0" y="304782"/>
                </a:cubicBezTo>
                <a:cubicBezTo>
                  <a:pt x="0" y="185621"/>
                  <a:pt x="48480" y="77784"/>
                  <a:pt x="126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76" name="Group 7"/>
          <p:cNvGrpSpPr>
            <a:grpSpLocks noChangeAspect="1"/>
          </p:cNvGrpSpPr>
          <p:nvPr/>
        </p:nvGrpSpPr>
        <p:grpSpPr bwMode="auto">
          <a:xfrm>
            <a:off x="8655230" y="38515"/>
            <a:ext cx="310312" cy="543657"/>
            <a:chOff x="4694" y="2761"/>
            <a:chExt cx="508" cy="890"/>
          </a:xfrm>
          <a:solidFill>
            <a:srgbClr val="F78F1E"/>
          </a:solidFill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5024" y="3357"/>
              <a:ext cx="178" cy="294"/>
            </a:xfrm>
            <a:custGeom>
              <a:avLst/>
              <a:gdLst>
                <a:gd name="T0" fmla="*/ 178 w 178"/>
                <a:gd name="T1" fmla="*/ 294 h 294"/>
                <a:gd name="T2" fmla="*/ 178 w 178"/>
                <a:gd name="T3" fmla="*/ 294 h 294"/>
                <a:gd name="T4" fmla="*/ 160 w 178"/>
                <a:gd name="T5" fmla="*/ 282 h 294"/>
                <a:gd name="T6" fmla="*/ 144 w 178"/>
                <a:gd name="T7" fmla="*/ 268 h 294"/>
                <a:gd name="T8" fmla="*/ 132 w 178"/>
                <a:gd name="T9" fmla="*/ 254 h 294"/>
                <a:gd name="T10" fmla="*/ 120 w 178"/>
                <a:gd name="T11" fmla="*/ 240 h 294"/>
                <a:gd name="T12" fmla="*/ 112 w 178"/>
                <a:gd name="T13" fmla="*/ 224 h 294"/>
                <a:gd name="T14" fmla="*/ 106 w 178"/>
                <a:gd name="T15" fmla="*/ 208 h 294"/>
                <a:gd name="T16" fmla="*/ 102 w 178"/>
                <a:gd name="T17" fmla="*/ 192 h 294"/>
                <a:gd name="T18" fmla="*/ 100 w 178"/>
                <a:gd name="T19" fmla="*/ 174 h 294"/>
                <a:gd name="T20" fmla="*/ 100 w 178"/>
                <a:gd name="T21" fmla="*/ 158 h 294"/>
                <a:gd name="T22" fmla="*/ 102 w 178"/>
                <a:gd name="T23" fmla="*/ 140 h 294"/>
                <a:gd name="T24" fmla="*/ 106 w 178"/>
                <a:gd name="T25" fmla="*/ 122 h 294"/>
                <a:gd name="T26" fmla="*/ 112 w 178"/>
                <a:gd name="T27" fmla="*/ 104 h 294"/>
                <a:gd name="T28" fmla="*/ 118 w 178"/>
                <a:gd name="T29" fmla="*/ 88 h 294"/>
                <a:gd name="T30" fmla="*/ 126 w 178"/>
                <a:gd name="T31" fmla="*/ 70 h 294"/>
                <a:gd name="T32" fmla="*/ 136 w 178"/>
                <a:gd name="T33" fmla="*/ 54 h 294"/>
                <a:gd name="T34" fmla="*/ 148 w 178"/>
                <a:gd name="T35" fmla="*/ 38 h 294"/>
                <a:gd name="T36" fmla="*/ 76 w 178"/>
                <a:gd name="T37" fmla="*/ 0 h 294"/>
                <a:gd name="T38" fmla="*/ 76 w 178"/>
                <a:gd name="T39" fmla="*/ 0 h 294"/>
                <a:gd name="T40" fmla="*/ 60 w 178"/>
                <a:gd name="T41" fmla="*/ 12 h 294"/>
                <a:gd name="T42" fmla="*/ 46 w 178"/>
                <a:gd name="T43" fmla="*/ 26 h 294"/>
                <a:gd name="T44" fmla="*/ 34 w 178"/>
                <a:gd name="T45" fmla="*/ 44 h 294"/>
                <a:gd name="T46" fmla="*/ 24 w 178"/>
                <a:gd name="T47" fmla="*/ 60 h 294"/>
                <a:gd name="T48" fmla="*/ 16 w 178"/>
                <a:gd name="T49" fmla="*/ 80 h 294"/>
                <a:gd name="T50" fmla="*/ 8 w 178"/>
                <a:gd name="T51" fmla="*/ 98 h 294"/>
                <a:gd name="T52" fmla="*/ 4 w 178"/>
                <a:gd name="T53" fmla="*/ 120 h 294"/>
                <a:gd name="T54" fmla="*/ 0 w 178"/>
                <a:gd name="T55" fmla="*/ 140 h 294"/>
                <a:gd name="T56" fmla="*/ 0 w 178"/>
                <a:gd name="T57" fmla="*/ 160 h 294"/>
                <a:gd name="T58" fmla="*/ 0 w 178"/>
                <a:gd name="T59" fmla="*/ 182 h 294"/>
                <a:gd name="T60" fmla="*/ 2 w 178"/>
                <a:gd name="T61" fmla="*/ 202 h 294"/>
                <a:gd name="T62" fmla="*/ 6 w 178"/>
                <a:gd name="T63" fmla="*/ 222 h 294"/>
                <a:gd name="T64" fmla="*/ 12 w 178"/>
                <a:gd name="T65" fmla="*/ 242 h 294"/>
                <a:gd name="T66" fmla="*/ 20 w 178"/>
                <a:gd name="T67" fmla="*/ 260 h 294"/>
                <a:gd name="T68" fmla="*/ 28 w 178"/>
                <a:gd name="T69" fmla="*/ 278 h 294"/>
                <a:gd name="T70" fmla="*/ 38 w 178"/>
                <a:gd name="T71" fmla="*/ 294 h 294"/>
                <a:gd name="T72" fmla="*/ 178 w 178"/>
                <a:gd name="T7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294">
                  <a:moveTo>
                    <a:pt x="178" y="294"/>
                  </a:moveTo>
                  <a:lnTo>
                    <a:pt x="178" y="294"/>
                  </a:lnTo>
                  <a:lnTo>
                    <a:pt x="160" y="282"/>
                  </a:lnTo>
                  <a:lnTo>
                    <a:pt x="144" y="268"/>
                  </a:lnTo>
                  <a:lnTo>
                    <a:pt x="132" y="254"/>
                  </a:lnTo>
                  <a:lnTo>
                    <a:pt x="120" y="240"/>
                  </a:lnTo>
                  <a:lnTo>
                    <a:pt x="112" y="224"/>
                  </a:lnTo>
                  <a:lnTo>
                    <a:pt x="106" y="208"/>
                  </a:lnTo>
                  <a:lnTo>
                    <a:pt x="102" y="192"/>
                  </a:lnTo>
                  <a:lnTo>
                    <a:pt x="100" y="174"/>
                  </a:lnTo>
                  <a:lnTo>
                    <a:pt x="100" y="158"/>
                  </a:lnTo>
                  <a:lnTo>
                    <a:pt x="102" y="140"/>
                  </a:lnTo>
                  <a:lnTo>
                    <a:pt x="106" y="122"/>
                  </a:lnTo>
                  <a:lnTo>
                    <a:pt x="112" y="104"/>
                  </a:lnTo>
                  <a:lnTo>
                    <a:pt x="118" y="88"/>
                  </a:lnTo>
                  <a:lnTo>
                    <a:pt x="126" y="70"/>
                  </a:lnTo>
                  <a:lnTo>
                    <a:pt x="136" y="54"/>
                  </a:lnTo>
                  <a:lnTo>
                    <a:pt x="148" y="3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12"/>
                  </a:lnTo>
                  <a:lnTo>
                    <a:pt x="46" y="26"/>
                  </a:lnTo>
                  <a:lnTo>
                    <a:pt x="34" y="44"/>
                  </a:lnTo>
                  <a:lnTo>
                    <a:pt x="24" y="60"/>
                  </a:lnTo>
                  <a:lnTo>
                    <a:pt x="16" y="80"/>
                  </a:lnTo>
                  <a:lnTo>
                    <a:pt x="8" y="98"/>
                  </a:lnTo>
                  <a:lnTo>
                    <a:pt x="4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0" y="182"/>
                  </a:lnTo>
                  <a:lnTo>
                    <a:pt x="2" y="202"/>
                  </a:lnTo>
                  <a:lnTo>
                    <a:pt x="6" y="222"/>
                  </a:lnTo>
                  <a:lnTo>
                    <a:pt x="12" y="242"/>
                  </a:lnTo>
                  <a:lnTo>
                    <a:pt x="20" y="260"/>
                  </a:lnTo>
                  <a:lnTo>
                    <a:pt x="28" y="278"/>
                  </a:lnTo>
                  <a:lnTo>
                    <a:pt x="38" y="294"/>
                  </a:lnTo>
                  <a:lnTo>
                    <a:pt x="178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16" y="2761"/>
              <a:ext cx="472" cy="890"/>
            </a:xfrm>
            <a:custGeom>
              <a:avLst/>
              <a:gdLst>
                <a:gd name="T0" fmla="*/ 304 w 472"/>
                <a:gd name="T1" fmla="*/ 890 h 890"/>
                <a:gd name="T2" fmla="*/ 280 w 472"/>
                <a:gd name="T3" fmla="*/ 802 h 890"/>
                <a:gd name="T4" fmla="*/ 284 w 472"/>
                <a:gd name="T5" fmla="*/ 710 h 890"/>
                <a:gd name="T6" fmla="*/ 302 w 472"/>
                <a:gd name="T7" fmla="*/ 652 h 890"/>
                <a:gd name="T8" fmla="*/ 334 w 472"/>
                <a:gd name="T9" fmla="*/ 602 h 890"/>
                <a:gd name="T10" fmla="*/ 404 w 472"/>
                <a:gd name="T11" fmla="*/ 528 h 890"/>
                <a:gd name="T12" fmla="*/ 454 w 472"/>
                <a:gd name="T13" fmla="*/ 464 h 890"/>
                <a:gd name="T14" fmla="*/ 472 w 472"/>
                <a:gd name="T15" fmla="*/ 406 h 890"/>
                <a:gd name="T16" fmla="*/ 470 w 472"/>
                <a:gd name="T17" fmla="*/ 354 h 890"/>
                <a:gd name="T18" fmla="*/ 444 w 472"/>
                <a:gd name="T19" fmla="*/ 268 h 890"/>
                <a:gd name="T20" fmla="*/ 394 w 472"/>
                <a:gd name="T21" fmla="*/ 186 h 890"/>
                <a:gd name="T22" fmla="*/ 328 w 472"/>
                <a:gd name="T23" fmla="*/ 112 h 890"/>
                <a:gd name="T24" fmla="*/ 254 w 472"/>
                <a:gd name="T25" fmla="*/ 50 h 890"/>
                <a:gd name="T26" fmla="*/ 178 w 472"/>
                <a:gd name="T27" fmla="*/ 0 h 890"/>
                <a:gd name="T28" fmla="*/ 190 w 472"/>
                <a:gd name="T29" fmla="*/ 36 h 890"/>
                <a:gd name="T30" fmla="*/ 184 w 472"/>
                <a:gd name="T31" fmla="*/ 90 h 890"/>
                <a:gd name="T32" fmla="*/ 158 w 472"/>
                <a:gd name="T33" fmla="*/ 146 h 890"/>
                <a:gd name="T34" fmla="*/ 78 w 472"/>
                <a:gd name="T35" fmla="*/ 264 h 890"/>
                <a:gd name="T36" fmla="*/ 18 w 472"/>
                <a:gd name="T37" fmla="*/ 364 h 890"/>
                <a:gd name="T38" fmla="*/ 0 w 472"/>
                <a:gd name="T39" fmla="*/ 424 h 890"/>
                <a:gd name="T40" fmla="*/ 8 w 472"/>
                <a:gd name="T41" fmla="*/ 484 h 890"/>
                <a:gd name="T42" fmla="*/ 48 w 472"/>
                <a:gd name="T43" fmla="*/ 546 h 890"/>
                <a:gd name="T44" fmla="*/ 126 w 472"/>
                <a:gd name="T45" fmla="*/ 606 h 890"/>
                <a:gd name="T46" fmla="*/ 170 w 472"/>
                <a:gd name="T47" fmla="*/ 608 h 890"/>
                <a:gd name="T48" fmla="*/ 204 w 472"/>
                <a:gd name="T49" fmla="*/ 546 h 890"/>
                <a:gd name="T50" fmla="*/ 192 w 472"/>
                <a:gd name="T51" fmla="*/ 520 h 890"/>
                <a:gd name="T52" fmla="*/ 144 w 472"/>
                <a:gd name="T53" fmla="*/ 484 h 890"/>
                <a:gd name="T54" fmla="*/ 118 w 472"/>
                <a:gd name="T55" fmla="*/ 446 h 890"/>
                <a:gd name="T56" fmla="*/ 108 w 472"/>
                <a:gd name="T57" fmla="*/ 408 h 890"/>
                <a:gd name="T58" fmla="*/ 118 w 472"/>
                <a:gd name="T59" fmla="*/ 352 h 890"/>
                <a:gd name="T60" fmla="*/ 160 w 472"/>
                <a:gd name="T61" fmla="*/ 264 h 890"/>
                <a:gd name="T62" fmla="*/ 204 w 472"/>
                <a:gd name="T63" fmla="*/ 170 h 890"/>
                <a:gd name="T64" fmla="*/ 220 w 472"/>
                <a:gd name="T65" fmla="*/ 104 h 890"/>
                <a:gd name="T66" fmla="*/ 218 w 472"/>
                <a:gd name="T67" fmla="*/ 70 h 890"/>
                <a:gd name="T68" fmla="*/ 296 w 472"/>
                <a:gd name="T69" fmla="*/ 172 h 890"/>
                <a:gd name="T70" fmla="*/ 350 w 472"/>
                <a:gd name="T71" fmla="*/ 276 h 890"/>
                <a:gd name="T72" fmla="*/ 366 w 472"/>
                <a:gd name="T73" fmla="*/ 338 h 890"/>
                <a:gd name="T74" fmla="*/ 366 w 472"/>
                <a:gd name="T75" fmla="*/ 376 h 890"/>
                <a:gd name="T76" fmla="*/ 354 w 472"/>
                <a:gd name="T77" fmla="*/ 424 h 890"/>
                <a:gd name="T78" fmla="*/ 328 w 472"/>
                <a:gd name="T79" fmla="*/ 464 h 890"/>
                <a:gd name="T80" fmla="*/ 238 w 472"/>
                <a:gd name="T81" fmla="*/ 556 h 890"/>
                <a:gd name="T82" fmla="*/ 210 w 472"/>
                <a:gd name="T83" fmla="*/ 596 h 890"/>
                <a:gd name="T84" fmla="*/ 188 w 472"/>
                <a:gd name="T85" fmla="*/ 646 h 890"/>
                <a:gd name="T86" fmla="*/ 166 w 472"/>
                <a:gd name="T87" fmla="*/ 766 h 890"/>
                <a:gd name="T88" fmla="*/ 168 w 472"/>
                <a:gd name="T8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890">
                  <a:moveTo>
                    <a:pt x="168" y="890"/>
                  </a:moveTo>
                  <a:lnTo>
                    <a:pt x="304" y="890"/>
                  </a:lnTo>
                  <a:lnTo>
                    <a:pt x="304" y="890"/>
                  </a:lnTo>
                  <a:lnTo>
                    <a:pt x="292" y="862"/>
                  </a:lnTo>
                  <a:lnTo>
                    <a:pt x="284" y="832"/>
                  </a:lnTo>
                  <a:lnTo>
                    <a:pt x="280" y="802"/>
                  </a:lnTo>
                  <a:lnTo>
                    <a:pt x="278" y="770"/>
                  </a:lnTo>
                  <a:lnTo>
                    <a:pt x="280" y="740"/>
                  </a:lnTo>
                  <a:lnTo>
                    <a:pt x="284" y="710"/>
                  </a:lnTo>
                  <a:lnTo>
                    <a:pt x="292" y="680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10" y="634"/>
                  </a:lnTo>
                  <a:lnTo>
                    <a:pt x="322" y="618"/>
                  </a:lnTo>
                  <a:lnTo>
                    <a:pt x="334" y="602"/>
                  </a:lnTo>
                  <a:lnTo>
                    <a:pt x="346" y="586"/>
                  </a:lnTo>
                  <a:lnTo>
                    <a:pt x="376" y="558"/>
                  </a:lnTo>
                  <a:lnTo>
                    <a:pt x="404" y="528"/>
                  </a:lnTo>
                  <a:lnTo>
                    <a:pt x="432" y="496"/>
                  </a:lnTo>
                  <a:lnTo>
                    <a:pt x="442" y="480"/>
                  </a:lnTo>
                  <a:lnTo>
                    <a:pt x="454" y="464"/>
                  </a:lnTo>
                  <a:lnTo>
                    <a:pt x="462" y="446"/>
                  </a:lnTo>
                  <a:lnTo>
                    <a:pt x="468" y="426"/>
                  </a:lnTo>
                  <a:lnTo>
                    <a:pt x="472" y="40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54"/>
                  </a:lnTo>
                  <a:lnTo>
                    <a:pt x="464" y="326"/>
                  </a:lnTo>
                  <a:lnTo>
                    <a:pt x="456" y="296"/>
                  </a:lnTo>
                  <a:lnTo>
                    <a:pt x="444" y="268"/>
                  </a:lnTo>
                  <a:lnTo>
                    <a:pt x="430" y="240"/>
                  </a:lnTo>
                  <a:lnTo>
                    <a:pt x="412" y="212"/>
                  </a:lnTo>
                  <a:lnTo>
                    <a:pt x="394" y="186"/>
                  </a:lnTo>
                  <a:lnTo>
                    <a:pt x="374" y="160"/>
                  </a:lnTo>
                  <a:lnTo>
                    <a:pt x="352" y="136"/>
                  </a:lnTo>
                  <a:lnTo>
                    <a:pt x="328" y="112"/>
                  </a:lnTo>
                  <a:lnTo>
                    <a:pt x="304" y="90"/>
                  </a:lnTo>
                  <a:lnTo>
                    <a:pt x="280" y="68"/>
                  </a:lnTo>
                  <a:lnTo>
                    <a:pt x="254" y="50"/>
                  </a:lnTo>
                  <a:lnTo>
                    <a:pt x="230" y="32"/>
                  </a:lnTo>
                  <a:lnTo>
                    <a:pt x="204" y="1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6" y="18"/>
                  </a:lnTo>
                  <a:lnTo>
                    <a:pt x="190" y="36"/>
                  </a:lnTo>
                  <a:lnTo>
                    <a:pt x="190" y="54"/>
                  </a:lnTo>
                  <a:lnTo>
                    <a:pt x="188" y="72"/>
                  </a:lnTo>
                  <a:lnTo>
                    <a:pt x="184" y="90"/>
                  </a:lnTo>
                  <a:lnTo>
                    <a:pt x="178" y="108"/>
                  </a:lnTo>
                  <a:lnTo>
                    <a:pt x="168" y="128"/>
                  </a:lnTo>
                  <a:lnTo>
                    <a:pt x="158" y="146"/>
                  </a:lnTo>
                  <a:lnTo>
                    <a:pt x="134" y="184"/>
                  </a:lnTo>
                  <a:lnTo>
                    <a:pt x="106" y="224"/>
                  </a:lnTo>
                  <a:lnTo>
                    <a:pt x="78" y="264"/>
                  </a:lnTo>
                  <a:lnTo>
                    <a:pt x="50" y="302"/>
                  </a:lnTo>
                  <a:lnTo>
                    <a:pt x="26" y="342"/>
                  </a:lnTo>
                  <a:lnTo>
                    <a:pt x="18" y="364"/>
                  </a:lnTo>
                  <a:lnTo>
                    <a:pt x="10" y="384"/>
                  </a:lnTo>
                  <a:lnTo>
                    <a:pt x="4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8" y="484"/>
                  </a:lnTo>
                  <a:lnTo>
                    <a:pt x="18" y="504"/>
                  </a:lnTo>
                  <a:lnTo>
                    <a:pt x="30" y="526"/>
                  </a:lnTo>
                  <a:lnTo>
                    <a:pt x="48" y="546"/>
                  </a:lnTo>
                  <a:lnTo>
                    <a:pt x="70" y="566"/>
                  </a:lnTo>
                  <a:lnTo>
                    <a:pt x="96" y="586"/>
                  </a:lnTo>
                  <a:lnTo>
                    <a:pt x="126" y="606"/>
                  </a:lnTo>
                  <a:lnTo>
                    <a:pt x="162" y="626"/>
                  </a:lnTo>
                  <a:lnTo>
                    <a:pt x="162" y="626"/>
                  </a:lnTo>
                  <a:lnTo>
                    <a:pt x="170" y="608"/>
                  </a:lnTo>
                  <a:lnTo>
                    <a:pt x="186" y="574"/>
                  </a:lnTo>
                  <a:lnTo>
                    <a:pt x="186" y="574"/>
                  </a:lnTo>
                  <a:lnTo>
                    <a:pt x="204" y="546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192" y="520"/>
                  </a:lnTo>
                  <a:lnTo>
                    <a:pt x="174" y="508"/>
                  </a:lnTo>
                  <a:lnTo>
                    <a:pt x="158" y="496"/>
                  </a:lnTo>
                  <a:lnTo>
                    <a:pt x="144" y="484"/>
                  </a:lnTo>
                  <a:lnTo>
                    <a:pt x="132" y="472"/>
                  </a:lnTo>
                  <a:lnTo>
                    <a:pt x="124" y="460"/>
                  </a:lnTo>
                  <a:lnTo>
                    <a:pt x="118" y="446"/>
                  </a:lnTo>
                  <a:lnTo>
                    <a:pt x="112" y="434"/>
                  </a:lnTo>
                  <a:lnTo>
                    <a:pt x="110" y="420"/>
                  </a:lnTo>
                  <a:lnTo>
                    <a:pt x="108" y="408"/>
                  </a:lnTo>
                  <a:lnTo>
                    <a:pt x="110" y="394"/>
                  </a:lnTo>
                  <a:lnTo>
                    <a:pt x="112" y="380"/>
                  </a:lnTo>
                  <a:lnTo>
                    <a:pt x="118" y="352"/>
                  </a:lnTo>
                  <a:lnTo>
                    <a:pt x="130" y="324"/>
                  </a:lnTo>
                  <a:lnTo>
                    <a:pt x="144" y="294"/>
                  </a:lnTo>
                  <a:lnTo>
                    <a:pt x="160" y="264"/>
                  </a:lnTo>
                  <a:lnTo>
                    <a:pt x="176" y="232"/>
                  </a:lnTo>
                  <a:lnTo>
                    <a:pt x="192" y="200"/>
                  </a:lnTo>
                  <a:lnTo>
                    <a:pt x="204" y="170"/>
                  </a:lnTo>
                  <a:lnTo>
                    <a:pt x="214" y="136"/>
                  </a:lnTo>
                  <a:lnTo>
                    <a:pt x="218" y="120"/>
                  </a:lnTo>
                  <a:lnTo>
                    <a:pt x="220" y="104"/>
                  </a:lnTo>
                  <a:lnTo>
                    <a:pt x="220" y="88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44" y="100"/>
                  </a:lnTo>
                  <a:lnTo>
                    <a:pt x="270" y="134"/>
                  </a:lnTo>
                  <a:lnTo>
                    <a:pt x="296" y="172"/>
                  </a:lnTo>
                  <a:lnTo>
                    <a:pt x="320" y="212"/>
                  </a:lnTo>
                  <a:lnTo>
                    <a:pt x="340" y="256"/>
                  </a:lnTo>
                  <a:lnTo>
                    <a:pt x="350" y="276"/>
                  </a:lnTo>
                  <a:lnTo>
                    <a:pt x="356" y="298"/>
                  </a:lnTo>
                  <a:lnTo>
                    <a:pt x="362" y="318"/>
                  </a:lnTo>
                  <a:lnTo>
                    <a:pt x="366" y="338"/>
                  </a:lnTo>
                  <a:lnTo>
                    <a:pt x="368" y="358"/>
                  </a:lnTo>
                  <a:lnTo>
                    <a:pt x="366" y="376"/>
                  </a:lnTo>
                  <a:lnTo>
                    <a:pt x="366" y="376"/>
                  </a:lnTo>
                  <a:lnTo>
                    <a:pt x="364" y="392"/>
                  </a:lnTo>
                  <a:lnTo>
                    <a:pt x="360" y="408"/>
                  </a:lnTo>
                  <a:lnTo>
                    <a:pt x="354" y="424"/>
                  </a:lnTo>
                  <a:lnTo>
                    <a:pt x="346" y="438"/>
                  </a:lnTo>
                  <a:lnTo>
                    <a:pt x="338" y="450"/>
                  </a:lnTo>
                  <a:lnTo>
                    <a:pt x="328" y="464"/>
                  </a:lnTo>
                  <a:lnTo>
                    <a:pt x="308" y="488"/>
                  </a:lnTo>
                  <a:lnTo>
                    <a:pt x="262" y="532"/>
                  </a:lnTo>
                  <a:lnTo>
                    <a:pt x="238" y="556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0" y="596"/>
                  </a:lnTo>
                  <a:lnTo>
                    <a:pt x="202" y="612"/>
                  </a:lnTo>
                  <a:lnTo>
                    <a:pt x="194" y="628"/>
                  </a:lnTo>
                  <a:lnTo>
                    <a:pt x="188" y="646"/>
                  </a:lnTo>
                  <a:lnTo>
                    <a:pt x="178" y="684"/>
                  </a:lnTo>
                  <a:lnTo>
                    <a:pt x="170" y="724"/>
                  </a:lnTo>
                  <a:lnTo>
                    <a:pt x="166" y="766"/>
                  </a:lnTo>
                  <a:lnTo>
                    <a:pt x="166" y="808"/>
                  </a:lnTo>
                  <a:lnTo>
                    <a:pt x="166" y="850"/>
                  </a:lnTo>
                  <a:lnTo>
                    <a:pt x="168" y="890"/>
                  </a:lnTo>
                  <a:lnTo>
                    <a:pt x="168" y="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694" y="3339"/>
              <a:ext cx="174" cy="312"/>
            </a:xfrm>
            <a:custGeom>
              <a:avLst/>
              <a:gdLst>
                <a:gd name="T0" fmla="*/ 174 w 174"/>
                <a:gd name="T1" fmla="*/ 78 h 312"/>
                <a:gd name="T2" fmla="*/ 174 w 174"/>
                <a:gd name="T3" fmla="*/ 78 h 312"/>
                <a:gd name="T4" fmla="*/ 156 w 174"/>
                <a:gd name="T5" fmla="*/ 68 h 312"/>
                <a:gd name="T6" fmla="*/ 122 w 174"/>
                <a:gd name="T7" fmla="*/ 50 h 312"/>
                <a:gd name="T8" fmla="*/ 122 w 174"/>
                <a:gd name="T9" fmla="*/ 50 h 312"/>
                <a:gd name="T10" fmla="*/ 100 w 174"/>
                <a:gd name="T11" fmla="*/ 34 h 312"/>
                <a:gd name="T12" fmla="*/ 76 w 174"/>
                <a:gd name="T13" fmla="*/ 18 h 312"/>
                <a:gd name="T14" fmla="*/ 52 w 174"/>
                <a:gd name="T15" fmla="*/ 0 h 312"/>
                <a:gd name="T16" fmla="*/ 52 w 174"/>
                <a:gd name="T17" fmla="*/ 0 h 312"/>
                <a:gd name="T18" fmla="*/ 62 w 174"/>
                <a:gd name="T19" fmla="*/ 40 h 312"/>
                <a:gd name="T20" fmla="*/ 68 w 174"/>
                <a:gd name="T21" fmla="*/ 84 h 312"/>
                <a:gd name="T22" fmla="*/ 72 w 174"/>
                <a:gd name="T23" fmla="*/ 126 h 312"/>
                <a:gd name="T24" fmla="*/ 70 w 174"/>
                <a:gd name="T25" fmla="*/ 148 h 312"/>
                <a:gd name="T26" fmla="*/ 70 w 174"/>
                <a:gd name="T27" fmla="*/ 168 h 312"/>
                <a:gd name="T28" fmla="*/ 66 w 174"/>
                <a:gd name="T29" fmla="*/ 188 h 312"/>
                <a:gd name="T30" fmla="*/ 62 w 174"/>
                <a:gd name="T31" fmla="*/ 208 h 312"/>
                <a:gd name="T32" fmla="*/ 56 w 174"/>
                <a:gd name="T33" fmla="*/ 228 h 312"/>
                <a:gd name="T34" fmla="*/ 48 w 174"/>
                <a:gd name="T35" fmla="*/ 246 h 312"/>
                <a:gd name="T36" fmla="*/ 38 w 174"/>
                <a:gd name="T37" fmla="*/ 264 h 312"/>
                <a:gd name="T38" fmla="*/ 28 w 174"/>
                <a:gd name="T39" fmla="*/ 282 h 312"/>
                <a:gd name="T40" fmla="*/ 14 w 174"/>
                <a:gd name="T41" fmla="*/ 296 h 312"/>
                <a:gd name="T42" fmla="*/ 0 w 174"/>
                <a:gd name="T43" fmla="*/ 312 h 312"/>
                <a:gd name="T44" fmla="*/ 160 w 174"/>
                <a:gd name="T45" fmla="*/ 312 h 312"/>
                <a:gd name="T46" fmla="*/ 160 w 174"/>
                <a:gd name="T47" fmla="*/ 312 h 312"/>
                <a:gd name="T48" fmla="*/ 158 w 174"/>
                <a:gd name="T49" fmla="*/ 246 h 312"/>
                <a:gd name="T50" fmla="*/ 160 w 174"/>
                <a:gd name="T51" fmla="*/ 188 h 312"/>
                <a:gd name="T52" fmla="*/ 166 w 174"/>
                <a:gd name="T53" fmla="*/ 134 h 312"/>
                <a:gd name="T54" fmla="*/ 174 w 174"/>
                <a:gd name="T55" fmla="*/ 78 h 312"/>
                <a:gd name="T56" fmla="*/ 174 w 174"/>
                <a:gd name="T57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2">
                  <a:moveTo>
                    <a:pt x="174" y="78"/>
                  </a:moveTo>
                  <a:lnTo>
                    <a:pt x="174" y="78"/>
                  </a:lnTo>
                  <a:lnTo>
                    <a:pt x="156" y="6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00" y="34"/>
                  </a:lnTo>
                  <a:lnTo>
                    <a:pt x="76" y="1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40"/>
                  </a:lnTo>
                  <a:lnTo>
                    <a:pt x="68" y="84"/>
                  </a:lnTo>
                  <a:lnTo>
                    <a:pt x="72" y="126"/>
                  </a:lnTo>
                  <a:lnTo>
                    <a:pt x="70" y="148"/>
                  </a:lnTo>
                  <a:lnTo>
                    <a:pt x="70" y="168"/>
                  </a:lnTo>
                  <a:lnTo>
                    <a:pt x="66" y="188"/>
                  </a:lnTo>
                  <a:lnTo>
                    <a:pt x="62" y="208"/>
                  </a:lnTo>
                  <a:lnTo>
                    <a:pt x="56" y="228"/>
                  </a:lnTo>
                  <a:lnTo>
                    <a:pt x="48" y="246"/>
                  </a:lnTo>
                  <a:lnTo>
                    <a:pt x="38" y="264"/>
                  </a:lnTo>
                  <a:lnTo>
                    <a:pt x="28" y="282"/>
                  </a:lnTo>
                  <a:lnTo>
                    <a:pt x="14" y="296"/>
                  </a:lnTo>
                  <a:lnTo>
                    <a:pt x="0" y="312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8" y="246"/>
                  </a:lnTo>
                  <a:lnTo>
                    <a:pt x="160" y="188"/>
                  </a:lnTo>
                  <a:lnTo>
                    <a:pt x="166" y="134"/>
                  </a:lnTo>
                  <a:lnTo>
                    <a:pt x="174" y="78"/>
                  </a:lnTo>
                  <a:lnTo>
                    <a:pt x="17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8570913" y="6423025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7886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C499465-2E23-4049-9464-583017E0873B}" type="slidenum">
              <a:rPr lang="en-US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5342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27063"/>
            <a:ext cx="2743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49455" r="15926" b="1091"/>
          <a:stretch>
            <a:fillRect/>
          </a:stretch>
        </p:blipFill>
        <p:spPr bwMode="auto">
          <a:xfrm>
            <a:off x="36513" y="2420938"/>
            <a:ext cx="3382962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6299200" y="2565400"/>
            <a:ext cx="3097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morphology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925" y="3068638"/>
            <a:ext cx="8964613" cy="3603625"/>
            <a:chOff x="34925" y="3068638"/>
            <a:chExt cx="8964613" cy="36036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44463" y="6672263"/>
              <a:ext cx="8855075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1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4076700"/>
              <a:ext cx="5545138" cy="215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663" y="6369050"/>
              <a:ext cx="42481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23" name="AutoShape 15"/>
            <p:cNvSpPr>
              <a:spLocks/>
            </p:cNvSpPr>
            <p:nvPr/>
          </p:nvSpPr>
          <p:spPr bwMode="auto">
            <a:xfrm>
              <a:off x="5694363" y="4090988"/>
              <a:ext cx="287337" cy="2016125"/>
            </a:xfrm>
            <a:prstGeom prst="rightBrace">
              <a:avLst>
                <a:gd name="adj1" fmla="val 5847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6264275" y="4076700"/>
              <a:ext cx="2700338" cy="204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</a:rPr>
                <a:t>charge generation and transport</a:t>
              </a:r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4500563" y="3068638"/>
              <a:ext cx="0" cy="720725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652" y="6621910"/>
            <a:ext cx="706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Arik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Yochelis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– Physics Fete 2013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0" name="Picture 18" descr="graphic_orga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 t="52542" b="11581"/>
          <a:stretch>
            <a:fillRect/>
          </a:stretch>
        </p:blipFill>
        <p:spPr bwMode="auto">
          <a:xfrm>
            <a:off x="35495" y="692696"/>
            <a:ext cx="4104457" cy="27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44463" y="6672263"/>
            <a:ext cx="8855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588" y="0"/>
            <a:ext cx="8623301" cy="62071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OPV - Our Goal</a:t>
            </a:r>
          </a:p>
        </p:txBody>
      </p:sp>
      <p:sp>
        <p:nvSpPr>
          <p:cNvPr id="75" name="Oval 2"/>
          <p:cNvSpPr/>
          <p:nvPr/>
        </p:nvSpPr>
        <p:spPr>
          <a:xfrm>
            <a:off x="8437563" y="1588"/>
            <a:ext cx="712787" cy="735012"/>
          </a:xfrm>
          <a:custGeom>
            <a:avLst/>
            <a:gdLst/>
            <a:ahLst/>
            <a:cxnLst/>
            <a:rect l="l" t="t" r="r" b="b"/>
            <a:pathLst>
              <a:path w="712553" h="734693">
                <a:moveTo>
                  <a:pt x="126875" y="0"/>
                </a:moveTo>
                <a:lnTo>
                  <a:pt x="712553" y="0"/>
                </a:lnTo>
                <a:lnTo>
                  <a:pt x="712553" y="626391"/>
                </a:lnTo>
                <a:cubicBezTo>
                  <a:pt x="637999" y="694306"/>
                  <a:pt x="538671" y="734693"/>
                  <a:pt x="429911" y="734693"/>
                </a:cubicBezTo>
                <a:cubicBezTo>
                  <a:pt x="192478" y="734693"/>
                  <a:pt x="0" y="542215"/>
                  <a:pt x="0" y="304782"/>
                </a:cubicBezTo>
                <a:cubicBezTo>
                  <a:pt x="0" y="185621"/>
                  <a:pt x="48480" y="77784"/>
                  <a:pt x="126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76" name="Group 7"/>
          <p:cNvGrpSpPr>
            <a:grpSpLocks noChangeAspect="1"/>
          </p:cNvGrpSpPr>
          <p:nvPr/>
        </p:nvGrpSpPr>
        <p:grpSpPr bwMode="auto">
          <a:xfrm>
            <a:off x="8655230" y="38515"/>
            <a:ext cx="310312" cy="543657"/>
            <a:chOff x="4694" y="2761"/>
            <a:chExt cx="508" cy="890"/>
          </a:xfrm>
          <a:solidFill>
            <a:srgbClr val="F78F1E"/>
          </a:solidFill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5024" y="3357"/>
              <a:ext cx="178" cy="294"/>
            </a:xfrm>
            <a:custGeom>
              <a:avLst/>
              <a:gdLst>
                <a:gd name="T0" fmla="*/ 178 w 178"/>
                <a:gd name="T1" fmla="*/ 294 h 294"/>
                <a:gd name="T2" fmla="*/ 178 w 178"/>
                <a:gd name="T3" fmla="*/ 294 h 294"/>
                <a:gd name="T4" fmla="*/ 160 w 178"/>
                <a:gd name="T5" fmla="*/ 282 h 294"/>
                <a:gd name="T6" fmla="*/ 144 w 178"/>
                <a:gd name="T7" fmla="*/ 268 h 294"/>
                <a:gd name="T8" fmla="*/ 132 w 178"/>
                <a:gd name="T9" fmla="*/ 254 h 294"/>
                <a:gd name="T10" fmla="*/ 120 w 178"/>
                <a:gd name="T11" fmla="*/ 240 h 294"/>
                <a:gd name="T12" fmla="*/ 112 w 178"/>
                <a:gd name="T13" fmla="*/ 224 h 294"/>
                <a:gd name="T14" fmla="*/ 106 w 178"/>
                <a:gd name="T15" fmla="*/ 208 h 294"/>
                <a:gd name="T16" fmla="*/ 102 w 178"/>
                <a:gd name="T17" fmla="*/ 192 h 294"/>
                <a:gd name="T18" fmla="*/ 100 w 178"/>
                <a:gd name="T19" fmla="*/ 174 h 294"/>
                <a:gd name="T20" fmla="*/ 100 w 178"/>
                <a:gd name="T21" fmla="*/ 158 h 294"/>
                <a:gd name="T22" fmla="*/ 102 w 178"/>
                <a:gd name="T23" fmla="*/ 140 h 294"/>
                <a:gd name="T24" fmla="*/ 106 w 178"/>
                <a:gd name="T25" fmla="*/ 122 h 294"/>
                <a:gd name="T26" fmla="*/ 112 w 178"/>
                <a:gd name="T27" fmla="*/ 104 h 294"/>
                <a:gd name="T28" fmla="*/ 118 w 178"/>
                <a:gd name="T29" fmla="*/ 88 h 294"/>
                <a:gd name="T30" fmla="*/ 126 w 178"/>
                <a:gd name="T31" fmla="*/ 70 h 294"/>
                <a:gd name="T32" fmla="*/ 136 w 178"/>
                <a:gd name="T33" fmla="*/ 54 h 294"/>
                <a:gd name="T34" fmla="*/ 148 w 178"/>
                <a:gd name="T35" fmla="*/ 38 h 294"/>
                <a:gd name="T36" fmla="*/ 76 w 178"/>
                <a:gd name="T37" fmla="*/ 0 h 294"/>
                <a:gd name="T38" fmla="*/ 76 w 178"/>
                <a:gd name="T39" fmla="*/ 0 h 294"/>
                <a:gd name="T40" fmla="*/ 60 w 178"/>
                <a:gd name="T41" fmla="*/ 12 h 294"/>
                <a:gd name="T42" fmla="*/ 46 w 178"/>
                <a:gd name="T43" fmla="*/ 26 h 294"/>
                <a:gd name="T44" fmla="*/ 34 w 178"/>
                <a:gd name="T45" fmla="*/ 44 h 294"/>
                <a:gd name="T46" fmla="*/ 24 w 178"/>
                <a:gd name="T47" fmla="*/ 60 h 294"/>
                <a:gd name="T48" fmla="*/ 16 w 178"/>
                <a:gd name="T49" fmla="*/ 80 h 294"/>
                <a:gd name="T50" fmla="*/ 8 w 178"/>
                <a:gd name="T51" fmla="*/ 98 h 294"/>
                <a:gd name="T52" fmla="*/ 4 w 178"/>
                <a:gd name="T53" fmla="*/ 120 h 294"/>
                <a:gd name="T54" fmla="*/ 0 w 178"/>
                <a:gd name="T55" fmla="*/ 140 h 294"/>
                <a:gd name="T56" fmla="*/ 0 w 178"/>
                <a:gd name="T57" fmla="*/ 160 h 294"/>
                <a:gd name="T58" fmla="*/ 0 w 178"/>
                <a:gd name="T59" fmla="*/ 182 h 294"/>
                <a:gd name="T60" fmla="*/ 2 w 178"/>
                <a:gd name="T61" fmla="*/ 202 h 294"/>
                <a:gd name="T62" fmla="*/ 6 w 178"/>
                <a:gd name="T63" fmla="*/ 222 h 294"/>
                <a:gd name="T64" fmla="*/ 12 w 178"/>
                <a:gd name="T65" fmla="*/ 242 h 294"/>
                <a:gd name="T66" fmla="*/ 20 w 178"/>
                <a:gd name="T67" fmla="*/ 260 h 294"/>
                <a:gd name="T68" fmla="*/ 28 w 178"/>
                <a:gd name="T69" fmla="*/ 278 h 294"/>
                <a:gd name="T70" fmla="*/ 38 w 178"/>
                <a:gd name="T71" fmla="*/ 294 h 294"/>
                <a:gd name="T72" fmla="*/ 178 w 178"/>
                <a:gd name="T7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294">
                  <a:moveTo>
                    <a:pt x="178" y="294"/>
                  </a:moveTo>
                  <a:lnTo>
                    <a:pt x="178" y="294"/>
                  </a:lnTo>
                  <a:lnTo>
                    <a:pt x="160" y="282"/>
                  </a:lnTo>
                  <a:lnTo>
                    <a:pt x="144" y="268"/>
                  </a:lnTo>
                  <a:lnTo>
                    <a:pt x="132" y="254"/>
                  </a:lnTo>
                  <a:lnTo>
                    <a:pt x="120" y="240"/>
                  </a:lnTo>
                  <a:lnTo>
                    <a:pt x="112" y="224"/>
                  </a:lnTo>
                  <a:lnTo>
                    <a:pt x="106" y="208"/>
                  </a:lnTo>
                  <a:lnTo>
                    <a:pt x="102" y="192"/>
                  </a:lnTo>
                  <a:lnTo>
                    <a:pt x="100" y="174"/>
                  </a:lnTo>
                  <a:lnTo>
                    <a:pt x="100" y="158"/>
                  </a:lnTo>
                  <a:lnTo>
                    <a:pt x="102" y="140"/>
                  </a:lnTo>
                  <a:lnTo>
                    <a:pt x="106" y="122"/>
                  </a:lnTo>
                  <a:lnTo>
                    <a:pt x="112" y="104"/>
                  </a:lnTo>
                  <a:lnTo>
                    <a:pt x="118" y="88"/>
                  </a:lnTo>
                  <a:lnTo>
                    <a:pt x="126" y="70"/>
                  </a:lnTo>
                  <a:lnTo>
                    <a:pt x="136" y="54"/>
                  </a:lnTo>
                  <a:lnTo>
                    <a:pt x="148" y="3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12"/>
                  </a:lnTo>
                  <a:lnTo>
                    <a:pt x="46" y="26"/>
                  </a:lnTo>
                  <a:lnTo>
                    <a:pt x="34" y="44"/>
                  </a:lnTo>
                  <a:lnTo>
                    <a:pt x="24" y="60"/>
                  </a:lnTo>
                  <a:lnTo>
                    <a:pt x="16" y="80"/>
                  </a:lnTo>
                  <a:lnTo>
                    <a:pt x="8" y="98"/>
                  </a:lnTo>
                  <a:lnTo>
                    <a:pt x="4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0" y="182"/>
                  </a:lnTo>
                  <a:lnTo>
                    <a:pt x="2" y="202"/>
                  </a:lnTo>
                  <a:lnTo>
                    <a:pt x="6" y="222"/>
                  </a:lnTo>
                  <a:lnTo>
                    <a:pt x="12" y="242"/>
                  </a:lnTo>
                  <a:lnTo>
                    <a:pt x="20" y="260"/>
                  </a:lnTo>
                  <a:lnTo>
                    <a:pt x="28" y="278"/>
                  </a:lnTo>
                  <a:lnTo>
                    <a:pt x="38" y="294"/>
                  </a:lnTo>
                  <a:lnTo>
                    <a:pt x="178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16" y="2761"/>
              <a:ext cx="472" cy="890"/>
            </a:xfrm>
            <a:custGeom>
              <a:avLst/>
              <a:gdLst>
                <a:gd name="T0" fmla="*/ 304 w 472"/>
                <a:gd name="T1" fmla="*/ 890 h 890"/>
                <a:gd name="T2" fmla="*/ 280 w 472"/>
                <a:gd name="T3" fmla="*/ 802 h 890"/>
                <a:gd name="T4" fmla="*/ 284 w 472"/>
                <a:gd name="T5" fmla="*/ 710 h 890"/>
                <a:gd name="T6" fmla="*/ 302 w 472"/>
                <a:gd name="T7" fmla="*/ 652 h 890"/>
                <a:gd name="T8" fmla="*/ 334 w 472"/>
                <a:gd name="T9" fmla="*/ 602 h 890"/>
                <a:gd name="T10" fmla="*/ 404 w 472"/>
                <a:gd name="T11" fmla="*/ 528 h 890"/>
                <a:gd name="T12" fmla="*/ 454 w 472"/>
                <a:gd name="T13" fmla="*/ 464 h 890"/>
                <a:gd name="T14" fmla="*/ 472 w 472"/>
                <a:gd name="T15" fmla="*/ 406 h 890"/>
                <a:gd name="T16" fmla="*/ 470 w 472"/>
                <a:gd name="T17" fmla="*/ 354 h 890"/>
                <a:gd name="T18" fmla="*/ 444 w 472"/>
                <a:gd name="T19" fmla="*/ 268 h 890"/>
                <a:gd name="T20" fmla="*/ 394 w 472"/>
                <a:gd name="T21" fmla="*/ 186 h 890"/>
                <a:gd name="T22" fmla="*/ 328 w 472"/>
                <a:gd name="T23" fmla="*/ 112 h 890"/>
                <a:gd name="T24" fmla="*/ 254 w 472"/>
                <a:gd name="T25" fmla="*/ 50 h 890"/>
                <a:gd name="T26" fmla="*/ 178 w 472"/>
                <a:gd name="T27" fmla="*/ 0 h 890"/>
                <a:gd name="T28" fmla="*/ 190 w 472"/>
                <a:gd name="T29" fmla="*/ 36 h 890"/>
                <a:gd name="T30" fmla="*/ 184 w 472"/>
                <a:gd name="T31" fmla="*/ 90 h 890"/>
                <a:gd name="T32" fmla="*/ 158 w 472"/>
                <a:gd name="T33" fmla="*/ 146 h 890"/>
                <a:gd name="T34" fmla="*/ 78 w 472"/>
                <a:gd name="T35" fmla="*/ 264 h 890"/>
                <a:gd name="T36" fmla="*/ 18 w 472"/>
                <a:gd name="T37" fmla="*/ 364 h 890"/>
                <a:gd name="T38" fmla="*/ 0 w 472"/>
                <a:gd name="T39" fmla="*/ 424 h 890"/>
                <a:gd name="T40" fmla="*/ 8 w 472"/>
                <a:gd name="T41" fmla="*/ 484 h 890"/>
                <a:gd name="T42" fmla="*/ 48 w 472"/>
                <a:gd name="T43" fmla="*/ 546 h 890"/>
                <a:gd name="T44" fmla="*/ 126 w 472"/>
                <a:gd name="T45" fmla="*/ 606 h 890"/>
                <a:gd name="T46" fmla="*/ 170 w 472"/>
                <a:gd name="T47" fmla="*/ 608 h 890"/>
                <a:gd name="T48" fmla="*/ 204 w 472"/>
                <a:gd name="T49" fmla="*/ 546 h 890"/>
                <a:gd name="T50" fmla="*/ 192 w 472"/>
                <a:gd name="T51" fmla="*/ 520 h 890"/>
                <a:gd name="T52" fmla="*/ 144 w 472"/>
                <a:gd name="T53" fmla="*/ 484 h 890"/>
                <a:gd name="T54" fmla="*/ 118 w 472"/>
                <a:gd name="T55" fmla="*/ 446 h 890"/>
                <a:gd name="T56" fmla="*/ 108 w 472"/>
                <a:gd name="T57" fmla="*/ 408 h 890"/>
                <a:gd name="T58" fmla="*/ 118 w 472"/>
                <a:gd name="T59" fmla="*/ 352 h 890"/>
                <a:gd name="T60" fmla="*/ 160 w 472"/>
                <a:gd name="T61" fmla="*/ 264 h 890"/>
                <a:gd name="T62" fmla="*/ 204 w 472"/>
                <a:gd name="T63" fmla="*/ 170 h 890"/>
                <a:gd name="T64" fmla="*/ 220 w 472"/>
                <a:gd name="T65" fmla="*/ 104 h 890"/>
                <a:gd name="T66" fmla="*/ 218 w 472"/>
                <a:gd name="T67" fmla="*/ 70 h 890"/>
                <a:gd name="T68" fmla="*/ 296 w 472"/>
                <a:gd name="T69" fmla="*/ 172 h 890"/>
                <a:gd name="T70" fmla="*/ 350 w 472"/>
                <a:gd name="T71" fmla="*/ 276 h 890"/>
                <a:gd name="T72" fmla="*/ 366 w 472"/>
                <a:gd name="T73" fmla="*/ 338 h 890"/>
                <a:gd name="T74" fmla="*/ 366 w 472"/>
                <a:gd name="T75" fmla="*/ 376 h 890"/>
                <a:gd name="T76" fmla="*/ 354 w 472"/>
                <a:gd name="T77" fmla="*/ 424 h 890"/>
                <a:gd name="T78" fmla="*/ 328 w 472"/>
                <a:gd name="T79" fmla="*/ 464 h 890"/>
                <a:gd name="T80" fmla="*/ 238 w 472"/>
                <a:gd name="T81" fmla="*/ 556 h 890"/>
                <a:gd name="T82" fmla="*/ 210 w 472"/>
                <a:gd name="T83" fmla="*/ 596 h 890"/>
                <a:gd name="T84" fmla="*/ 188 w 472"/>
                <a:gd name="T85" fmla="*/ 646 h 890"/>
                <a:gd name="T86" fmla="*/ 166 w 472"/>
                <a:gd name="T87" fmla="*/ 766 h 890"/>
                <a:gd name="T88" fmla="*/ 168 w 472"/>
                <a:gd name="T8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890">
                  <a:moveTo>
                    <a:pt x="168" y="890"/>
                  </a:moveTo>
                  <a:lnTo>
                    <a:pt x="304" y="890"/>
                  </a:lnTo>
                  <a:lnTo>
                    <a:pt x="304" y="890"/>
                  </a:lnTo>
                  <a:lnTo>
                    <a:pt x="292" y="862"/>
                  </a:lnTo>
                  <a:lnTo>
                    <a:pt x="284" y="832"/>
                  </a:lnTo>
                  <a:lnTo>
                    <a:pt x="280" y="802"/>
                  </a:lnTo>
                  <a:lnTo>
                    <a:pt x="278" y="770"/>
                  </a:lnTo>
                  <a:lnTo>
                    <a:pt x="280" y="740"/>
                  </a:lnTo>
                  <a:lnTo>
                    <a:pt x="284" y="710"/>
                  </a:lnTo>
                  <a:lnTo>
                    <a:pt x="292" y="680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10" y="634"/>
                  </a:lnTo>
                  <a:lnTo>
                    <a:pt x="322" y="618"/>
                  </a:lnTo>
                  <a:lnTo>
                    <a:pt x="334" y="602"/>
                  </a:lnTo>
                  <a:lnTo>
                    <a:pt x="346" y="586"/>
                  </a:lnTo>
                  <a:lnTo>
                    <a:pt x="376" y="558"/>
                  </a:lnTo>
                  <a:lnTo>
                    <a:pt x="404" y="528"/>
                  </a:lnTo>
                  <a:lnTo>
                    <a:pt x="432" y="496"/>
                  </a:lnTo>
                  <a:lnTo>
                    <a:pt x="442" y="480"/>
                  </a:lnTo>
                  <a:lnTo>
                    <a:pt x="454" y="464"/>
                  </a:lnTo>
                  <a:lnTo>
                    <a:pt x="462" y="446"/>
                  </a:lnTo>
                  <a:lnTo>
                    <a:pt x="468" y="426"/>
                  </a:lnTo>
                  <a:lnTo>
                    <a:pt x="472" y="40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54"/>
                  </a:lnTo>
                  <a:lnTo>
                    <a:pt x="464" y="326"/>
                  </a:lnTo>
                  <a:lnTo>
                    <a:pt x="456" y="296"/>
                  </a:lnTo>
                  <a:lnTo>
                    <a:pt x="444" y="268"/>
                  </a:lnTo>
                  <a:lnTo>
                    <a:pt x="430" y="240"/>
                  </a:lnTo>
                  <a:lnTo>
                    <a:pt x="412" y="212"/>
                  </a:lnTo>
                  <a:lnTo>
                    <a:pt x="394" y="186"/>
                  </a:lnTo>
                  <a:lnTo>
                    <a:pt x="374" y="160"/>
                  </a:lnTo>
                  <a:lnTo>
                    <a:pt x="352" y="136"/>
                  </a:lnTo>
                  <a:lnTo>
                    <a:pt x="328" y="112"/>
                  </a:lnTo>
                  <a:lnTo>
                    <a:pt x="304" y="90"/>
                  </a:lnTo>
                  <a:lnTo>
                    <a:pt x="280" y="68"/>
                  </a:lnTo>
                  <a:lnTo>
                    <a:pt x="254" y="50"/>
                  </a:lnTo>
                  <a:lnTo>
                    <a:pt x="230" y="32"/>
                  </a:lnTo>
                  <a:lnTo>
                    <a:pt x="204" y="1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6" y="18"/>
                  </a:lnTo>
                  <a:lnTo>
                    <a:pt x="190" y="36"/>
                  </a:lnTo>
                  <a:lnTo>
                    <a:pt x="190" y="54"/>
                  </a:lnTo>
                  <a:lnTo>
                    <a:pt x="188" y="72"/>
                  </a:lnTo>
                  <a:lnTo>
                    <a:pt x="184" y="90"/>
                  </a:lnTo>
                  <a:lnTo>
                    <a:pt x="178" y="108"/>
                  </a:lnTo>
                  <a:lnTo>
                    <a:pt x="168" y="128"/>
                  </a:lnTo>
                  <a:lnTo>
                    <a:pt x="158" y="146"/>
                  </a:lnTo>
                  <a:lnTo>
                    <a:pt x="134" y="184"/>
                  </a:lnTo>
                  <a:lnTo>
                    <a:pt x="106" y="224"/>
                  </a:lnTo>
                  <a:lnTo>
                    <a:pt x="78" y="264"/>
                  </a:lnTo>
                  <a:lnTo>
                    <a:pt x="50" y="302"/>
                  </a:lnTo>
                  <a:lnTo>
                    <a:pt x="26" y="342"/>
                  </a:lnTo>
                  <a:lnTo>
                    <a:pt x="18" y="364"/>
                  </a:lnTo>
                  <a:lnTo>
                    <a:pt x="10" y="384"/>
                  </a:lnTo>
                  <a:lnTo>
                    <a:pt x="4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8" y="484"/>
                  </a:lnTo>
                  <a:lnTo>
                    <a:pt x="18" y="504"/>
                  </a:lnTo>
                  <a:lnTo>
                    <a:pt x="30" y="526"/>
                  </a:lnTo>
                  <a:lnTo>
                    <a:pt x="48" y="546"/>
                  </a:lnTo>
                  <a:lnTo>
                    <a:pt x="70" y="566"/>
                  </a:lnTo>
                  <a:lnTo>
                    <a:pt x="96" y="586"/>
                  </a:lnTo>
                  <a:lnTo>
                    <a:pt x="126" y="606"/>
                  </a:lnTo>
                  <a:lnTo>
                    <a:pt x="162" y="626"/>
                  </a:lnTo>
                  <a:lnTo>
                    <a:pt x="162" y="626"/>
                  </a:lnTo>
                  <a:lnTo>
                    <a:pt x="170" y="608"/>
                  </a:lnTo>
                  <a:lnTo>
                    <a:pt x="186" y="574"/>
                  </a:lnTo>
                  <a:lnTo>
                    <a:pt x="186" y="574"/>
                  </a:lnTo>
                  <a:lnTo>
                    <a:pt x="204" y="546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192" y="520"/>
                  </a:lnTo>
                  <a:lnTo>
                    <a:pt x="174" y="508"/>
                  </a:lnTo>
                  <a:lnTo>
                    <a:pt x="158" y="496"/>
                  </a:lnTo>
                  <a:lnTo>
                    <a:pt x="144" y="484"/>
                  </a:lnTo>
                  <a:lnTo>
                    <a:pt x="132" y="472"/>
                  </a:lnTo>
                  <a:lnTo>
                    <a:pt x="124" y="460"/>
                  </a:lnTo>
                  <a:lnTo>
                    <a:pt x="118" y="446"/>
                  </a:lnTo>
                  <a:lnTo>
                    <a:pt x="112" y="434"/>
                  </a:lnTo>
                  <a:lnTo>
                    <a:pt x="110" y="420"/>
                  </a:lnTo>
                  <a:lnTo>
                    <a:pt x="108" y="408"/>
                  </a:lnTo>
                  <a:lnTo>
                    <a:pt x="110" y="394"/>
                  </a:lnTo>
                  <a:lnTo>
                    <a:pt x="112" y="380"/>
                  </a:lnTo>
                  <a:lnTo>
                    <a:pt x="118" y="352"/>
                  </a:lnTo>
                  <a:lnTo>
                    <a:pt x="130" y="324"/>
                  </a:lnTo>
                  <a:lnTo>
                    <a:pt x="144" y="294"/>
                  </a:lnTo>
                  <a:lnTo>
                    <a:pt x="160" y="264"/>
                  </a:lnTo>
                  <a:lnTo>
                    <a:pt x="176" y="232"/>
                  </a:lnTo>
                  <a:lnTo>
                    <a:pt x="192" y="200"/>
                  </a:lnTo>
                  <a:lnTo>
                    <a:pt x="204" y="170"/>
                  </a:lnTo>
                  <a:lnTo>
                    <a:pt x="214" y="136"/>
                  </a:lnTo>
                  <a:lnTo>
                    <a:pt x="218" y="120"/>
                  </a:lnTo>
                  <a:lnTo>
                    <a:pt x="220" y="104"/>
                  </a:lnTo>
                  <a:lnTo>
                    <a:pt x="220" y="88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44" y="100"/>
                  </a:lnTo>
                  <a:lnTo>
                    <a:pt x="270" y="134"/>
                  </a:lnTo>
                  <a:lnTo>
                    <a:pt x="296" y="172"/>
                  </a:lnTo>
                  <a:lnTo>
                    <a:pt x="320" y="212"/>
                  </a:lnTo>
                  <a:lnTo>
                    <a:pt x="340" y="256"/>
                  </a:lnTo>
                  <a:lnTo>
                    <a:pt x="350" y="276"/>
                  </a:lnTo>
                  <a:lnTo>
                    <a:pt x="356" y="298"/>
                  </a:lnTo>
                  <a:lnTo>
                    <a:pt x="362" y="318"/>
                  </a:lnTo>
                  <a:lnTo>
                    <a:pt x="366" y="338"/>
                  </a:lnTo>
                  <a:lnTo>
                    <a:pt x="368" y="358"/>
                  </a:lnTo>
                  <a:lnTo>
                    <a:pt x="366" y="376"/>
                  </a:lnTo>
                  <a:lnTo>
                    <a:pt x="366" y="376"/>
                  </a:lnTo>
                  <a:lnTo>
                    <a:pt x="364" y="392"/>
                  </a:lnTo>
                  <a:lnTo>
                    <a:pt x="360" y="408"/>
                  </a:lnTo>
                  <a:lnTo>
                    <a:pt x="354" y="424"/>
                  </a:lnTo>
                  <a:lnTo>
                    <a:pt x="346" y="438"/>
                  </a:lnTo>
                  <a:lnTo>
                    <a:pt x="338" y="450"/>
                  </a:lnTo>
                  <a:lnTo>
                    <a:pt x="328" y="464"/>
                  </a:lnTo>
                  <a:lnTo>
                    <a:pt x="308" y="488"/>
                  </a:lnTo>
                  <a:lnTo>
                    <a:pt x="262" y="532"/>
                  </a:lnTo>
                  <a:lnTo>
                    <a:pt x="238" y="556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0" y="596"/>
                  </a:lnTo>
                  <a:lnTo>
                    <a:pt x="202" y="612"/>
                  </a:lnTo>
                  <a:lnTo>
                    <a:pt x="194" y="628"/>
                  </a:lnTo>
                  <a:lnTo>
                    <a:pt x="188" y="646"/>
                  </a:lnTo>
                  <a:lnTo>
                    <a:pt x="178" y="684"/>
                  </a:lnTo>
                  <a:lnTo>
                    <a:pt x="170" y="724"/>
                  </a:lnTo>
                  <a:lnTo>
                    <a:pt x="166" y="766"/>
                  </a:lnTo>
                  <a:lnTo>
                    <a:pt x="166" y="808"/>
                  </a:lnTo>
                  <a:lnTo>
                    <a:pt x="166" y="850"/>
                  </a:lnTo>
                  <a:lnTo>
                    <a:pt x="168" y="890"/>
                  </a:lnTo>
                  <a:lnTo>
                    <a:pt x="168" y="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694" y="3339"/>
              <a:ext cx="174" cy="312"/>
            </a:xfrm>
            <a:custGeom>
              <a:avLst/>
              <a:gdLst>
                <a:gd name="T0" fmla="*/ 174 w 174"/>
                <a:gd name="T1" fmla="*/ 78 h 312"/>
                <a:gd name="T2" fmla="*/ 174 w 174"/>
                <a:gd name="T3" fmla="*/ 78 h 312"/>
                <a:gd name="T4" fmla="*/ 156 w 174"/>
                <a:gd name="T5" fmla="*/ 68 h 312"/>
                <a:gd name="T6" fmla="*/ 122 w 174"/>
                <a:gd name="T7" fmla="*/ 50 h 312"/>
                <a:gd name="T8" fmla="*/ 122 w 174"/>
                <a:gd name="T9" fmla="*/ 50 h 312"/>
                <a:gd name="T10" fmla="*/ 100 w 174"/>
                <a:gd name="T11" fmla="*/ 34 h 312"/>
                <a:gd name="T12" fmla="*/ 76 w 174"/>
                <a:gd name="T13" fmla="*/ 18 h 312"/>
                <a:gd name="T14" fmla="*/ 52 w 174"/>
                <a:gd name="T15" fmla="*/ 0 h 312"/>
                <a:gd name="T16" fmla="*/ 52 w 174"/>
                <a:gd name="T17" fmla="*/ 0 h 312"/>
                <a:gd name="T18" fmla="*/ 62 w 174"/>
                <a:gd name="T19" fmla="*/ 40 h 312"/>
                <a:gd name="T20" fmla="*/ 68 w 174"/>
                <a:gd name="T21" fmla="*/ 84 h 312"/>
                <a:gd name="T22" fmla="*/ 72 w 174"/>
                <a:gd name="T23" fmla="*/ 126 h 312"/>
                <a:gd name="T24" fmla="*/ 70 w 174"/>
                <a:gd name="T25" fmla="*/ 148 h 312"/>
                <a:gd name="T26" fmla="*/ 70 w 174"/>
                <a:gd name="T27" fmla="*/ 168 h 312"/>
                <a:gd name="T28" fmla="*/ 66 w 174"/>
                <a:gd name="T29" fmla="*/ 188 h 312"/>
                <a:gd name="T30" fmla="*/ 62 w 174"/>
                <a:gd name="T31" fmla="*/ 208 h 312"/>
                <a:gd name="T32" fmla="*/ 56 w 174"/>
                <a:gd name="T33" fmla="*/ 228 h 312"/>
                <a:gd name="T34" fmla="*/ 48 w 174"/>
                <a:gd name="T35" fmla="*/ 246 h 312"/>
                <a:gd name="T36" fmla="*/ 38 w 174"/>
                <a:gd name="T37" fmla="*/ 264 h 312"/>
                <a:gd name="T38" fmla="*/ 28 w 174"/>
                <a:gd name="T39" fmla="*/ 282 h 312"/>
                <a:gd name="T40" fmla="*/ 14 w 174"/>
                <a:gd name="T41" fmla="*/ 296 h 312"/>
                <a:gd name="T42" fmla="*/ 0 w 174"/>
                <a:gd name="T43" fmla="*/ 312 h 312"/>
                <a:gd name="T44" fmla="*/ 160 w 174"/>
                <a:gd name="T45" fmla="*/ 312 h 312"/>
                <a:gd name="T46" fmla="*/ 160 w 174"/>
                <a:gd name="T47" fmla="*/ 312 h 312"/>
                <a:gd name="T48" fmla="*/ 158 w 174"/>
                <a:gd name="T49" fmla="*/ 246 h 312"/>
                <a:gd name="T50" fmla="*/ 160 w 174"/>
                <a:gd name="T51" fmla="*/ 188 h 312"/>
                <a:gd name="T52" fmla="*/ 166 w 174"/>
                <a:gd name="T53" fmla="*/ 134 h 312"/>
                <a:gd name="T54" fmla="*/ 174 w 174"/>
                <a:gd name="T55" fmla="*/ 78 h 312"/>
                <a:gd name="T56" fmla="*/ 174 w 174"/>
                <a:gd name="T57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2">
                  <a:moveTo>
                    <a:pt x="174" y="78"/>
                  </a:moveTo>
                  <a:lnTo>
                    <a:pt x="174" y="78"/>
                  </a:lnTo>
                  <a:lnTo>
                    <a:pt x="156" y="6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00" y="34"/>
                  </a:lnTo>
                  <a:lnTo>
                    <a:pt x="76" y="1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40"/>
                  </a:lnTo>
                  <a:lnTo>
                    <a:pt x="68" y="84"/>
                  </a:lnTo>
                  <a:lnTo>
                    <a:pt x="72" y="126"/>
                  </a:lnTo>
                  <a:lnTo>
                    <a:pt x="70" y="148"/>
                  </a:lnTo>
                  <a:lnTo>
                    <a:pt x="70" y="168"/>
                  </a:lnTo>
                  <a:lnTo>
                    <a:pt x="66" y="188"/>
                  </a:lnTo>
                  <a:lnTo>
                    <a:pt x="62" y="208"/>
                  </a:lnTo>
                  <a:lnTo>
                    <a:pt x="56" y="228"/>
                  </a:lnTo>
                  <a:lnTo>
                    <a:pt x="48" y="246"/>
                  </a:lnTo>
                  <a:lnTo>
                    <a:pt x="38" y="264"/>
                  </a:lnTo>
                  <a:lnTo>
                    <a:pt x="28" y="282"/>
                  </a:lnTo>
                  <a:lnTo>
                    <a:pt x="14" y="296"/>
                  </a:lnTo>
                  <a:lnTo>
                    <a:pt x="0" y="312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8" y="246"/>
                  </a:lnTo>
                  <a:lnTo>
                    <a:pt x="160" y="188"/>
                  </a:lnTo>
                  <a:lnTo>
                    <a:pt x="166" y="134"/>
                  </a:lnTo>
                  <a:lnTo>
                    <a:pt x="174" y="78"/>
                  </a:lnTo>
                  <a:lnTo>
                    <a:pt x="17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8570913" y="6423025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7886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55B1F8-E45A-498F-8A8B-88D10BE2E33A}" type="slidenum">
              <a:rPr lang="en-US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37112"/>
            <a:ext cx="5545138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25" name="AutoShape 13"/>
          <p:cNvSpPr>
            <a:spLocks/>
          </p:cNvSpPr>
          <p:nvPr/>
        </p:nvSpPr>
        <p:spPr bwMode="auto">
          <a:xfrm>
            <a:off x="5694363" y="4451400"/>
            <a:ext cx="287337" cy="2016125"/>
          </a:xfrm>
          <a:prstGeom prst="rightBrace">
            <a:avLst>
              <a:gd name="adj1" fmla="val 58472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6264275" y="4437112"/>
            <a:ext cx="270033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charge generation and transport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3849290" y="695598"/>
            <a:ext cx="53312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scale-free </a:t>
            </a:r>
            <a:r>
              <a:rPr lang="en-US" sz="3200" dirty="0" smtClean="0">
                <a:solidFill>
                  <a:srgbClr val="FF0000"/>
                </a:solidFill>
              </a:rPr>
              <a:t>morphology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→ new </a:t>
            </a:r>
            <a:r>
              <a:rPr lang="en-US" sz="3200" dirty="0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4283968" y="2060574"/>
            <a:ext cx="0" cy="239082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4502149" y="2363396"/>
            <a:ext cx="46783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coupling between charge distributions and morphology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652" y="6621910"/>
            <a:ext cx="706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Arik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Yochelis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– Physics Fete 2013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44463" y="6672263"/>
            <a:ext cx="8855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588" y="0"/>
            <a:ext cx="8623301" cy="62071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Motivation – Energy Storage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5" name="Oval 2"/>
          <p:cNvSpPr/>
          <p:nvPr/>
        </p:nvSpPr>
        <p:spPr>
          <a:xfrm>
            <a:off x="8437563" y="1588"/>
            <a:ext cx="712787" cy="735012"/>
          </a:xfrm>
          <a:custGeom>
            <a:avLst/>
            <a:gdLst/>
            <a:ahLst/>
            <a:cxnLst/>
            <a:rect l="l" t="t" r="r" b="b"/>
            <a:pathLst>
              <a:path w="712553" h="734693">
                <a:moveTo>
                  <a:pt x="126875" y="0"/>
                </a:moveTo>
                <a:lnTo>
                  <a:pt x="712553" y="0"/>
                </a:lnTo>
                <a:lnTo>
                  <a:pt x="712553" y="626391"/>
                </a:lnTo>
                <a:cubicBezTo>
                  <a:pt x="637999" y="694306"/>
                  <a:pt x="538671" y="734693"/>
                  <a:pt x="429911" y="734693"/>
                </a:cubicBezTo>
                <a:cubicBezTo>
                  <a:pt x="192478" y="734693"/>
                  <a:pt x="0" y="542215"/>
                  <a:pt x="0" y="304782"/>
                </a:cubicBezTo>
                <a:cubicBezTo>
                  <a:pt x="0" y="185621"/>
                  <a:pt x="48480" y="77784"/>
                  <a:pt x="126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76" name="Group 7"/>
          <p:cNvGrpSpPr>
            <a:grpSpLocks noChangeAspect="1"/>
          </p:cNvGrpSpPr>
          <p:nvPr/>
        </p:nvGrpSpPr>
        <p:grpSpPr bwMode="auto">
          <a:xfrm>
            <a:off x="8655230" y="38515"/>
            <a:ext cx="310312" cy="543657"/>
            <a:chOff x="4694" y="2761"/>
            <a:chExt cx="508" cy="890"/>
          </a:xfrm>
          <a:solidFill>
            <a:srgbClr val="F78F1E"/>
          </a:solidFill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5024" y="3357"/>
              <a:ext cx="178" cy="294"/>
            </a:xfrm>
            <a:custGeom>
              <a:avLst/>
              <a:gdLst>
                <a:gd name="T0" fmla="*/ 178 w 178"/>
                <a:gd name="T1" fmla="*/ 294 h 294"/>
                <a:gd name="T2" fmla="*/ 178 w 178"/>
                <a:gd name="T3" fmla="*/ 294 h 294"/>
                <a:gd name="T4" fmla="*/ 160 w 178"/>
                <a:gd name="T5" fmla="*/ 282 h 294"/>
                <a:gd name="T6" fmla="*/ 144 w 178"/>
                <a:gd name="T7" fmla="*/ 268 h 294"/>
                <a:gd name="T8" fmla="*/ 132 w 178"/>
                <a:gd name="T9" fmla="*/ 254 h 294"/>
                <a:gd name="T10" fmla="*/ 120 w 178"/>
                <a:gd name="T11" fmla="*/ 240 h 294"/>
                <a:gd name="T12" fmla="*/ 112 w 178"/>
                <a:gd name="T13" fmla="*/ 224 h 294"/>
                <a:gd name="T14" fmla="*/ 106 w 178"/>
                <a:gd name="T15" fmla="*/ 208 h 294"/>
                <a:gd name="T16" fmla="*/ 102 w 178"/>
                <a:gd name="T17" fmla="*/ 192 h 294"/>
                <a:gd name="T18" fmla="*/ 100 w 178"/>
                <a:gd name="T19" fmla="*/ 174 h 294"/>
                <a:gd name="T20" fmla="*/ 100 w 178"/>
                <a:gd name="T21" fmla="*/ 158 h 294"/>
                <a:gd name="T22" fmla="*/ 102 w 178"/>
                <a:gd name="T23" fmla="*/ 140 h 294"/>
                <a:gd name="T24" fmla="*/ 106 w 178"/>
                <a:gd name="T25" fmla="*/ 122 h 294"/>
                <a:gd name="T26" fmla="*/ 112 w 178"/>
                <a:gd name="T27" fmla="*/ 104 h 294"/>
                <a:gd name="T28" fmla="*/ 118 w 178"/>
                <a:gd name="T29" fmla="*/ 88 h 294"/>
                <a:gd name="T30" fmla="*/ 126 w 178"/>
                <a:gd name="T31" fmla="*/ 70 h 294"/>
                <a:gd name="T32" fmla="*/ 136 w 178"/>
                <a:gd name="T33" fmla="*/ 54 h 294"/>
                <a:gd name="T34" fmla="*/ 148 w 178"/>
                <a:gd name="T35" fmla="*/ 38 h 294"/>
                <a:gd name="T36" fmla="*/ 76 w 178"/>
                <a:gd name="T37" fmla="*/ 0 h 294"/>
                <a:gd name="T38" fmla="*/ 76 w 178"/>
                <a:gd name="T39" fmla="*/ 0 h 294"/>
                <a:gd name="T40" fmla="*/ 60 w 178"/>
                <a:gd name="T41" fmla="*/ 12 h 294"/>
                <a:gd name="T42" fmla="*/ 46 w 178"/>
                <a:gd name="T43" fmla="*/ 26 h 294"/>
                <a:gd name="T44" fmla="*/ 34 w 178"/>
                <a:gd name="T45" fmla="*/ 44 h 294"/>
                <a:gd name="T46" fmla="*/ 24 w 178"/>
                <a:gd name="T47" fmla="*/ 60 h 294"/>
                <a:gd name="T48" fmla="*/ 16 w 178"/>
                <a:gd name="T49" fmla="*/ 80 h 294"/>
                <a:gd name="T50" fmla="*/ 8 w 178"/>
                <a:gd name="T51" fmla="*/ 98 h 294"/>
                <a:gd name="T52" fmla="*/ 4 w 178"/>
                <a:gd name="T53" fmla="*/ 120 h 294"/>
                <a:gd name="T54" fmla="*/ 0 w 178"/>
                <a:gd name="T55" fmla="*/ 140 h 294"/>
                <a:gd name="T56" fmla="*/ 0 w 178"/>
                <a:gd name="T57" fmla="*/ 160 h 294"/>
                <a:gd name="T58" fmla="*/ 0 w 178"/>
                <a:gd name="T59" fmla="*/ 182 h 294"/>
                <a:gd name="T60" fmla="*/ 2 w 178"/>
                <a:gd name="T61" fmla="*/ 202 h 294"/>
                <a:gd name="T62" fmla="*/ 6 w 178"/>
                <a:gd name="T63" fmla="*/ 222 h 294"/>
                <a:gd name="T64" fmla="*/ 12 w 178"/>
                <a:gd name="T65" fmla="*/ 242 h 294"/>
                <a:gd name="T66" fmla="*/ 20 w 178"/>
                <a:gd name="T67" fmla="*/ 260 h 294"/>
                <a:gd name="T68" fmla="*/ 28 w 178"/>
                <a:gd name="T69" fmla="*/ 278 h 294"/>
                <a:gd name="T70" fmla="*/ 38 w 178"/>
                <a:gd name="T71" fmla="*/ 294 h 294"/>
                <a:gd name="T72" fmla="*/ 178 w 178"/>
                <a:gd name="T7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294">
                  <a:moveTo>
                    <a:pt x="178" y="294"/>
                  </a:moveTo>
                  <a:lnTo>
                    <a:pt x="178" y="294"/>
                  </a:lnTo>
                  <a:lnTo>
                    <a:pt x="160" y="282"/>
                  </a:lnTo>
                  <a:lnTo>
                    <a:pt x="144" y="268"/>
                  </a:lnTo>
                  <a:lnTo>
                    <a:pt x="132" y="254"/>
                  </a:lnTo>
                  <a:lnTo>
                    <a:pt x="120" y="240"/>
                  </a:lnTo>
                  <a:lnTo>
                    <a:pt x="112" y="224"/>
                  </a:lnTo>
                  <a:lnTo>
                    <a:pt x="106" y="208"/>
                  </a:lnTo>
                  <a:lnTo>
                    <a:pt x="102" y="192"/>
                  </a:lnTo>
                  <a:lnTo>
                    <a:pt x="100" y="174"/>
                  </a:lnTo>
                  <a:lnTo>
                    <a:pt x="100" y="158"/>
                  </a:lnTo>
                  <a:lnTo>
                    <a:pt x="102" y="140"/>
                  </a:lnTo>
                  <a:lnTo>
                    <a:pt x="106" y="122"/>
                  </a:lnTo>
                  <a:lnTo>
                    <a:pt x="112" y="104"/>
                  </a:lnTo>
                  <a:lnTo>
                    <a:pt x="118" y="88"/>
                  </a:lnTo>
                  <a:lnTo>
                    <a:pt x="126" y="70"/>
                  </a:lnTo>
                  <a:lnTo>
                    <a:pt x="136" y="54"/>
                  </a:lnTo>
                  <a:lnTo>
                    <a:pt x="148" y="3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12"/>
                  </a:lnTo>
                  <a:lnTo>
                    <a:pt x="46" y="26"/>
                  </a:lnTo>
                  <a:lnTo>
                    <a:pt x="34" y="44"/>
                  </a:lnTo>
                  <a:lnTo>
                    <a:pt x="24" y="60"/>
                  </a:lnTo>
                  <a:lnTo>
                    <a:pt x="16" y="80"/>
                  </a:lnTo>
                  <a:lnTo>
                    <a:pt x="8" y="98"/>
                  </a:lnTo>
                  <a:lnTo>
                    <a:pt x="4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0" y="182"/>
                  </a:lnTo>
                  <a:lnTo>
                    <a:pt x="2" y="202"/>
                  </a:lnTo>
                  <a:lnTo>
                    <a:pt x="6" y="222"/>
                  </a:lnTo>
                  <a:lnTo>
                    <a:pt x="12" y="242"/>
                  </a:lnTo>
                  <a:lnTo>
                    <a:pt x="20" y="260"/>
                  </a:lnTo>
                  <a:lnTo>
                    <a:pt x="28" y="278"/>
                  </a:lnTo>
                  <a:lnTo>
                    <a:pt x="38" y="294"/>
                  </a:lnTo>
                  <a:lnTo>
                    <a:pt x="178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16" y="2761"/>
              <a:ext cx="472" cy="890"/>
            </a:xfrm>
            <a:custGeom>
              <a:avLst/>
              <a:gdLst>
                <a:gd name="T0" fmla="*/ 304 w 472"/>
                <a:gd name="T1" fmla="*/ 890 h 890"/>
                <a:gd name="T2" fmla="*/ 280 w 472"/>
                <a:gd name="T3" fmla="*/ 802 h 890"/>
                <a:gd name="T4" fmla="*/ 284 w 472"/>
                <a:gd name="T5" fmla="*/ 710 h 890"/>
                <a:gd name="T6" fmla="*/ 302 w 472"/>
                <a:gd name="T7" fmla="*/ 652 h 890"/>
                <a:gd name="T8" fmla="*/ 334 w 472"/>
                <a:gd name="T9" fmla="*/ 602 h 890"/>
                <a:gd name="T10" fmla="*/ 404 w 472"/>
                <a:gd name="T11" fmla="*/ 528 h 890"/>
                <a:gd name="T12" fmla="*/ 454 w 472"/>
                <a:gd name="T13" fmla="*/ 464 h 890"/>
                <a:gd name="T14" fmla="*/ 472 w 472"/>
                <a:gd name="T15" fmla="*/ 406 h 890"/>
                <a:gd name="T16" fmla="*/ 470 w 472"/>
                <a:gd name="T17" fmla="*/ 354 h 890"/>
                <a:gd name="T18" fmla="*/ 444 w 472"/>
                <a:gd name="T19" fmla="*/ 268 h 890"/>
                <a:gd name="T20" fmla="*/ 394 w 472"/>
                <a:gd name="T21" fmla="*/ 186 h 890"/>
                <a:gd name="T22" fmla="*/ 328 w 472"/>
                <a:gd name="T23" fmla="*/ 112 h 890"/>
                <a:gd name="T24" fmla="*/ 254 w 472"/>
                <a:gd name="T25" fmla="*/ 50 h 890"/>
                <a:gd name="T26" fmla="*/ 178 w 472"/>
                <a:gd name="T27" fmla="*/ 0 h 890"/>
                <a:gd name="T28" fmla="*/ 190 w 472"/>
                <a:gd name="T29" fmla="*/ 36 h 890"/>
                <a:gd name="T30" fmla="*/ 184 w 472"/>
                <a:gd name="T31" fmla="*/ 90 h 890"/>
                <a:gd name="T32" fmla="*/ 158 w 472"/>
                <a:gd name="T33" fmla="*/ 146 h 890"/>
                <a:gd name="T34" fmla="*/ 78 w 472"/>
                <a:gd name="T35" fmla="*/ 264 h 890"/>
                <a:gd name="T36" fmla="*/ 18 w 472"/>
                <a:gd name="T37" fmla="*/ 364 h 890"/>
                <a:gd name="T38" fmla="*/ 0 w 472"/>
                <a:gd name="T39" fmla="*/ 424 h 890"/>
                <a:gd name="T40" fmla="*/ 8 w 472"/>
                <a:gd name="T41" fmla="*/ 484 h 890"/>
                <a:gd name="T42" fmla="*/ 48 w 472"/>
                <a:gd name="T43" fmla="*/ 546 h 890"/>
                <a:gd name="T44" fmla="*/ 126 w 472"/>
                <a:gd name="T45" fmla="*/ 606 h 890"/>
                <a:gd name="T46" fmla="*/ 170 w 472"/>
                <a:gd name="T47" fmla="*/ 608 h 890"/>
                <a:gd name="T48" fmla="*/ 204 w 472"/>
                <a:gd name="T49" fmla="*/ 546 h 890"/>
                <a:gd name="T50" fmla="*/ 192 w 472"/>
                <a:gd name="T51" fmla="*/ 520 h 890"/>
                <a:gd name="T52" fmla="*/ 144 w 472"/>
                <a:gd name="T53" fmla="*/ 484 h 890"/>
                <a:gd name="T54" fmla="*/ 118 w 472"/>
                <a:gd name="T55" fmla="*/ 446 h 890"/>
                <a:gd name="T56" fmla="*/ 108 w 472"/>
                <a:gd name="T57" fmla="*/ 408 h 890"/>
                <a:gd name="T58" fmla="*/ 118 w 472"/>
                <a:gd name="T59" fmla="*/ 352 h 890"/>
                <a:gd name="T60" fmla="*/ 160 w 472"/>
                <a:gd name="T61" fmla="*/ 264 h 890"/>
                <a:gd name="T62" fmla="*/ 204 w 472"/>
                <a:gd name="T63" fmla="*/ 170 h 890"/>
                <a:gd name="T64" fmla="*/ 220 w 472"/>
                <a:gd name="T65" fmla="*/ 104 h 890"/>
                <a:gd name="T66" fmla="*/ 218 w 472"/>
                <a:gd name="T67" fmla="*/ 70 h 890"/>
                <a:gd name="T68" fmla="*/ 296 w 472"/>
                <a:gd name="T69" fmla="*/ 172 h 890"/>
                <a:gd name="T70" fmla="*/ 350 w 472"/>
                <a:gd name="T71" fmla="*/ 276 h 890"/>
                <a:gd name="T72" fmla="*/ 366 w 472"/>
                <a:gd name="T73" fmla="*/ 338 h 890"/>
                <a:gd name="T74" fmla="*/ 366 w 472"/>
                <a:gd name="T75" fmla="*/ 376 h 890"/>
                <a:gd name="T76" fmla="*/ 354 w 472"/>
                <a:gd name="T77" fmla="*/ 424 h 890"/>
                <a:gd name="T78" fmla="*/ 328 w 472"/>
                <a:gd name="T79" fmla="*/ 464 h 890"/>
                <a:gd name="T80" fmla="*/ 238 w 472"/>
                <a:gd name="T81" fmla="*/ 556 h 890"/>
                <a:gd name="T82" fmla="*/ 210 w 472"/>
                <a:gd name="T83" fmla="*/ 596 h 890"/>
                <a:gd name="T84" fmla="*/ 188 w 472"/>
                <a:gd name="T85" fmla="*/ 646 h 890"/>
                <a:gd name="T86" fmla="*/ 166 w 472"/>
                <a:gd name="T87" fmla="*/ 766 h 890"/>
                <a:gd name="T88" fmla="*/ 168 w 472"/>
                <a:gd name="T8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890">
                  <a:moveTo>
                    <a:pt x="168" y="890"/>
                  </a:moveTo>
                  <a:lnTo>
                    <a:pt x="304" y="890"/>
                  </a:lnTo>
                  <a:lnTo>
                    <a:pt x="304" y="890"/>
                  </a:lnTo>
                  <a:lnTo>
                    <a:pt x="292" y="862"/>
                  </a:lnTo>
                  <a:lnTo>
                    <a:pt x="284" y="832"/>
                  </a:lnTo>
                  <a:lnTo>
                    <a:pt x="280" y="802"/>
                  </a:lnTo>
                  <a:lnTo>
                    <a:pt x="278" y="770"/>
                  </a:lnTo>
                  <a:lnTo>
                    <a:pt x="280" y="740"/>
                  </a:lnTo>
                  <a:lnTo>
                    <a:pt x="284" y="710"/>
                  </a:lnTo>
                  <a:lnTo>
                    <a:pt x="292" y="680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10" y="634"/>
                  </a:lnTo>
                  <a:lnTo>
                    <a:pt x="322" y="618"/>
                  </a:lnTo>
                  <a:lnTo>
                    <a:pt x="334" y="602"/>
                  </a:lnTo>
                  <a:lnTo>
                    <a:pt x="346" y="586"/>
                  </a:lnTo>
                  <a:lnTo>
                    <a:pt x="376" y="558"/>
                  </a:lnTo>
                  <a:lnTo>
                    <a:pt x="404" y="528"/>
                  </a:lnTo>
                  <a:lnTo>
                    <a:pt x="432" y="496"/>
                  </a:lnTo>
                  <a:lnTo>
                    <a:pt x="442" y="480"/>
                  </a:lnTo>
                  <a:lnTo>
                    <a:pt x="454" y="464"/>
                  </a:lnTo>
                  <a:lnTo>
                    <a:pt x="462" y="446"/>
                  </a:lnTo>
                  <a:lnTo>
                    <a:pt x="468" y="426"/>
                  </a:lnTo>
                  <a:lnTo>
                    <a:pt x="472" y="40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54"/>
                  </a:lnTo>
                  <a:lnTo>
                    <a:pt x="464" y="326"/>
                  </a:lnTo>
                  <a:lnTo>
                    <a:pt x="456" y="296"/>
                  </a:lnTo>
                  <a:lnTo>
                    <a:pt x="444" y="268"/>
                  </a:lnTo>
                  <a:lnTo>
                    <a:pt x="430" y="240"/>
                  </a:lnTo>
                  <a:lnTo>
                    <a:pt x="412" y="212"/>
                  </a:lnTo>
                  <a:lnTo>
                    <a:pt x="394" y="186"/>
                  </a:lnTo>
                  <a:lnTo>
                    <a:pt x="374" y="160"/>
                  </a:lnTo>
                  <a:lnTo>
                    <a:pt x="352" y="136"/>
                  </a:lnTo>
                  <a:lnTo>
                    <a:pt x="328" y="112"/>
                  </a:lnTo>
                  <a:lnTo>
                    <a:pt x="304" y="90"/>
                  </a:lnTo>
                  <a:lnTo>
                    <a:pt x="280" y="68"/>
                  </a:lnTo>
                  <a:lnTo>
                    <a:pt x="254" y="50"/>
                  </a:lnTo>
                  <a:lnTo>
                    <a:pt x="230" y="32"/>
                  </a:lnTo>
                  <a:lnTo>
                    <a:pt x="204" y="1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6" y="18"/>
                  </a:lnTo>
                  <a:lnTo>
                    <a:pt x="190" y="36"/>
                  </a:lnTo>
                  <a:lnTo>
                    <a:pt x="190" y="54"/>
                  </a:lnTo>
                  <a:lnTo>
                    <a:pt x="188" y="72"/>
                  </a:lnTo>
                  <a:lnTo>
                    <a:pt x="184" y="90"/>
                  </a:lnTo>
                  <a:lnTo>
                    <a:pt x="178" y="108"/>
                  </a:lnTo>
                  <a:lnTo>
                    <a:pt x="168" y="128"/>
                  </a:lnTo>
                  <a:lnTo>
                    <a:pt x="158" y="146"/>
                  </a:lnTo>
                  <a:lnTo>
                    <a:pt x="134" y="184"/>
                  </a:lnTo>
                  <a:lnTo>
                    <a:pt x="106" y="224"/>
                  </a:lnTo>
                  <a:lnTo>
                    <a:pt x="78" y="264"/>
                  </a:lnTo>
                  <a:lnTo>
                    <a:pt x="50" y="302"/>
                  </a:lnTo>
                  <a:lnTo>
                    <a:pt x="26" y="342"/>
                  </a:lnTo>
                  <a:lnTo>
                    <a:pt x="18" y="364"/>
                  </a:lnTo>
                  <a:lnTo>
                    <a:pt x="10" y="384"/>
                  </a:lnTo>
                  <a:lnTo>
                    <a:pt x="4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8" y="484"/>
                  </a:lnTo>
                  <a:lnTo>
                    <a:pt x="18" y="504"/>
                  </a:lnTo>
                  <a:lnTo>
                    <a:pt x="30" y="526"/>
                  </a:lnTo>
                  <a:lnTo>
                    <a:pt x="48" y="546"/>
                  </a:lnTo>
                  <a:lnTo>
                    <a:pt x="70" y="566"/>
                  </a:lnTo>
                  <a:lnTo>
                    <a:pt x="96" y="586"/>
                  </a:lnTo>
                  <a:lnTo>
                    <a:pt x="126" y="606"/>
                  </a:lnTo>
                  <a:lnTo>
                    <a:pt x="162" y="626"/>
                  </a:lnTo>
                  <a:lnTo>
                    <a:pt x="162" y="626"/>
                  </a:lnTo>
                  <a:lnTo>
                    <a:pt x="170" y="608"/>
                  </a:lnTo>
                  <a:lnTo>
                    <a:pt x="186" y="574"/>
                  </a:lnTo>
                  <a:lnTo>
                    <a:pt x="186" y="574"/>
                  </a:lnTo>
                  <a:lnTo>
                    <a:pt x="204" y="546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192" y="520"/>
                  </a:lnTo>
                  <a:lnTo>
                    <a:pt x="174" y="508"/>
                  </a:lnTo>
                  <a:lnTo>
                    <a:pt x="158" y="496"/>
                  </a:lnTo>
                  <a:lnTo>
                    <a:pt x="144" y="484"/>
                  </a:lnTo>
                  <a:lnTo>
                    <a:pt x="132" y="472"/>
                  </a:lnTo>
                  <a:lnTo>
                    <a:pt x="124" y="460"/>
                  </a:lnTo>
                  <a:lnTo>
                    <a:pt x="118" y="446"/>
                  </a:lnTo>
                  <a:lnTo>
                    <a:pt x="112" y="434"/>
                  </a:lnTo>
                  <a:lnTo>
                    <a:pt x="110" y="420"/>
                  </a:lnTo>
                  <a:lnTo>
                    <a:pt x="108" y="408"/>
                  </a:lnTo>
                  <a:lnTo>
                    <a:pt x="110" y="394"/>
                  </a:lnTo>
                  <a:lnTo>
                    <a:pt x="112" y="380"/>
                  </a:lnTo>
                  <a:lnTo>
                    <a:pt x="118" y="352"/>
                  </a:lnTo>
                  <a:lnTo>
                    <a:pt x="130" y="324"/>
                  </a:lnTo>
                  <a:lnTo>
                    <a:pt x="144" y="294"/>
                  </a:lnTo>
                  <a:lnTo>
                    <a:pt x="160" y="264"/>
                  </a:lnTo>
                  <a:lnTo>
                    <a:pt x="176" y="232"/>
                  </a:lnTo>
                  <a:lnTo>
                    <a:pt x="192" y="200"/>
                  </a:lnTo>
                  <a:lnTo>
                    <a:pt x="204" y="170"/>
                  </a:lnTo>
                  <a:lnTo>
                    <a:pt x="214" y="136"/>
                  </a:lnTo>
                  <a:lnTo>
                    <a:pt x="218" y="120"/>
                  </a:lnTo>
                  <a:lnTo>
                    <a:pt x="220" y="104"/>
                  </a:lnTo>
                  <a:lnTo>
                    <a:pt x="220" y="88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44" y="100"/>
                  </a:lnTo>
                  <a:lnTo>
                    <a:pt x="270" y="134"/>
                  </a:lnTo>
                  <a:lnTo>
                    <a:pt x="296" y="172"/>
                  </a:lnTo>
                  <a:lnTo>
                    <a:pt x="320" y="212"/>
                  </a:lnTo>
                  <a:lnTo>
                    <a:pt x="340" y="256"/>
                  </a:lnTo>
                  <a:lnTo>
                    <a:pt x="350" y="276"/>
                  </a:lnTo>
                  <a:lnTo>
                    <a:pt x="356" y="298"/>
                  </a:lnTo>
                  <a:lnTo>
                    <a:pt x="362" y="318"/>
                  </a:lnTo>
                  <a:lnTo>
                    <a:pt x="366" y="338"/>
                  </a:lnTo>
                  <a:lnTo>
                    <a:pt x="368" y="358"/>
                  </a:lnTo>
                  <a:lnTo>
                    <a:pt x="366" y="376"/>
                  </a:lnTo>
                  <a:lnTo>
                    <a:pt x="366" y="376"/>
                  </a:lnTo>
                  <a:lnTo>
                    <a:pt x="364" y="392"/>
                  </a:lnTo>
                  <a:lnTo>
                    <a:pt x="360" y="408"/>
                  </a:lnTo>
                  <a:lnTo>
                    <a:pt x="354" y="424"/>
                  </a:lnTo>
                  <a:lnTo>
                    <a:pt x="346" y="438"/>
                  </a:lnTo>
                  <a:lnTo>
                    <a:pt x="338" y="450"/>
                  </a:lnTo>
                  <a:lnTo>
                    <a:pt x="328" y="464"/>
                  </a:lnTo>
                  <a:lnTo>
                    <a:pt x="308" y="488"/>
                  </a:lnTo>
                  <a:lnTo>
                    <a:pt x="262" y="532"/>
                  </a:lnTo>
                  <a:lnTo>
                    <a:pt x="238" y="556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0" y="596"/>
                  </a:lnTo>
                  <a:lnTo>
                    <a:pt x="202" y="612"/>
                  </a:lnTo>
                  <a:lnTo>
                    <a:pt x="194" y="628"/>
                  </a:lnTo>
                  <a:lnTo>
                    <a:pt x="188" y="646"/>
                  </a:lnTo>
                  <a:lnTo>
                    <a:pt x="178" y="684"/>
                  </a:lnTo>
                  <a:lnTo>
                    <a:pt x="170" y="724"/>
                  </a:lnTo>
                  <a:lnTo>
                    <a:pt x="166" y="766"/>
                  </a:lnTo>
                  <a:lnTo>
                    <a:pt x="166" y="808"/>
                  </a:lnTo>
                  <a:lnTo>
                    <a:pt x="166" y="850"/>
                  </a:lnTo>
                  <a:lnTo>
                    <a:pt x="168" y="890"/>
                  </a:lnTo>
                  <a:lnTo>
                    <a:pt x="168" y="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694" y="3339"/>
              <a:ext cx="174" cy="312"/>
            </a:xfrm>
            <a:custGeom>
              <a:avLst/>
              <a:gdLst>
                <a:gd name="T0" fmla="*/ 174 w 174"/>
                <a:gd name="T1" fmla="*/ 78 h 312"/>
                <a:gd name="T2" fmla="*/ 174 w 174"/>
                <a:gd name="T3" fmla="*/ 78 h 312"/>
                <a:gd name="T4" fmla="*/ 156 w 174"/>
                <a:gd name="T5" fmla="*/ 68 h 312"/>
                <a:gd name="T6" fmla="*/ 122 w 174"/>
                <a:gd name="T7" fmla="*/ 50 h 312"/>
                <a:gd name="T8" fmla="*/ 122 w 174"/>
                <a:gd name="T9" fmla="*/ 50 h 312"/>
                <a:gd name="T10" fmla="*/ 100 w 174"/>
                <a:gd name="T11" fmla="*/ 34 h 312"/>
                <a:gd name="T12" fmla="*/ 76 w 174"/>
                <a:gd name="T13" fmla="*/ 18 h 312"/>
                <a:gd name="T14" fmla="*/ 52 w 174"/>
                <a:gd name="T15" fmla="*/ 0 h 312"/>
                <a:gd name="T16" fmla="*/ 52 w 174"/>
                <a:gd name="T17" fmla="*/ 0 h 312"/>
                <a:gd name="T18" fmla="*/ 62 w 174"/>
                <a:gd name="T19" fmla="*/ 40 h 312"/>
                <a:gd name="T20" fmla="*/ 68 w 174"/>
                <a:gd name="T21" fmla="*/ 84 h 312"/>
                <a:gd name="T22" fmla="*/ 72 w 174"/>
                <a:gd name="T23" fmla="*/ 126 h 312"/>
                <a:gd name="T24" fmla="*/ 70 w 174"/>
                <a:gd name="T25" fmla="*/ 148 h 312"/>
                <a:gd name="T26" fmla="*/ 70 w 174"/>
                <a:gd name="T27" fmla="*/ 168 h 312"/>
                <a:gd name="T28" fmla="*/ 66 w 174"/>
                <a:gd name="T29" fmla="*/ 188 h 312"/>
                <a:gd name="T30" fmla="*/ 62 w 174"/>
                <a:gd name="T31" fmla="*/ 208 h 312"/>
                <a:gd name="T32" fmla="*/ 56 w 174"/>
                <a:gd name="T33" fmla="*/ 228 h 312"/>
                <a:gd name="T34" fmla="*/ 48 w 174"/>
                <a:gd name="T35" fmla="*/ 246 h 312"/>
                <a:gd name="T36" fmla="*/ 38 w 174"/>
                <a:gd name="T37" fmla="*/ 264 h 312"/>
                <a:gd name="T38" fmla="*/ 28 w 174"/>
                <a:gd name="T39" fmla="*/ 282 h 312"/>
                <a:gd name="T40" fmla="*/ 14 w 174"/>
                <a:gd name="T41" fmla="*/ 296 h 312"/>
                <a:gd name="T42" fmla="*/ 0 w 174"/>
                <a:gd name="T43" fmla="*/ 312 h 312"/>
                <a:gd name="T44" fmla="*/ 160 w 174"/>
                <a:gd name="T45" fmla="*/ 312 h 312"/>
                <a:gd name="T46" fmla="*/ 160 w 174"/>
                <a:gd name="T47" fmla="*/ 312 h 312"/>
                <a:gd name="T48" fmla="*/ 158 w 174"/>
                <a:gd name="T49" fmla="*/ 246 h 312"/>
                <a:gd name="T50" fmla="*/ 160 w 174"/>
                <a:gd name="T51" fmla="*/ 188 h 312"/>
                <a:gd name="T52" fmla="*/ 166 w 174"/>
                <a:gd name="T53" fmla="*/ 134 h 312"/>
                <a:gd name="T54" fmla="*/ 174 w 174"/>
                <a:gd name="T55" fmla="*/ 78 h 312"/>
                <a:gd name="T56" fmla="*/ 174 w 174"/>
                <a:gd name="T57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2">
                  <a:moveTo>
                    <a:pt x="174" y="78"/>
                  </a:moveTo>
                  <a:lnTo>
                    <a:pt x="174" y="78"/>
                  </a:lnTo>
                  <a:lnTo>
                    <a:pt x="156" y="6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00" y="34"/>
                  </a:lnTo>
                  <a:lnTo>
                    <a:pt x="76" y="1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40"/>
                  </a:lnTo>
                  <a:lnTo>
                    <a:pt x="68" y="84"/>
                  </a:lnTo>
                  <a:lnTo>
                    <a:pt x="72" y="126"/>
                  </a:lnTo>
                  <a:lnTo>
                    <a:pt x="70" y="148"/>
                  </a:lnTo>
                  <a:lnTo>
                    <a:pt x="70" y="168"/>
                  </a:lnTo>
                  <a:lnTo>
                    <a:pt x="66" y="188"/>
                  </a:lnTo>
                  <a:lnTo>
                    <a:pt x="62" y="208"/>
                  </a:lnTo>
                  <a:lnTo>
                    <a:pt x="56" y="228"/>
                  </a:lnTo>
                  <a:lnTo>
                    <a:pt x="48" y="246"/>
                  </a:lnTo>
                  <a:lnTo>
                    <a:pt x="38" y="264"/>
                  </a:lnTo>
                  <a:lnTo>
                    <a:pt x="28" y="282"/>
                  </a:lnTo>
                  <a:lnTo>
                    <a:pt x="14" y="296"/>
                  </a:lnTo>
                  <a:lnTo>
                    <a:pt x="0" y="312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8" y="246"/>
                  </a:lnTo>
                  <a:lnTo>
                    <a:pt x="160" y="188"/>
                  </a:lnTo>
                  <a:lnTo>
                    <a:pt x="166" y="134"/>
                  </a:lnTo>
                  <a:lnTo>
                    <a:pt x="174" y="78"/>
                  </a:lnTo>
                  <a:lnTo>
                    <a:pt x="17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8570913" y="6423025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7886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D5F73CE-77D4-4507-8213-B54683A45F51}" type="slidenum">
              <a:rPr lang="en-US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3509"/>
            <a:ext cx="6552728" cy="600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41" y="5733256"/>
            <a:ext cx="32432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652" y="6621910"/>
            <a:ext cx="706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Arik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Yochelis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– Physics Fete 2013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144463" y="6672263"/>
            <a:ext cx="8855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1588" y="0"/>
            <a:ext cx="8623301" cy="620713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VRB – </a:t>
            </a:r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Vanadium </a:t>
            </a: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Redox Flow </a:t>
            </a:r>
            <a:r>
              <a:rPr lang="en-US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Battery</a:t>
            </a:r>
            <a:endParaRPr lang="en-US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5" name="Oval 2"/>
          <p:cNvSpPr/>
          <p:nvPr/>
        </p:nvSpPr>
        <p:spPr>
          <a:xfrm>
            <a:off x="8437563" y="1588"/>
            <a:ext cx="712787" cy="735012"/>
          </a:xfrm>
          <a:custGeom>
            <a:avLst/>
            <a:gdLst/>
            <a:ahLst/>
            <a:cxnLst/>
            <a:rect l="l" t="t" r="r" b="b"/>
            <a:pathLst>
              <a:path w="712553" h="734693">
                <a:moveTo>
                  <a:pt x="126875" y="0"/>
                </a:moveTo>
                <a:lnTo>
                  <a:pt x="712553" y="0"/>
                </a:lnTo>
                <a:lnTo>
                  <a:pt x="712553" y="626391"/>
                </a:lnTo>
                <a:cubicBezTo>
                  <a:pt x="637999" y="694306"/>
                  <a:pt x="538671" y="734693"/>
                  <a:pt x="429911" y="734693"/>
                </a:cubicBezTo>
                <a:cubicBezTo>
                  <a:pt x="192478" y="734693"/>
                  <a:pt x="0" y="542215"/>
                  <a:pt x="0" y="304782"/>
                </a:cubicBezTo>
                <a:cubicBezTo>
                  <a:pt x="0" y="185621"/>
                  <a:pt x="48480" y="77784"/>
                  <a:pt x="126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76" name="Group 7"/>
          <p:cNvGrpSpPr>
            <a:grpSpLocks noChangeAspect="1"/>
          </p:cNvGrpSpPr>
          <p:nvPr/>
        </p:nvGrpSpPr>
        <p:grpSpPr bwMode="auto">
          <a:xfrm>
            <a:off x="8655230" y="38515"/>
            <a:ext cx="310312" cy="543657"/>
            <a:chOff x="4694" y="2761"/>
            <a:chExt cx="508" cy="890"/>
          </a:xfrm>
          <a:solidFill>
            <a:srgbClr val="F78F1E"/>
          </a:solidFill>
        </p:grpSpPr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5024" y="3357"/>
              <a:ext cx="178" cy="294"/>
            </a:xfrm>
            <a:custGeom>
              <a:avLst/>
              <a:gdLst>
                <a:gd name="T0" fmla="*/ 178 w 178"/>
                <a:gd name="T1" fmla="*/ 294 h 294"/>
                <a:gd name="T2" fmla="*/ 178 w 178"/>
                <a:gd name="T3" fmla="*/ 294 h 294"/>
                <a:gd name="T4" fmla="*/ 160 w 178"/>
                <a:gd name="T5" fmla="*/ 282 h 294"/>
                <a:gd name="T6" fmla="*/ 144 w 178"/>
                <a:gd name="T7" fmla="*/ 268 h 294"/>
                <a:gd name="T8" fmla="*/ 132 w 178"/>
                <a:gd name="T9" fmla="*/ 254 h 294"/>
                <a:gd name="T10" fmla="*/ 120 w 178"/>
                <a:gd name="T11" fmla="*/ 240 h 294"/>
                <a:gd name="T12" fmla="*/ 112 w 178"/>
                <a:gd name="T13" fmla="*/ 224 h 294"/>
                <a:gd name="T14" fmla="*/ 106 w 178"/>
                <a:gd name="T15" fmla="*/ 208 h 294"/>
                <a:gd name="T16" fmla="*/ 102 w 178"/>
                <a:gd name="T17" fmla="*/ 192 h 294"/>
                <a:gd name="T18" fmla="*/ 100 w 178"/>
                <a:gd name="T19" fmla="*/ 174 h 294"/>
                <a:gd name="T20" fmla="*/ 100 w 178"/>
                <a:gd name="T21" fmla="*/ 158 h 294"/>
                <a:gd name="T22" fmla="*/ 102 w 178"/>
                <a:gd name="T23" fmla="*/ 140 h 294"/>
                <a:gd name="T24" fmla="*/ 106 w 178"/>
                <a:gd name="T25" fmla="*/ 122 h 294"/>
                <a:gd name="T26" fmla="*/ 112 w 178"/>
                <a:gd name="T27" fmla="*/ 104 h 294"/>
                <a:gd name="T28" fmla="*/ 118 w 178"/>
                <a:gd name="T29" fmla="*/ 88 h 294"/>
                <a:gd name="T30" fmla="*/ 126 w 178"/>
                <a:gd name="T31" fmla="*/ 70 h 294"/>
                <a:gd name="T32" fmla="*/ 136 w 178"/>
                <a:gd name="T33" fmla="*/ 54 h 294"/>
                <a:gd name="T34" fmla="*/ 148 w 178"/>
                <a:gd name="T35" fmla="*/ 38 h 294"/>
                <a:gd name="T36" fmla="*/ 76 w 178"/>
                <a:gd name="T37" fmla="*/ 0 h 294"/>
                <a:gd name="T38" fmla="*/ 76 w 178"/>
                <a:gd name="T39" fmla="*/ 0 h 294"/>
                <a:gd name="T40" fmla="*/ 60 w 178"/>
                <a:gd name="T41" fmla="*/ 12 h 294"/>
                <a:gd name="T42" fmla="*/ 46 w 178"/>
                <a:gd name="T43" fmla="*/ 26 h 294"/>
                <a:gd name="T44" fmla="*/ 34 w 178"/>
                <a:gd name="T45" fmla="*/ 44 h 294"/>
                <a:gd name="T46" fmla="*/ 24 w 178"/>
                <a:gd name="T47" fmla="*/ 60 h 294"/>
                <a:gd name="T48" fmla="*/ 16 w 178"/>
                <a:gd name="T49" fmla="*/ 80 h 294"/>
                <a:gd name="T50" fmla="*/ 8 w 178"/>
                <a:gd name="T51" fmla="*/ 98 h 294"/>
                <a:gd name="T52" fmla="*/ 4 w 178"/>
                <a:gd name="T53" fmla="*/ 120 h 294"/>
                <a:gd name="T54" fmla="*/ 0 w 178"/>
                <a:gd name="T55" fmla="*/ 140 h 294"/>
                <a:gd name="T56" fmla="*/ 0 w 178"/>
                <a:gd name="T57" fmla="*/ 160 h 294"/>
                <a:gd name="T58" fmla="*/ 0 w 178"/>
                <a:gd name="T59" fmla="*/ 182 h 294"/>
                <a:gd name="T60" fmla="*/ 2 w 178"/>
                <a:gd name="T61" fmla="*/ 202 h 294"/>
                <a:gd name="T62" fmla="*/ 6 w 178"/>
                <a:gd name="T63" fmla="*/ 222 h 294"/>
                <a:gd name="T64" fmla="*/ 12 w 178"/>
                <a:gd name="T65" fmla="*/ 242 h 294"/>
                <a:gd name="T66" fmla="*/ 20 w 178"/>
                <a:gd name="T67" fmla="*/ 260 h 294"/>
                <a:gd name="T68" fmla="*/ 28 w 178"/>
                <a:gd name="T69" fmla="*/ 278 h 294"/>
                <a:gd name="T70" fmla="*/ 38 w 178"/>
                <a:gd name="T71" fmla="*/ 294 h 294"/>
                <a:gd name="T72" fmla="*/ 178 w 178"/>
                <a:gd name="T73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294">
                  <a:moveTo>
                    <a:pt x="178" y="294"/>
                  </a:moveTo>
                  <a:lnTo>
                    <a:pt x="178" y="294"/>
                  </a:lnTo>
                  <a:lnTo>
                    <a:pt x="160" y="282"/>
                  </a:lnTo>
                  <a:lnTo>
                    <a:pt x="144" y="268"/>
                  </a:lnTo>
                  <a:lnTo>
                    <a:pt x="132" y="254"/>
                  </a:lnTo>
                  <a:lnTo>
                    <a:pt x="120" y="240"/>
                  </a:lnTo>
                  <a:lnTo>
                    <a:pt x="112" y="224"/>
                  </a:lnTo>
                  <a:lnTo>
                    <a:pt x="106" y="208"/>
                  </a:lnTo>
                  <a:lnTo>
                    <a:pt x="102" y="192"/>
                  </a:lnTo>
                  <a:lnTo>
                    <a:pt x="100" y="174"/>
                  </a:lnTo>
                  <a:lnTo>
                    <a:pt x="100" y="158"/>
                  </a:lnTo>
                  <a:lnTo>
                    <a:pt x="102" y="140"/>
                  </a:lnTo>
                  <a:lnTo>
                    <a:pt x="106" y="122"/>
                  </a:lnTo>
                  <a:lnTo>
                    <a:pt x="112" y="104"/>
                  </a:lnTo>
                  <a:lnTo>
                    <a:pt x="118" y="88"/>
                  </a:lnTo>
                  <a:lnTo>
                    <a:pt x="126" y="70"/>
                  </a:lnTo>
                  <a:lnTo>
                    <a:pt x="136" y="54"/>
                  </a:lnTo>
                  <a:lnTo>
                    <a:pt x="148" y="3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0" y="12"/>
                  </a:lnTo>
                  <a:lnTo>
                    <a:pt x="46" y="26"/>
                  </a:lnTo>
                  <a:lnTo>
                    <a:pt x="34" y="44"/>
                  </a:lnTo>
                  <a:lnTo>
                    <a:pt x="24" y="60"/>
                  </a:lnTo>
                  <a:lnTo>
                    <a:pt x="16" y="80"/>
                  </a:lnTo>
                  <a:lnTo>
                    <a:pt x="8" y="98"/>
                  </a:lnTo>
                  <a:lnTo>
                    <a:pt x="4" y="120"/>
                  </a:lnTo>
                  <a:lnTo>
                    <a:pt x="0" y="140"/>
                  </a:lnTo>
                  <a:lnTo>
                    <a:pt x="0" y="160"/>
                  </a:lnTo>
                  <a:lnTo>
                    <a:pt x="0" y="182"/>
                  </a:lnTo>
                  <a:lnTo>
                    <a:pt x="2" y="202"/>
                  </a:lnTo>
                  <a:lnTo>
                    <a:pt x="6" y="222"/>
                  </a:lnTo>
                  <a:lnTo>
                    <a:pt x="12" y="242"/>
                  </a:lnTo>
                  <a:lnTo>
                    <a:pt x="20" y="260"/>
                  </a:lnTo>
                  <a:lnTo>
                    <a:pt x="28" y="278"/>
                  </a:lnTo>
                  <a:lnTo>
                    <a:pt x="38" y="294"/>
                  </a:lnTo>
                  <a:lnTo>
                    <a:pt x="178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4716" y="2761"/>
              <a:ext cx="472" cy="890"/>
            </a:xfrm>
            <a:custGeom>
              <a:avLst/>
              <a:gdLst>
                <a:gd name="T0" fmla="*/ 304 w 472"/>
                <a:gd name="T1" fmla="*/ 890 h 890"/>
                <a:gd name="T2" fmla="*/ 280 w 472"/>
                <a:gd name="T3" fmla="*/ 802 h 890"/>
                <a:gd name="T4" fmla="*/ 284 w 472"/>
                <a:gd name="T5" fmla="*/ 710 h 890"/>
                <a:gd name="T6" fmla="*/ 302 w 472"/>
                <a:gd name="T7" fmla="*/ 652 h 890"/>
                <a:gd name="T8" fmla="*/ 334 w 472"/>
                <a:gd name="T9" fmla="*/ 602 h 890"/>
                <a:gd name="T10" fmla="*/ 404 w 472"/>
                <a:gd name="T11" fmla="*/ 528 h 890"/>
                <a:gd name="T12" fmla="*/ 454 w 472"/>
                <a:gd name="T13" fmla="*/ 464 h 890"/>
                <a:gd name="T14" fmla="*/ 472 w 472"/>
                <a:gd name="T15" fmla="*/ 406 h 890"/>
                <a:gd name="T16" fmla="*/ 470 w 472"/>
                <a:gd name="T17" fmla="*/ 354 h 890"/>
                <a:gd name="T18" fmla="*/ 444 w 472"/>
                <a:gd name="T19" fmla="*/ 268 h 890"/>
                <a:gd name="T20" fmla="*/ 394 w 472"/>
                <a:gd name="T21" fmla="*/ 186 h 890"/>
                <a:gd name="T22" fmla="*/ 328 w 472"/>
                <a:gd name="T23" fmla="*/ 112 h 890"/>
                <a:gd name="T24" fmla="*/ 254 w 472"/>
                <a:gd name="T25" fmla="*/ 50 h 890"/>
                <a:gd name="T26" fmla="*/ 178 w 472"/>
                <a:gd name="T27" fmla="*/ 0 h 890"/>
                <a:gd name="T28" fmla="*/ 190 w 472"/>
                <a:gd name="T29" fmla="*/ 36 h 890"/>
                <a:gd name="T30" fmla="*/ 184 w 472"/>
                <a:gd name="T31" fmla="*/ 90 h 890"/>
                <a:gd name="T32" fmla="*/ 158 w 472"/>
                <a:gd name="T33" fmla="*/ 146 h 890"/>
                <a:gd name="T34" fmla="*/ 78 w 472"/>
                <a:gd name="T35" fmla="*/ 264 h 890"/>
                <a:gd name="T36" fmla="*/ 18 w 472"/>
                <a:gd name="T37" fmla="*/ 364 h 890"/>
                <a:gd name="T38" fmla="*/ 0 w 472"/>
                <a:gd name="T39" fmla="*/ 424 h 890"/>
                <a:gd name="T40" fmla="*/ 8 w 472"/>
                <a:gd name="T41" fmla="*/ 484 h 890"/>
                <a:gd name="T42" fmla="*/ 48 w 472"/>
                <a:gd name="T43" fmla="*/ 546 h 890"/>
                <a:gd name="T44" fmla="*/ 126 w 472"/>
                <a:gd name="T45" fmla="*/ 606 h 890"/>
                <a:gd name="T46" fmla="*/ 170 w 472"/>
                <a:gd name="T47" fmla="*/ 608 h 890"/>
                <a:gd name="T48" fmla="*/ 204 w 472"/>
                <a:gd name="T49" fmla="*/ 546 h 890"/>
                <a:gd name="T50" fmla="*/ 192 w 472"/>
                <a:gd name="T51" fmla="*/ 520 h 890"/>
                <a:gd name="T52" fmla="*/ 144 w 472"/>
                <a:gd name="T53" fmla="*/ 484 h 890"/>
                <a:gd name="T54" fmla="*/ 118 w 472"/>
                <a:gd name="T55" fmla="*/ 446 h 890"/>
                <a:gd name="T56" fmla="*/ 108 w 472"/>
                <a:gd name="T57" fmla="*/ 408 h 890"/>
                <a:gd name="T58" fmla="*/ 118 w 472"/>
                <a:gd name="T59" fmla="*/ 352 h 890"/>
                <a:gd name="T60" fmla="*/ 160 w 472"/>
                <a:gd name="T61" fmla="*/ 264 h 890"/>
                <a:gd name="T62" fmla="*/ 204 w 472"/>
                <a:gd name="T63" fmla="*/ 170 h 890"/>
                <a:gd name="T64" fmla="*/ 220 w 472"/>
                <a:gd name="T65" fmla="*/ 104 h 890"/>
                <a:gd name="T66" fmla="*/ 218 w 472"/>
                <a:gd name="T67" fmla="*/ 70 h 890"/>
                <a:gd name="T68" fmla="*/ 296 w 472"/>
                <a:gd name="T69" fmla="*/ 172 h 890"/>
                <a:gd name="T70" fmla="*/ 350 w 472"/>
                <a:gd name="T71" fmla="*/ 276 h 890"/>
                <a:gd name="T72" fmla="*/ 366 w 472"/>
                <a:gd name="T73" fmla="*/ 338 h 890"/>
                <a:gd name="T74" fmla="*/ 366 w 472"/>
                <a:gd name="T75" fmla="*/ 376 h 890"/>
                <a:gd name="T76" fmla="*/ 354 w 472"/>
                <a:gd name="T77" fmla="*/ 424 h 890"/>
                <a:gd name="T78" fmla="*/ 328 w 472"/>
                <a:gd name="T79" fmla="*/ 464 h 890"/>
                <a:gd name="T80" fmla="*/ 238 w 472"/>
                <a:gd name="T81" fmla="*/ 556 h 890"/>
                <a:gd name="T82" fmla="*/ 210 w 472"/>
                <a:gd name="T83" fmla="*/ 596 h 890"/>
                <a:gd name="T84" fmla="*/ 188 w 472"/>
                <a:gd name="T85" fmla="*/ 646 h 890"/>
                <a:gd name="T86" fmla="*/ 166 w 472"/>
                <a:gd name="T87" fmla="*/ 766 h 890"/>
                <a:gd name="T88" fmla="*/ 168 w 472"/>
                <a:gd name="T8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890">
                  <a:moveTo>
                    <a:pt x="168" y="890"/>
                  </a:moveTo>
                  <a:lnTo>
                    <a:pt x="304" y="890"/>
                  </a:lnTo>
                  <a:lnTo>
                    <a:pt x="304" y="890"/>
                  </a:lnTo>
                  <a:lnTo>
                    <a:pt x="292" y="862"/>
                  </a:lnTo>
                  <a:lnTo>
                    <a:pt x="284" y="832"/>
                  </a:lnTo>
                  <a:lnTo>
                    <a:pt x="280" y="802"/>
                  </a:lnTo>
                  <a:lnTo>
                    <a:pt x="278" y="770"/>
                  </a:lnTo>
                  <a:lnTo>
                    <a:pt x="280" y="740"/>
                  </a:lnTo>
                  <a:lnTo>
                    <a:pt x="284" y="710"/>
                  </a:lnTo>
                  <a:lnTo>
                    <a:pt x="292" y="680"/>
                  </a:lnTo>
                  <a:lnTo>
                    <a:pt x="302" y="652"/>
                  </a:lnTo>
                  <a:lnTo>
                    <a:pt x="302" y="652"/>
                  </a:lnTo>
                  <a:lnTo>
                    <a:pt x="310" y="634"/>
                  </a:lnTo>
                  <a:lnTo>
                    <a:pt x="322" y="618"/>
                  </a:lnTo>
                  <a:lnTo>
                    <a:pt x="334" y="602"/>
                  </a:lnTo>
                  <a:lnTo>
                    <a:pt x="346" y="586"/>
                  </a:lnTo>
                  <a:lnTo>
                    <a:pt x="376" y="558"/>
                  </a:lnTo>
                  <a:lnTo>
                    <a:pt x="404" y="528"/>
                  </a:lnTo>
                  <a:lnTo>
                    <a:pt x="432" y="496"/>
                  </a:lnTo>
                  <a:lnTo>
                    <a:pt x="442" y="480"/>
                  </a:lnTo>
                  <a:lnTo>
                    <a:pt x="454" y="464"/>
                  </a:lnTo>
                  <a:lnTo>
                    <a:pt x="462" y="446"/>
                  </a:lnTo>
                  <a:lnTo>
                    <a:pt x="468" y="426"/>
                  </a:lnTo>
                  <a:lnTo>
                    <a:pt x="472" y="40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0" y="354"/>
                  </a:lnTo>
                  <a:lnTo>
                    <a:pt x="464" y="326"/>
                  </a:lnTo>
                  <a:lnTo>
                    <a:pt x="456" y="296"/>
                  </a:lnTo>
                  <a:lnTo>
                    <a:pt x="444" y="268"/>
                  </a:lnTo>
                  <a:lnTo>
                    <a:pt x="430" y="240"/>
                  </a:lnTo>
                  <a:lnTo>
                    <a:pt x="412" y="212"/>
                  </a:lnTo>
                  <a:lnTo>
                    <a:pt x="394" y="186"/>
                  </a:lnTo>
                  <a:lnTo>
                    <a:pt x="374" y="160"/>
                  </a:lnTo>
                  <a:lnTo>
                    <a:pt x="352" y="136"/>
                  </a:lnTo>
                  <a:lnTo>
                    <a:pt x="328" y="112"/>
                  </a:lnTo>
                  <a:lnTo>
                    <a:pt x="304" y="90"/>
                  </a:lnTo>
                  <a:lnTo>
                    <a:pt x="280" y="68"/>
                  </a:lnTo>
                  <a:lnTo>
                    <a:pt x="254" y="50"/>
                  </a:lnTo>
                  <a:lnTo>
                    <a:pt x="230" y="32"/>
                  </a:lnTo>
                  <a:lnTo>
                    <a:pt x="204" y="14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6" y="18"/>
                  </a:lnTo>
                  <a:lnTo>
                    <a:pt x="190" y="36"/>
                  </a:lnTo>
                  <a:lnTo>
                    <a:pt x="190" y="54"/>
                  </a:lnTo>
                  <a:lnTo>
                    <a:pt x="188" y="72"/>
                  </a:lnTo>
                  <a:lnTo>
                    <a:pt x="184" y="90"/>
                  </a:lnTo>
                  <a:lnTo>
                    <a:pt x="178" y="108"/>
                  </a:lnTo>
                  <a:lnTo>
                    <a:pt x="168" y="128"/>
                  </a:lnTo>
                  <a:lnTo>
                    <a:pt x="158" y="146"/>
                  </a:lnTo>
                  <a:lnTo>
                    <a:pt x="134" y="184"/>
                  </a:lnTo>
                  <a:lnTo>
                    <a:pt x="106" y="224"/>
                  </a:lnTo>
                  <a:lnTo>
                    <a:pt x="78" y="264"/>
                  </a:lnTo>
                  <a:lnTo>
                    <a:pt x="50" y="302"/>
                  </a:lnTo>
                  <a:lnTo>
                    <a:pt x="26" y="342"/>
                  </a:lnTo>
                  <a:lnTo>
                    <a:pt x="18" y="364"/>
                  </a:lnTo>
                  <a:lnTo>
                    <a:pt x="10" y="384"/>
                  </a:lnTo>
                  <a:lnTo>
                    <a:pt x="4" y="404"/>
                  </a:lnTo>
                  <a:lnTo>
                    <a:pt x="0" y="424"/>
                  </a:lnTo>
                  <a:lnTo>
                    <a:pt x="0" y="444"/>
                  </a:lnTo>
                  <a:lnTo>
                    <a:pt x="2" y="464"/>
                  </a:lnTo>
                  <a:lnTo>
                    <a:pt x="8" y="484"/>
                  </a:lnTo>
                  <a:lnTo>
                    <a:pt x="18" y="504"/>
                  </a:lnTo>
                  <a:lnTo>
                    <a:pt x="30" y="526"/>
                  </a:lnTo>
                  <a:lnTo>
                    <a:pt x="48" y="546"/>
                  </a:lnTo>
                  <a:lnTo>
                    <a:pt x="70" y="566"/>
                  </a:lnTo>
                  <a:lnTo>
                    <a:pt x="96" y="586"/>
                  </a:lnTo>
                  <a:lnTo>
                    <a:pt x="126" y="606"/>
                  </a:lnTo>
                  <a:lnTo>
                    <a:pt x="162" y="626"/>
                  </a:lnTo>
                  <a:lnTo>
                    <a:pt x="162" y="626"/>
                  </a:lnTo>
                  <a:lnTo>
                    <a:pt x="170" y="608"/>
                  </a:lnTo>
                  <a:lnTo>
                    <a:pt x="186" y="574"/>
                  </a:lnTo>
                  <a:lnTo>
                    <a:pt x="186" y="574"/>
                  </a:lnTo>
                  <a:lnTo>
                    <a:pt x="204" y="546"/>
                  </a:lnTo>
                  <a:lnTo>
                    <a:pt x="214" y="530"/>
                  </a:lnTo>
                  <a:lnTo>
                    <a:pt x="214" y="530"/>
                  </a:lnTo>
                  <a:lnTo>
                    <a:pt x="192" y="520"/>
                  </a:lnTo>
                  <a:lnTo>
                    <a:pt x="174" y="508"/>
                  </a:lnTo>
                  <a:lnTo>
                    <a:pt x="158" y="496"/>
                  </a:lnTo>
                  <a:lnTo>
                    <a:pt x="144" y="484"/>
                  </a:lnTo>
                  <a:lnTo>
                    <a:pt x="132" y="472"/>
                  </a:lnTo>
                  <a:lnTo>
                    <a:pt x="124" y="460"/>
                  </a:lnTo>
                  <a:lnTo>
                    <a:pt x="118" y="446"/>
                  </a:lnTo>
                  <a:lnTo>
                    <a:pt x="112" y="434"/>
                  </a:lnTo>
                  <a:lnTo>
                    <a:pt x="110" y="420"/>
                  </a:lnTo>
                  <a:lnTo>
                    <a:pt x="108" y="408"/>
                  </a:lnTo>
                  <a:lnTo>
                    <a:pt x="110" y="394"/>
                  </a:lnTo>
                  <a:lnTo>
                    <a:pt x="112" y="380"/>
                  </a:lnTo>
                  <a:lnTo>
                    <a:pt x="118" y="352"/>
                  </a:lnTo>
                  <a:lnTo>
                    <a:pt x="130" y="324"/>
                  </a:lnTo>
                  <a:lnTo>
                    <a:pt x="144" y="294"/>
                  </a:lnTo>
                  <a:lnTo>
                    <a:pt x="160" y="264"/>
                  </a:lnTo>
                  <a:lnTo>
                    <a:pt x="176" y="232"/>
                  </a:lnTo>
                  <a:lnTo>
                    <a:pt x="192" y="200"/>
                  </a:lnTo>
                  <a:lnTo>
                    <a:pt x="204" y="170"/>
                  </a:lnTo>
                  <a:lnTo>
                    <a:pt x="214" y="136"/>
                  </a:lnTo>
                  <a:lnTo>
                    <a:pt x="218" y="120"/>
                  </a:lnTo>
                  <a:lnTo>
                    <a:pt x="220" y="104"/>
                  </a:lnTo>
                  <a:lnTo>
                    <a:pt x="220" y="88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44" y="100"/>
                  </a:lnTo>
                  <a:lnTo>
                    <a:pt x="270" y="134"/>
                  </a:lnTo>
                  <a:lnTo>
                    <a:pt x="296" y="172"/>
                  </a:lnTo>
                  <a:lnTo>
                    <a:pt x="320" y="212"/>
                  </a:lnTo>
                  <a:lnTo>
                    <a:pt x="340" y="256"/>
                  </a:lnTo>
                  <a:lnTo>
                    <a:pt x="350" y="276"/>
                  </a:lnTo>
                  <a:lnTo>
                    <a:pt x="356" y="298"/>
                  </a:lnTo>
                  <a:lnTo>
                    <a:pt x="362" y="318"/>
                  </a:lnTo>
                  <a:lnTo>
                    <a:pt x="366" y="338"/>
                  </a:lnTo>
                  <a:lnTo>
                    <a:pt x="368" y="358"/>
                  </a:lnTo>
                  <a:lnTo>
                    <a:pt x="366" y="376"/>
                  </a:lnTo>
                  <a:lnTo>
                    <a:pt x="366" y="376"/>
                  </a:lnTo>
                  <a:lnTo>
                    <a:pt x="364" y="392"/>
                  </a:lnTo>
                  <a:lnTo>
                    <a:pt x="360" y="408"/>
                  </a:lnTo>
                  <a:lnTo>
                    <a:pt x="354" y="424"/>
                  </a:lnTo>
                  <a:lnTo>
                    <a:pt x="346" y="438"/>
                  </a:lnTo>
                  <a:lnTo>
                    <a:pt x="338" y="450"/>
                  </a:lnTo>
                  <a:lnTo>
                    <a:pt x="328" y="464"/>
                  </a:lnTo>
                  <a:lnTo>
                    <a:pt x="308" y="488"/>
                  </a:lnTo>
                  <a:lnTo>
                    <a:pt x="262" y="532"/>
                  </a:lnTo>
                  <a:lnTo>
                    <a:pt x="238" y="556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0" y="596"/>
                  </a:lnTo>
                  <a:lnTo>
                    <a:pt x="202" y="612"/>
                  </a:lnTo>
                  <a:lnTo>
                    <a:pt x="194" y="628"/>
                  </a:lnTo>
                  <a:lnTo>
                    <a:pt x="188" y="646"/>
                  </a:lnTo>
                  <a:lnTo>
                    <a:pt x="178" y="684"/>
                  </a:lnTo>
                  <a:lnTo>
                    <a:pt x="170" y="724"/>
                  </a:lnTo>
                  <a:lnTo>
                    <a:pt x="166" y="766"/>
                  </a:lnTo>
                  <a:lnTo>
                    <a:pt x="166" y="808"/>
                  </a:lnTo>
                  <a:lnTo>
                    <a:pt x="166" y="850"/>
                  </a:lnTo>
                  <a:lnTo>
                    <a:pt x="168" y="890"/>
                  </a:lnTo>
                  <a:lnTo>
                    <a:pt x="168" y="8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4694" y="3339"/>
              <a:ext cx="174" cy="312"/>
            </a:xfrm>
            <a:custGeom>
              <a:avLst/>
              <a:gdLst>
                <a:gd name="T0" fmla="*/ 174 w 174"/>
                <a:gd name="T1" fmla="*/ 78 h 312"/>
                <a:gd name="T2" fmla="*/ 174 w 174"/>
                <a:gd name="T3" fmla="*/ 78 h 312"/>
                <a:gd name="T4" fmla="*/ 156 w 174"/>
                <a:gd name="T5" fmla="*/ 68 h 312"/>
                <a:gd name="T6" fmla="*/ 122 w 174"/>
                <a:gd name="T7" fmla="*/ 50 h 312"/>
                <a:gd name="T8" fmla="*/ 122 w 174"/>
                <a:gd name="T9" fmla="*/ 50 h 312"/>
                <a:gd name="T10" fmla="*/ 100 w 174"/>
                <a:gd name="T11" fmla="*/ 34 h 312"/>
                <a:gd name="T12" fmla="*/ 76 w 174"/>
                <a:gd name="T13" fmla="*/ 18 h 312"/>
                <a:gd name="T14" fmla="*/ 52 w 174"/>
                <a:gd name="T15" fmla="*/ 0 h 312"/>
                <a:gd name="T16" fmla="*/ 52 w 174"/>
                <a:gd name="T17" fmla="*/ 0 h 312"/>
                <a:gd name="T18" fmla="*/ 62 w 174"/>
                <a:gd name="T19" fmla="*/ 40 h 312"/>
                <a:gd name="T20" fmla="*/ 68 w 174"/>
                <a:gd name="T21" fmla="*/ 84 h 312"/>
                <a:gd name="T22" fmla="*/ 72 w 174"/>
                <a:gd name="T23" fmla="*/ 126 h 312"/>
                <a:gd name="T24" fmla="*/ 70 w 174"/>
                <a:gd name="T25" fmla="*/ 148 h 312"/>
                <a:gd name="T26" fmla="*/ 70 w 174"/>
                <a:gd name="T27" fmla="*/ 168 h 312"/>
                <a:gd name="T28" fmla="*/ 66 w 174"/>
                <a:gd name="T29" fmla="*/ 188 h 312"/>
                <a:gd name="T30" fmla="*/ 62 w 174"/>
                <a:gd name="T31" fmla="*/ 208 h 312"/>
                <a:gd name="T32" fmla="*/ 56 w 174"/>
                <a:gd name="T33" fmla="*/ 228 h 312"/>
                <a:gd name="T34" fmla="*/ 48 w 174"/>
                <a:gd name="T35" fmla="*/ 246 h 312"/>
                <a:gd name="T36" fmla="*/ 38 w 174"/>
                <a:gd name="T37" fmla="*/ 264 h 312"/>
                <a:gd name="T38" fmla="*/ 28 w 174"/>
                <a:gd name="T39" fmla="*/ 282 h 312"/>
                <a:gd name="T40" fmla="*/ 14 w 174"/>
                <a:gd name="T41" fmla="*/ 296 h 312"/>
                <a:gd name="T42" fmla="*/ 0 w 174"/>
                <a:gd name="T43" fmla="*/ 312 h 312"/>
                <a:gd name="T44" fmla="*/ 160 w 174"/>
                <a:gd name="T45" fmla="*/ 312 h 312"/>
                <a:gd name="T46" fmla="*/ 160 w 174"/>
                <a:gd name="T47" fmla="*/ 312 h 312"/>
                <a:gd name="T48" fmla="*/ 158 w 174"/>
                <a:gd name="T49" fmla="*/ 246 h 312"/>
                <a:gd name="T50" fmla="*/ 160 w 174"/>
                <a:gd name="T51" fmla="*/ 188 h 312"/>
                <a:gd name="T52" fmla="*/ 166 w 174"/>
                <a:gd name="T53" fmla="*/ 134 h 312"/>
                <a:gd name="T54" fmla="*/ 174 w 174"/>
                <a:gd name="T55" fmla="*/ 78 h 312"/>
                <a:gd name="T56" fmla="*/ 174 w 174"/>
                <a:gd name="T57" fmla="*/ 7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312">
                  <a:moveTo>
                    <a:pt x="174" y="78"/>
                  </a:moveTo>
                  <a:lnTo>
                    <a:pt x="174" y="78"/>
                  </a:lnTo>
                  <a:lnTo>
                    <a:pt x="156" y="68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00" y="34"/>
                  </a:lnTo>
                  <a:lnTo>
                    <a:pt x="76" y="1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40"/>
                  </a:lnTo>
                  <a:lnTo>
                    <a:pt x="68" y="84"/>
                  </a:lnTo>
                  <a:lnTo>
                    <a:pt x="72" y="126"/>
                  </a:lnTo>
                  <a:lnTo>
                    <a:pt x="70" y="148"/>
                  </a:lnTo>
                  <a:lnTo>
                    <a:pt x="70" y="168"/>
                  </a:lnTo>
                  <a:lnTo>
                    <a:pt x="66" y="188"/>
                  </a:lnTo>
                  <a:lnTo>
                    <a:pt x="62" y="208"/>
                  </a:lnTo>
                  <a:lnTo>
                    <a:pt x="56" y="228"/>
                  </a:lnTo>
                  <a:lnTo>
                    <a:pt x="48" y="246"/>
                  </a:lnTo>
                  <a:lnTo>
                    <a:pt x="38" y="264"/>
                  </a:lnTo>
                  <a:lnTo>
                    <a:pt x="28" y="282"/>
                  </a:lnTo>
                  <a:lnTo>
                    <a:pt x="14" y="296"/>
                  </a:lnTo>
                  <a:lnTo>
                    <a:pt x="0" y="312"/>
                  </a:lnTo>
                  <a:lnTo>
                    <a:pt x="160" y="312"/>
                  </a:lnTo>
                  <a:lnTo>
                    <a:pt x="160" y="312"/>
                  </a:lnTo>
                  <a:lnTo>
                    <a:pt x="158" y="246"/>
                  </a:lnTo>
                  <a:lnTo>
                    <a:pt x="160" y="188"/>
                  </a:lnTo>
                  <a:lnTo>
                    <a:pt x="166" y="134"/>
                  </a:lnTo>
                  <a:lnTo>
                    <a:pt x="174" y="78"/>
                  </a:lnTo>
                  <a:lnTo>
                    <a:pt x="17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8570913" y="6423025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8678863" y="6565900"/>
            <a:ext cx="215900" cy="2159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99E2E92-B50F-428E-8A3F-B00B0EDAD5FD}" type="slidenum">
              <a:rPr lang="en-US"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52" y="6621910"/>
            <a:ext cx="7062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Arik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</a:rPr>
              <a:t>Yochelis</a:t>
            </a: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 – Physics Fete 2013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463" y="6672263"/>
            <a:ext cx="8855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85714"/>
            <a:ext cx="4836319" cy="256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www.wou.edu/las/physci/ch462/periodic_table_vanadiu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4819406" cy="36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webelements.com/_media/elements/element-pics-theo/23_V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37" y="903964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