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46E5-ABBA-470A-91C5-D62F3A27C432}" type="datetimeFigureOut">
              <a:rPr lang="en-US" smtClean="0"/>
              <a:t>12/22/2010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B044-ECD7-477B-AA48-B2C5A2C7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Computational Physics</a:t>
            </a:r>
            <a:br>
              <a:rPr lang="en-US" b="1" dirty="0" smtClean="0"/>
            </a:br>
            <a:r>
              <a:rPr lang="en-US" b="1" dirty="0" err="1" smtClean="0"/>
              <a:t>Kepler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Guy Tel-</a:t>
            </a:r>
            <a:r>
              <a:rPr lang="en-US" dirty="0" err="1" smtClean="0"/>
              <a:t>Zur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31" y="4725144"/>
            <a:ext cx="1809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10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97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66850"/>
            <a:ext cx="56959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</a:t>
            </a:r>
            <a:r>
              <a:rPr lang="en-US" dirty="0" err="1" smtClean="0"/>
              <a:t>Kepler’s</a:t>
            </a:r>
            <a:r>
              <a:rPr lang="en-US" dirty="0" smtClean="0"/>
              <a:t> Icons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6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0927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47" y="2204864"/>
            <a:ext cx="4856803" cy="44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8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Workflow #1: </a:t>
            </a:r>
            <a:r>
              <a:rPr lang="en-US" b="1" dirty="0" err="1"/>
              <a:t>Lotka-Volterra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564296" cy="14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0601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66"/>
            <a:ext cx="4716017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6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5578189" y="3258032"/>
            <a:ext cx="6823842" cy="3077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C:\Users\telzur\KeplerData\workflows\module\outreach-2.0.0\demos\getting-started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"/>
            <a:ext cx="7107495" cy="682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2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" y="22718"/>
            <a:ext cx="49149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442193"/>
            <a:ext cx="49149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3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5269"/>
            <a:ext cx="6981815" cy="25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9149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429000"/>
            <a:ext cx="49149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72"/>
            <a:ext cx="9036496" cy="1143000"/>
          </a:xfrm>
        </p:spPr>
        <p:txBody>
          <a:bodyPr>
            <a:noAutofit/>
          </a:bodyPr>
          <a:lstStyle/>
          <a:p>
            <a:r>
              <a:rPr lang="en-US" sz="2800" dirty="0"/>
              <a:t>Adjust the workflow parameters as suggested in </a:t>
            </a:r>
            <a:r>
              <a:rPr lang="en-US" sz="2800" dirty="0" smtClean="0"/>
              <a:t>the 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907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Searching with </a:t>
            </a:r>
            <a:r>
              <a:rPr lang="en-US" b="1" dirty="0" err="1" smtClean="0"/>
              <a:t>Kepler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Search for “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meteorologicos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78551" cy="500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Right click on the actor </a:t>
            </a:r>
            <a:r>
              <a:rPr lang="en-US" sz="3200" dirty="0" smtClean="0">
                <a:sym typeface="Wingdings" pitchFamily="2" charset="2"/>
              </a:rPr>
              <a:t> Preview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343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91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Sample Workflow </a:t>
            </a:r>
            <a:r>
              <a:rPr lang="en-US" sz="3600" b="1" dirty="0" smtClean="0"/>
              <a:t>#2 </a:t>
            </a:r>
            <a:r>
              <a:rPr lang="en-US" sz="3600" b="1" dirty="0"/>
              <a:t>–Linear Regression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68760"/>
            <a:ext cx="84391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0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60848"/>
            <a:ext cx="84105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54435"/>
            <a:ext cx="8579296" cy="149817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This presentations follows “The </a:t>
            </a:r>
            <a:r>
              <a:rPr lang="en-US" sz="2400" b="1" i="1" dirty="0"/>
              <a:t>Getting Started with </a:t>
            </a:r>
            <a:r>
              <a:rPr lang="en-US" sz="2400" b="1" i="1" dirty="0" err="1" smtClean="0"/>
              <a:t>Kepler</a:t>
            </a:r>
            <a:r>
              <a:rPr lang="en-US" sz="2400" b="1" i="1" dirty="0" smtClean="0"/>
              <a:t>” </a:t>
            </a:r>
            <a:r>
              <a:rPr lang="en-US" sz="2400" b="1" dirty="0" smtClean="0"/>
              <a:t>guide. A </a:t>
            </a:r>
            <a:r>
              <a:rPr lang="en-US" sz="2400" b="1" dirty="0"/>
              <a:t>tutorial style manual for scientists who want to</a:t>
            </a:r>
            <a:br>
              <a:rPr lang="en-US" sz="2400" b="1" dirty="0"/>
            </a:br>
            <a:r>
              <a:rPr lang="en-US" sz="2400" b="1" dirty="0"/>
              <a:t>create and execute scientific workflows.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2613"/>
            <a:ext cx="6293194" cy="39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7501" y="608981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 page: https://kepler-project.org/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2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44824"/>
            <a:ext cx="8784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Simple Linear Regression workflow </a:t>
            </a:r>
            <a:r>
              <a:rPr lang="en-US" b="1" dirty="0"/>
              <a:t>runs a search </a:t>
            </a:r>
            <a:r>
              <a:rPr lang="en-US" dirty="0"/>
              <a:t>for data on the </a:t>
            </a:r>
            <a:r>
              <a:rPr lang="en-US" b="1" dirty="0" err="1"/>
              <a:t>EarthGrid</a:t>
            </a:r>
            <a:r>
              <a:rPr lang="en-US" dirty="0"/>
              <a:t>. These</a:t>
            </a:r>
          </a:p>
          <a:p>
            <a:r>
              <a:rPr lang="en-US" dirty="0"/>
              <a:t>data are used to create a workflow conducting a linear regression. In this example, the</a:t>
            </a:r>
          </a:p>
          <a:p>
            <a:r>
              <a:rPr lang="en-US" dirty="0"/>
              <a:t>input data comes from two output ports (the data columns on </a:t>
            </a:r>
            <a:r>
              <a:rPr lang="en-US" b="1" dirty="0"/>
              <a:t>Barometric Pressure </a:t>
            </a:r>
            <a:r>
              <a:rPr lang="en-US" dirty="0"/>
              <a:t>and</a:t>
            </a:r>
          </a:p>
          <a:p>
            <a:r>
              <a:rPr lang="en-US" b="1" dirty="0"/>
              <a:t>Air Temperature</a:t>
            </a:r>
            <a:r>
              <a:rPr lang="en-US" dirty="0"/>
              <a:t>) of the </a:t>
            </a:r>
            <a:r>
              <a:rPr lang="en-US" b="1" i="1" dirty="0" err="1"/>
              <a:t>Datos</a:t>
            </a:r>
            <a:r>
              <a:rPr lang="en-US" b="1" i="1" dirty="0"/>
              <a:t> </a:t>
            </a:r>
            <a:r>
              <a:rPr lang="en-US" b="1" i="1" dirty="0" err="1"/>
              <a:t>Meteorolog</a:t>
            </a:r>
            <a:r>
              <a:rPr lang="en-US" i="1" dirty="0" err="1"/>
              <a:t>icos</a:t>
            </a:r>
            <a:r>
              <a:rPr lang="en-US" i="1" dirty="0"/>
              <a:t> </a:t>
            </a:r>
            <a:r>
              <a:rPr lang="en-US" dirty="0"/>
              <a:t>actor, a data set of meteorological data</a:t>
            </a:r>
          </a:p>
          <a:p>
            <a:r>
              <a:rPr lang="en-US" dirty="0"/>
              <a:t>collected in 2001 from the La </a:t>
            </a:r>
            <a:r>
              <a:rPr lang="en-US" dirty="0" err="1"/>
              <a:t>Hechicera</a:t>
            </a:r>
            <a:r>
              <a:rPr lang="en-US" dirty="0"/>
              <a:t> station.</a:t>
            </a:r>
          </a:p>
          <a:p>
            <a:r>
              <a:rPr lang="en-US" dirty="0"/>
              <a:t>The Linear Regression workflow uses </a:t>
            </a:r>
            <a:r>
              <a:rPr lang="en-US" b="1" dirty="0"/>
              <a:t>four actors </a:t>
            </a:r>
            <a:r>
              <a:rPr lang="en-US" dirty="0"/>
              <a:t>(the </a:t>
            </a:r>
            <a:r>
              <a:rPr lang="en-US" i="1" dirty="0" err="1"/>
              <a:t>Datos</a:t>
            </a:r>
            <a:r>
              <a:rPr lang="en-US" i="1" dirty="0"/>
              <a:t> </a:t>
            </a:r>
            <a:r>
              <a:rPr lang="en-US" i="1" dirty="0" err="1"/>
              <a:t>Meteorologicos</a:t>
            </a:r>
            <a:r>
              <a:rPr lang="en-US" i="1" dirty="0"/>
              <a:t> </a:t>
            </a:r>
            <a:r>
              <a:rPr lang="en-US" dirty="0"/>
              <a:t>actor, the</a:t>
            </a:r>
          </a:p>
          <a:p>
            <a:r>
              <a:rPr lang="en-US" i="1" dirty="0" err="1"/>
              <a:t>RExpression</a:t>
            </a:r>
            <a:r>
              <a:rPr lang="en-US" i="1" dirty="0"/>
              <a:t> </a:t>
            </a:r>
            <a:r>
              <a:rPr lang="en-US" dirty="0"/>
              <a:t>actor, the </a:t>
            </a:r>
            <a:r>
              <a:rPr lang="en-US" i="1" dirty="0" err="1"/>
              <a:t>ImageJ</a:t>
            </a:r>
            <a:r>
              <a:rPr lang="en-US" i="1" dirty="0"/>
              <a:t> </a:t>
            </a:r>
            <a:r>
              <a:rPr lang="en-US" dirty="0"/>
              <a:t>actor and the </a:t>
            </a:r>
            <a:r>
              <a:rPr lang="en-US" i="1" dirty="0"/>
              <a:t>Display </a:t>
            </a:r>
            <a:r>
              <a:rPr lang="en-US" dirty="0"/>
              <a:t>actor) and the </a:t>
            </a:r>
            <a:r>
              <a:rPr lang="en-US" i="1" dirty="0"/>
              <a:t>SDF Director</a:t>
            </a:r>
            <a:r>
              <a:rPr lang="en-US" dirty="0"/>
              <a:t>. The</a:t>
            </a:r>
          </a:p>
          <a:p>
            <a:r>
              <a:rPr lang="en-US" i="1" dirty="0" err="1"/>
              <a:t>RExpression</a:t>
            </a:r>
            <a:r>
              <a:rPr lang="en-US" i="1" dirty="0"/>
              <a:t> </a:t>
            </a:r>
            <a:r>
              <a:rPr lang="en-US" dirty="0"/>
              <a:t>actor inserts R commands and scripts into the workflow. The </a:t>
            </a:r>
            <a:r>
              <a:rPr lang="en-US" i="1" dirty="0" err="1"/>
              <a:t>RExpression</a:t>
            </a:r>
            <a:endParaRPr lang="en-US" i="1" dirty="0"/>
          </a:p>
          <a:p>
            <a:r>
              <a:rPr lang="en-US" dirty="0"/>
              <a:t>actor makes integrating the powerful data manipulation and statistical functions of R into</a:t>
            </a:r>
          </a:p>
          <a:p>
            <a:r>
              <a:rPr lang="en-US" dirty="0"/>
              <a:t>workflows easy. To implement the </a:t>
            </a:r>
            <a:r>
              <a:rPr lang="en-US" i="1" dirty="0" err="1"/>
              <a:t>RExpression</a:t>
            </a:r>
            <a:r>
              <a:rPr lang="en-US" i="1" dirty="0"/>
              <a:t> </a:t>
            </a:r>
            <a:r>
              <a:rPr lang="en-US" dirty="0"/>
              <a:t>actor, </a:t>
            </a:r>
            <a:r>
              <a:rPr lang="en-US" u="sng" dirty="0"/>
              <a:t>R must be installed on the</a:t>
            </a:r>
          </a:p>
          <a:p>
            <a:r>
              <a:rPr lang="en-US" u="sng" dirty="0"/>
              <a:t>computer running the </a:t>
            </a:r>
            <a:r>
              <a:rPr lang="en-US" u="sng" dirty="0" err="1"/>
              <a:t>Kepler</a:t>
            </a:r>
            <a:r>
              <a:rPr lang="en-US" u="sng" dirty="0"/>
              <a:t> application.</a:t>
            </a:r>
          </a:p>
        </p:txBody>
      </p:sp>
    </p:spTree>
    <p:extLst>
      <p:ext uri="{BB962C8B-B14F-4D97-AF65-F5344CB8AC3E}">
        <p14:creationId xmlns:p14="http://schemas.microsoft.com/office/powerpoint/2010/main" val="196050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0013"/>
            <a:ext cx="85248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9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" y="1052736"/>
            <a:ext cx="6336484" cy="28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59" y="332656"/>
            <a:ext cx="6090041" cy="64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5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Meta-Data: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7908"/>
            <a:ext cx="7124328" cy="59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configuration for the R-script actor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3030"/>
            <a:ext cx="8320759" cy="226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07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#3: </a:t>
            </a:r>
            <a:r>
              <a:rPr lang="en-US" sz="2800" b="1" dirty="0"/>
              <a:t>Web Services and Data Transformation</a:t>
            </a:r>
            <a:endParaRPr lang="en-US" sz="28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3350"/>
            <a:ext cx="67246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4693965" y="1484784"/>
            <a:ext cx="4198515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למרבה הצער הדגמה זו לא פועלת. יש בעייה להתחבר למאגר הנתונים</a:t>
            </a:r>
          </a:p>
        </p:txBody>
      </p:sp>
    </p:spTree>
    <p:extLst>
      <p:ext uri="{BB962C8B-B14F-4D97-AF65-F5344CB8AC3E}">
        <p14:creationId xmlns:p14="http://schemas.microsoft.com/office/powerpoint/2010/main" val="286899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Sample Workflow 4 – Execute an External Application from</a:t>
            </a:r>
            <a:br>
              <a:rPr lang="en-US" sz="2400" b="1" dirty="0"/>
            </a:br>
            <a:r>
              <a:rPr lang="en-US" sz="2400" b="1" dirty="0" err="1"/>
              <a:t>Kepler</a:t>
            </a:r>
            <a:r>
              <a:rPr lang="en-US" sz="2400" b="1" dirty="0"/>
              <a:t> (</a:t>
            </a:r>
            <a:r>
              <a:rPr lang="en-US" sz="2400" b="1" i="1" dirty="0" err="1"/>
              <a:t>ExternalExecution</a:t>
            </a:r>
            <a:r>
              <a:rPr lang="en-US" sz="2400" b="1" i="1" dirty="0"/>
              <a:t> </a:t>
            </a:r>
            <a:r>
              <a:rPr lang="en-US" sz="2400" b="1" dirty="0"/>
              <a:t>actor)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 err="1"/>
              <a:t>ExternalExecution</a:t>
            </a:r>
            <a:r>
              <a:rPr lang="en-US" i="1" dirty="0"/>
              <a:t> </a:t>
            </a:r>
            <a:r>
              <a:rPr lang="en-US" dirty="0"/>
              <a:t>actor can be used to launch an external application from within a</a:t>
            </a:r>
          </a:p>
          <a:p>
            <a:r>
              <a:rPr lang="en-US" dirty="0" err="1"/>
              <a:t>Kepler</a:t>
            </a:r>
            <a:r>
              <a:rPr lang="en-US" dirty="0"/>
              <a:t> workflow. The actor can pass values to the application and return values that can</a:t>
            </a:r>
          </a:p>
          <a:p>
            <a:r>
              <a:rPr lang="en-US" dirty="0"/>
              <a:t>be used or displayed by downstream actors. In order to use the </a:t>
            </a:r>
            <a:r>
              <a:rPr lang="en-US" i="1" dirty="0" err="1"/>
              <a:t>ExternalExecution</a:t>
            </a:r>
            <a:r>
              <a:rPr lang="en-US" i="1" dirty="0"/>
              <a:t> </a:t>
            </a:r>
            <a:r>
              <a:rPr lang="en-US" dirty="0"/>
              <a:t>actor,</a:t>
            </a:r>
          </a:p>
          <a:p>
            <a:r>
              <a:rPr lang="en-US" dirty="0"/>
              <a:t>the invoked application must be on the local computer and, in some cases, configured</a:t>
            </a:r>
          </a:p>
          <a:p>
            <a:r>
              <a:rPr lang="en-US" dirty="0"/>
              <a:t>appropriately. In this section, we will look at several examples of workflows that use the</a:t>
            </a:r>
          </a:p>
          <a:p>
            <a:r>
              <a:rPr lang="en-US" i="1" dirty="0" err="1"/>
              <a:t>ExternalExecution</a:t>
            </a:r>
            <a:r>
              <a:rPr lang="en-US" i="1" dirty="0"/>
              <a:t> </a:t>
            </a:r>
            <a:r>
              <a:rPr lang="en-US" dirty="0"/>
              <a:t>actor.</a:t>
            </a:r>
          </a:p>
        </p:txBody>
      </p:sp>
    </p:spTree>
    <p:extLst>
      <p:ext uri="{BB962C8B-B14F-4D97-AF65-F5344CB8AC3E}">
        <p14:creationId xmlns:p14="http://schemas.microsoft.com/office/powerpoint/2010/main" val="54493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external Java program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83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411"/>
            <a:ext cx="6984776" cy="637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90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 window (Display actor)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" y="2366963"/>
            <a:ext cx="6256119" cy="27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Kepler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988839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Kepler</a:t>
            </a:r>
            <a:r>
              <a:rPr lang="en-US" sz="2400" dirty="0" smtClean="0"/>
              <a:t> </a:t>
            </a:r>
            <a:r>
              <a:rPr lang="en-US" sz="2400" dirty="0"/>
              <a:t>is a software application for the analysis and modeling of scientific data.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simplifies </a:t>
            </a:r>
            <a:r>
              <a:rPr lang="en-US" sz="2400" dirty="0"/>
              <a:t>the effort required to create executable models by using a visual representation</a:t>
            </a:r>
          </a:p>
          <a:p>
            <a:r>
              <a:rPr lang="en-US" sz="2400" dirty="0"/>
              <a:t>of these processes. These representations, or “scientific workflows,” display the flow </a:t>
            </a:r>
            <a:r>
              <a:rPr lang="en-US" sz="2400" dirty="0" smtClean="0"/>
              <a:t>of data </a:t>
            </a:r>
            <a:r>
              <a:rPr lang="en-US" sz="2400" dirty="0"/>
              <a:t>among discrete analysis and modeling components</a:t>
            </a:r>
          </a:p>
        </p:txBody>
      </p:sp>
    </p:spTree>
    <p:extLst>
      <p:ext uri="{BB962C8B-B14F-4D97-AF65-F5344CB8AC3E}">
        <p14:creationId xmlns:p14="http://schemas.microsoft.com/office/powerpoint/2010/main" val="95880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8" y="620687"/>
            <a:ext cx="8512563" cy="560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0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</a:t>
            </a:r>
            <a:r>
              <a:rPr lang="en-US" dirty="0"/>
              <a:t>and </a:t>
            </a:r>
            <a:r>
              <a:rPr lang="en-US" dirty="0" smtClean="0"/>
              <a:t>drop</a:t>
            </a:r>
          </a:p>
          <a:p>
            <a:r>
              <a:rPr lang="en-US" dirty="0" smtClean="0"/>
              <a:t>Computation engine is R</a:t>
            </a:r>
          </a:p>
          <a:p>
            <a:r>
              <a:rPr lang="en-US" dirty="0" smtClean="0"/>
              <a:t>But the user doesn’t have to know how to program in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Scientific 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Scientific workflows are a flexible tool for accessing scientific data (streaming sensor</a:t>
            </a:r>
          </a:p>
          <a:p>
            <a:pPr marL="0" indent="0">
              <a:buNone/>
            </a:pPr>
            <a:r>
              <a:rPr lang="en-US" dirty="0"/>
              <a:t>data, medical and satellite images, simulation output, observational data, etc.) and</a:t>
            </a:r>
          </a:p>
          <a:p>
            <a:pPr marL="0" indent="0">
              <a:buNone/>
            </a:pPr>
            <a:r>
              <a:rPr lang="en-US" dirty="0"/>
              <a:t>executing complex analysis on the retrieved data.</a:t>
            </a:r>
          </a:p>
        </p:txBody>
      </p:sp>
    </p:spTree>
    <p:extLst>
      <p:ext uri="{BB962C8B-B14F-4D97-AF65-F5344CB8AC3E}">
        <p14:creationId xmlns:p14="http://schemas.microsoft.com/office/powerpoint/2010/main" val="384469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workflow consists of analytical steps that may involve database access </a:t>
            </a:r>
            <a:r>
              <a:rPr lang="en-US" sz="2000" dirty="0" smtClean="0"/>
              <a:t>and querying</a:t>
            </a:r>
            <a:r>
              <a:rPr lang="en-US" sz="2000" dirty="0"/>
              <a:t>, data analysis and mining, and intensive computations performed on </a:t>
            </a:r>
            <a:r>
              <a:rPr lang="en-US" sz="2000" dirty="0" smtClean="0"/>
              <a:t>high performance </a:t>
            </a:r>
            <a:r>
              <a:rPr lang="en-US" sz="2000" dirty="0"/>
              <a:t>cluster computers. Each workflow step is represented by an “</a:t>
            </a:r>
            <a:r>
              <a:rPr lang="en-US" sz="2000" b="1" dirty="0"/>
              <a:t>actor</a:t>
            </a:r>
            <a:r>
              <a:rPr lang="en-US" sz="2000" dirty="0"/>
              <a:t>,” </a:t>
            </a:r>
            <a:r>
              <a:rPr lang="en-US" sz="2000" dirty="0" smtClean="0"/>
              <a:t>a processing </a:t>
            </a:r>
            <a:r>
              <a:rPr lang="en-US" sz="2000" dirty="0"/>
              <a:t>component that can be dragged and dropped into a workflow via </a:t>
            </a:r>
            <a:r>
              <a:rPr lang="en-US" sz="2000" dirty="0" err="1" smtClean="0"/>
              <a:t>Kepler’s</a:t>
            </a:r>
            <a:r>
              <a:rPr lang="en-US" sz="2000" dirty="0" smtClean="0"/>
              <a:t> visual </a:t>
            </a:r>
            <a:r>
              <a:rPr lang="en-US" sz="2000" dirty="0"/>
              <a:t>interface. Connected actors </a:t>
            </a:r>
            <a:r>
              <a:rPr lang="en-US" sz="2000" dirty="0" smtClean="0"/>
              <a:t>form </a:t>
            </a:r>
            <a:r>
              <a:rPr lang="en-US" sz="2000" dirty="0"/>
              <a:t>a workflow, allowing scientists to inspect and display data on the fly as </a:t>
            </a:r>
            <a:r>
              <a:rPr lang="en-US" sz="2000" dirty="0" smtClean="0"/>
              <a:t>it is </a:t>
            </a:r>
            <a:r>
              <a:rPr lang="en-US" sz="2000" dirty="0"/>
              <a:t>computed, make parameter changes as necessary, and re-run and </a:t>
            </a:r>
            <a:r>
              <a:rPr lang="en-US" sz="2000" dirty="0" smtClean="0"/>
              <a:t>reproduce experimental </a:t>
            </a:r>
            <a:r>
              <a:rPr lang="en-US" sz="2000" dirty="0"/>
              <a:t>results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Scientific workflows in </a:t>
            </a:r>
            <a:r>
              <a:rPr lang="en-US" sz="2000" dirty="0" err="1"/>
              <a:t>Kepler</a:t>
            </a:r>
            <a:r>
              <a:rPr lang="en-US" sz="2000" dirty="0"/>
              <a:t> provide access to the benefits of today’s grid </a:t>
            </a:r>
            <a:r>
              <a:rPr lang="en-US" sz="2000" dirty="0" smtClean="0"/>
              <a:t>technologies (</a:t>
            </a:r>
            <a:r>
              <a:rPr lang="en-US" sz="2000" dirty="0"/>
              <a:t>providing access to distributed resources such as data and computational services), </a:t>
            </a:r>
            <a:r>
              <a:rPr lang="en-US" sz="2000" dirty="0" smtClean="0"/>
              <a:t>while hiding </a:t>
            </a:r>
            <a:r>
              <a:rPr lang="en-US" sz="2000" dirty="0"/>
              <a:t>the underlying complexity of those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0589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1" y="0"/>
            <a:ext cx="7427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2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of a nested workflow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4273" cy="335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4773700"/>
            <a:ext cx="288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Kepler</a:t>
            </a:r>
            <a:r>
              <a:rPr lang="en-US" sz="3600" dirty="0" smtClean="0"/>
              <a:t> Toolbar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4" y="5420031"/>
            <a:ext cx="5343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81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607</Words>
  <Application>Microsoft Office PowerPoint</Application>
  <PresentationFormat>On-screen Show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Computational Physics Kepler</vt:lpstr>
      <vt:lpstr>This presentations follows “The Getting Started with Kepler” guide. A tutorial style manual for scientists who want to create and execute scientific workflows.</vt:lpstr>
      <vt:lpstr>What is Kepler?</vt:lpstr>
      <vt:lpstr>PowerPoint Presentation</vt:lpstr>
      <vt:lpstr>Features</vt:lpstr>
      <vt:lpstr>What are Scientific Workflows</vt:lpstr>
      <vt:lpstr>PowerPoint Presentation</vt:lpstr>
      <vt:lpstr>PowerPoint Presentation</vt:lpstr>
      <vt:lpstr>Representation of a nested workflow</vt:lpstr>
      <vt:lpstr>The Major Kepler’s Icons</vt:lpstr>
      <vt:lpstr>PowerPoint Presentation</vt:lpstr>
      <vt:lpstr>Sample Workflow #1: Lotka-Volterra</vt:lpstr>
      <vt:lpstr>PowerPoint Presentation</vt:lpstr>
      <vt:lpstr>PowerPoint Presentation</vt:lpstr>
      <vt:lpstr>Adjust the workflow parameters as suggested in the Table</vt:lpstr>
      <vt:lpstr>Searching with Kepler</vt:lpstr>
      <vt:lpstr>Right click on the actor  Preview</vt:lpstr>
      <vt:lpstr>Sample Workflow #2 –Linear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#3: Web Services and Data Transformation</vt:lpstr>
      <vt:lpstr>Sample Workflow 4 – Execute an External Application from Kepler (ExternalExecution actor)</vt:lpstr>
      <vt:lpstr>An external Java program</vt:lpstr>
      <vt:lpstr>PowerPoint Presentation</vt:lpstr>
      <vt:lpstr>The output window (Display actor)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Physics Kepler</dc:title>
  <dc:creator>Guy Tel-Zur</dc:creator>
  <cp:lastModifiedBy>Guy Tel-Zur</cp:lastModifiedBy>
  <cp:revision>31</cp:revision>
  <dcterms:created xsi:type="dcterms:W3CDTF">2010-12-22T19:11:21Z</dcterms:created>
  <dcterms:modified xsi:type="dcterms:W3CDTF">2010-12-22T23:01:02Z</dcterms:modified>
</cp:coreProperties>
</file>