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7" r:id="rId3"/>
    <p:sldId id="259" r:id="rId4"/>
    <p:sldId id="264" r:id="rId5"/>
    <p:sldId id="265" r:id="rId6"/>
    <p:sldId id="266" r:id="rId7"/>
    <p:sldId id="257" r:id="rId8"/>
    <p:sldId id="258" r:id="rId9"/>
    <p:sldId id="260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769F7-D010-4261-9DA2-CBF90CE85D92}" type="datetimeFigureOut">
              <a:rPr lang="he-IL"/>
              <a:pPr>
                <a:defRPr/>
              </a:pPr>
              <a:t>ד'/כסלו/תשע"א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6DB85-7428-46FD-94F6-0C191583F2C6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507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A85DF-9EDB-4AAD-AA48-D7C1081BAF91}" type="datetimeFigureOut">
              <a:rPr lang="he-IL"/>
              <a:pPr>
                <a:defRPr/>
              </a:pPr>
              <a:t>ד'/כסלו/תשע"א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32C05-9085-49DA-84EA-867C4C6A697C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8421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1E0FE-35BA-4382-96E9-3F55558CF183}" type="datetimeFigureOut">
              <a:rPr lang="he-IL"/>
              <a:pPr>
                <a:defRPr/>
              </a:pPr>
              <a:t>ד'/כסלו/תשע"א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21682-A844-479A-981D-8CFD42DC7110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88878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43495-52A2-4112-8CD1-ADD140540F6C}" type="datetimeFigureOut">
              <a:rPr lang="he-IL"/>
              <a:pPr>
                <a:defRPr/>
              </a:pPr>
              <a:t>ד'/כסלו/תשע"א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C0175-85A2-4FA4-87FF-21AB784C5390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2232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8A39A-D847-4E86-970D-F756211F6A8D}" type="datetimeFigureOut">
              <a:rPr lang="he-IL"/>
              <a:pPr>
                <a:defRPr/>
              </a:pPr>
              <a:t>ד'/כסלו/תשע"א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9300E-6400-441D-8F2D-4B8E7696F4E2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2198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2DD92-8C99-4739-8F3C-D89CD1B34429}" type="datetimeFigureOut">
              <a:rPr lang="he-IL"/>
              <a:pPr>
                <a:defRPr/>
              </a:pPr>
              <a:t>ד'/כסלו/תשע"א</a:t>
            </a:fld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C5B53-F7FC-4B9D-8947-5B9CF8F2C3BB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6154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BB8C2-A3D5-4A09-BF3C-57174C184B94}" type="datetimeFigureOut">
              <a:rPr lang="he-IL"/>
              <a:pPr>
                <a:defRPr/>
              </a:pPr>
              <a:t>ד'/כסלו/תשע"א</a:t>
            </a:fld>
            <a:endParaRPr lang="he-I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F483F-6447-469B-9AD9-07066AC7CB54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6526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C8C22-B685-43DC-AF17-695AB5383DF6}" type="datetimeFigureOut">
              <a:rPr lang="he-IL"/>
              <a:pPr>
                <a:defRPr/>
              </a:pPr>
              <a:t>ד'/כסלו/תשע"א</a:t>
            </a:fld>
            <a:endParaRPr lang="he-I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1D082-681B-4AAF-92CA-0F067B5AA4F2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7048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5FAEA-7EDF-4E81-B0B1-698DBAC1964F}" type="datetimeFigureOut">
              <a:rPr lang="he-IL"/>
              <a:pPr>
                <a:defRPr/>
              </a:pPr>
              <a:t>ד'/כסלו/תשע"א</a:t>
            </a:fld>
            <a:endParaRPr lang="he-I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7D8FB-893F-4FE6-BB31-A4AE9BD8773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8218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6F22D-7595-486A-BD2E-6EBFCC1E552D}" type="datetimeFigureOut">
              <a:rPr lang="he-IL"/>
              <a:pPr>
                <a:defRPr/>
              </a:pPr>
              <a:t>ד'/כסלו/תשע"א</a:t>
            </a:fld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D6DC2-8D38-44AD-AF6A-38B32E5C690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7525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A4AD1-4E6F-4423-A386-C5D75ACB35AA}" type="datetimeFigureOut">
              <a:rPr lang="he-IL"/>
              <a:pPr>
                <a:defRPr/>
              </a:pPr>
              <a:t>ד'/כסלו/תשע"א</a:t>
            </a:fld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074A9-9F3E-4337-B0FC-8C4F965122E4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75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7C2D89-FCD5-4F35-A15B-B18AD2F311BA}" type="datetimeFigureOut">
              <a:rPr lang="he-IL"/>
              <a:pPr>
                <a:defRPr/>
              </a:pPr>
              <a:t>ד'/כסלו/תשע"א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ADDD82-8A32-4143-ADD5-FCD7D429C993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desolutions.com/help/index.html?user_guide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2513"/>
            <a:ext cx="7772400" cy="2547937"/>
          </a:xfrm>
        </p:spPr>
        <p:txBody>
          <a:bodyPr rtlCol="1">
            <a:normAutofit/>
          </a:bodyPr>
          <a:lstStyle/>
          <a:p>
            <a:pPr rtl="0" fontAlgn="auto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Computational Physics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</a:br>
            <a:r>
              <a:rPr lang="en-US" sz="4000" dirty="0" smtClean="0">
                <a:latin typeface="Batang" pitchFamily="18" charset="-127"/>
                <a:ea typeface="Batang" pitchFamily="18" charset="-127"/>
              </a:rPr>
              <a:t>Finite-Elements mini-course</a:t>
            </a:r>
            <a:r>
              <a:rPr lang="en-US" dirty="0" smtClean="0">
                <a:latin typeface="Batang" pitchFamily="18" charset="-127"/>
                <a:ea typeface="Batang" pitchFamily="18" charset="-127"/>
              </a:rPr>
              <a:t/>
            </a:r>
            <a:br>
              <a:rPr lang="en-US" dirty="0" smtClean="0">
                <a:latin typeface="Batang" pitchFamily="18" charset="-127"/>
                <a:ea typeface="Batang" pitchFamily="18" charset="-127"/>
              </a:rPr>
            </a:br>
            <a:r>
              <a:rPr lang="en-US" sz="4000" dirty="0" smtClean="0">
                <a:latin typeface="Batang" pitchFamily="18" charset="-127"/>
                <a:ea typeface="Batang" pitchFamily="18" charset="-127"/>
              </a:rPr>
              <a:t>using </a:t>
            </a:r>
            <a:r>
              <a:rPr lang="en-US" sz="4000" dirty="0" err="1" smtClean="0">
                <a:latin typeface="Batang" pitchFamily="18" charset="-127"/>
                <a:ea typeface="Batang" pitchFamily="18" charset="-127"/>
              </a:rPr>
              <a:t>FlexPDE</a:t>
            </a:r>
            <a:endParaRPr lang="he-IL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1">
            <a:normAutofit/>
          </a:bodyPr>
          <a:lstStyle/>
          <a:p>
            <a:pPr rt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Dr. Guy Tel-</a:t>
            </a:r>
            <a:r>
              <a:rPr lang="en-US" dirty="0" err="1" smtClean="0"/>
              <a:t>Zur</a:t>
            </a:r>
            <a:endParaRPr lang="en-US" dirty="0" smtClean="0"/>
          </a:p>
          <a:p>
            <a:pPr rt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tel-zur@computer.org</a:t>
            </a:r>
            <a:endParaRPr lang="he-I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78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cs typeface="Times New Roman" pitchFamily="18" charset="0"/>
              </a:rPr>
              <a:t>Finite Element in 30 sec.</a:t>
            </a:r>
            <a:endParaRPr lang="he-IL" smtClean="0"/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smtClean="0"/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5019675"/>
            <a:ext cx="2486025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rtl="0" fontAlgn="auto">
              <a:spcAft>
                <a:spcPts val="0"/>
              </a:spcAft>
              <a:defRPr/>
            </a:pP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FlexPDE</a:t>
            </a:r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mtClean="0">
                <a:cs typeface="Arial" charset="0"/>
              </a:rPr>
              <a:t>Student edition is free but limited</a:t>
            </a:r>
          </a:p>
          <a:p>
            <a:pPr algn="l" rtl="0"/>
            <a:r>
              <a:rPr lang="en-US" smtClean="0">
                <a:cs typeface="Arial" charset="0"/>
              </a:rPr>
              <a:t>Excellent documentation: </a:t>
            </a:r>
            <a:r>
              <a:rPr lang="en-US" sz="2000" smtClean="0">
                <a:cs typeface="Arial" charset="0"/>
                <a:hlinkClick r:id="rId2"/>
              </a:rPr>
              <a:t>http://www.pdesolutions.com/help/index.html?user_guide.html</a:t>
            </a:r>
            <a:endParaRPr lang="en-US" smtClean="0">
              <a:cs typeface="Arial" charset="0"/>
            </a:endParaRPr>
          </a:p>
          <a:p>
            <a:pPr algn="l" rtl="0"/>
            <a:r>
              <a:rPr lang="en-US" smtClean="0">
                <a:cs typeface="Arial" charset="0"/>
              </a:rPr>
              <a:t>Rapid prototyping</a:t>
            </a:r>
          </a:p>
          <a:p>
            <a:pPr algn="l" rtl="0"/>
            <a:r>
              <a:rPr lang="en-US" smtClean="0">
                <a:cs typeface="Arial" charset="0"/>
              </a:rPr>
              <a:t>Easy to use</a:t>
            </a:r>
          </a:p>
          <a:p>
            <a:pPr algn="l" rtl="0"/>
            <a:r>
              <a:rPr lang="en-US" smtClean="0">
                <a:cs typeface="Arial" charset="0"/>
              </a:rPr>
              <a:t>Recommended to try</a:t>
            </a:r>
          </a:p>
          <a:p>
            <a:pPr algn="l" rtl="0"/>
            <a:endParaRPr lang="he-IL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FlexPDE</a:t>
            </a:r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smtClean="0">
                <a:cs typeface="Arial" charset="0"/>
              </a:rPr>
              <a:t>FlexPDE is a "scripted finite element model builder and numerical solver".</a:t>
            </a:r>
          </a:p>
          <a:p>
            <a:pPr algn="l" rtl="0"/>
            <a:r>
              <a:rPr lang="en-US" b="1" smtClean="0">
                <a:cs typeface="Arial" charset="0"/>
              </a:rPr>
              <a:t>FlexPDE is also a "problem solving environment".</a:t>
            </a:r>
          </a:p>
          <a:p>
            <a:pPr algn="l" rtl="0"/>
            <a:r>
              <a:rPr lang="en-US" b="1" smtClean="0">
                <a:cs typeface="Arial" charset="0"/>
              </a:rPr>
              <a:t>The FlexPDE scripting language is a "natural" language.</a:t>
            </a:r>
          </a:p>
          <a:p>
            <a:pPr algn="l" rtl="0"/>
            <a:endParaRPr lang="he-IL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rtl="0" fontAlgn="auto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How Do I Set Up My Problem?</a:t>
            </a:r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mtClean="0">
                <a:cs typeface="Arial" charset="0"/>
              </a:rPr>
              <a:t>Define the variables and equations</a:t>
            </a:r>
          </a:p>
          <a:p>
            <a:pPr algn="l" rtl="0"/>
            <a:r>
              <a:rPr lang="en-US" smtClean="0">
                <a:cs typeface="Arial" charset="0"/>
              </a:rPr>
              <a:t>Define the domain</a:t>
            </a:r>
          </a:p>
          <a:p>
            <a:pPr algn="l" rtl="0"/>
            <a:r>
              <a:rPr lang="en-US" smtClean="0">
                <a:cs typeface="Arial" charset="0"/>
              </a:rPr>
              <a:t>Define the material parameters</a:t>
            </a:r>
          </a:p>
          <a:p>
            <a:pPr algn="l" rtl="0"/>
            <a:r>
              <a:rPr lang="en-US" smtClean="0">
                <a:cs typeface="Arial" charset="0"/>
              </a:rPr>
              <a:t>Define the boundary conditions</a:t>
            </a:r>
          </a:p>
          <a:p>
            <a:pPr algn="l" rtl="0"/>
            <a:r>
              <a:rPr lang="en-US" smtClean="0">
                <a:cs typeface="Arial" charset="0"/>
              </a:rPr>
              <a:t>Specify the graphical output</a:t>
            </a:r>
            <a:endParaRPr lang="he-IL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rtl="0" fontAlgn="auto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Problem Setup Guidelines</a:t>
            </a:r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smtClean="0">
                <a:cs typeface="Arial" charset="0"/>
              </a:rPr>
              <a:t>Start with a fundamental statement of the physical system</a:t>
            </a:r>
          </a:p>
          <a:p>
            <a:pPr algn="l" rtl="0"/>
            <a:r>
              <a:rPr lang="en-US" b="1" smtClean="0">
                <a:cs typeface="Arial" charset="0"/>
              </a:rPr>
              <a:t>Start with a simple model, preferably one for which you know the answer</a:t>
            </a:r>
          </a:p>
          <a:p>
            <a:pPr algn="l" rtl="0"/>
            <a:r>
              <a:rPr lang="en-US" b="1" smtClean="0">
                <a:cs typeface="Arial" charset="0"/>
              </a:rPr>
              <a:t>Use simple material parameters at first</a:t>
            </a:r>
          </a:p>
          <a:p>
            <a:pPr algn="l" rtl="0"/>
            <a:r>
              <a:rPr lang="en-US" b="1" smtClean="0">
                <a:cs typeface="Arial" charset="0"/>
              </a:rPr>
              <a:t>Map out the domain</a:t>
            </a:r>
          </a:p>
          <a:p>
            <a:pPr algn="l" rtl="0"/>
            <a:r>
              <a:rPr lang="en-US" b="1" smtClean="0">
                <a:cs typeface="Arial" charset="0"/>
              </a:rPr>
              <a:t>Use MONITORS</a:t>
            </a:r>
          </a:p>
          <a:p>
            <a:pPr algn="l" rtl="0"/>
            <a:r>
              <a:rPr lang="en-US" b="1" smtClean="0">
                <a:cs typeface="Arial" charset="0"/>
              </a:rPr>
              <a:t>Annotate your script</a:t>
            </a:r>
            <a:r>
              <a:rPr lang="en-US" smtClean="0">
                <a:cs typeface="Arial" charset="0"/>
              </a:rPr>
              <a:t> with frequent comments</a:t>
            </a:r>
            <a:endParaRPr lang="he-IL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rtl="0" fontAlgn="auto">
              <a:spcAft>
                <a:spcPts val="0"/>
              </a:spcAft>
              <a:defRPr/>
            </a:pP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FlexPDE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-&gt; file -&gt; new script</a:t>
            </a:r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288" y="1916113"/>
            <a:ext cx="8353425" cy="461803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{ Fill in the following sections (removing comment marks ! if necessary),</a:t>
            </a:r>
          </a:p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  and delete those that are unused.}</a:t>
            </a:r>
          </a:p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TITLE 'New Problem'     { the problem identification }</a:t>
            </a:r>
          </a:p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COORDINATES cartesian2  { coordinate system, 1D,2D,3D,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etc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}</a:t>
            </a:r>
          </a:p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VARIABLES        { system variables }</a:t>
            </a:r>
          </a:p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  u              { choose your own names }</a:t>
            </a:r>
          </a:p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! SELECT         { method controls }</a:t>
            </a:r>
          </a:p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! DEFINITIONS    { parameter definitions }</a:t>
            </a:r>
          </a:p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! INITIAL VALUES</a:t>
            </a:r>
          </a:p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EQUATIONS        { PDE's, one for each variable }</a:t>
            </a:r>
          </a:p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  div(grad(u))=0 { one possibility }</a:t>
            </a:r>
          </a:p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! CONSTRAINTS    { Integral constraints }</a:t>
            </a:r>
          </a:p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BOUNDARIES       { The domain definition }</a:t>
            </a:r>
          </a:p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  REGION 1       { For each material region }</a:t>
            </a:r>
          </a:p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    START(0,0)   { Walk the domain boundary }</a:t>
            </a:r>
          </a:p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    LINE TO (1,0) TO (1,1) TO (0,1) TO CLOSE</a:t>
            </a:r>
          </a:p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! TIME 0 TO 1    { if time dependent }</a:t>
            </a:r>
          </a:p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MONITORS         { show progress }</a:t>
            </a:r>
          </a:p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PLOTS            { save result displays }</a:t>
            </a:r>
          </a:p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  CONTOUR(u)</a:t>
            </a:r>
          </a:p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END</a:t>
            </a:r>
            <a:endParaRPr lang="he-IL" sz="1400" dirty="0">
              <a:latin typeface="Consolas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95288" y="1268413"/>
            <a:ext cx="2160587" cy="5762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Template:</a:t>
            </a:r>
            <a:endParaRPr lang="he-I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rtl="0" fontAlgn="auto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A worked out example</a:t>
            </a:r>
            <a:endParaRPr lang="he-I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0482" name="TextBox 2"/>
          <p:cNvSpPr txBox="1">
            <a:spLocks noChangeArrowheads="1"/>
          </p:cNvSpPr>
          <p:nvPr/>
        </p:nvSpPr>
        <p:spPr bwMode="auto">
          <a:xfrm>
            <a:off x="527050" y="1268413"/>
            <a:ext cx="7127875" cy="549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0"/>
            <a:r>
              <a:rPr lang="en-US" sz="1300">
                <a:latin typeface="Consolas" pitchFamily="49" charset="0"/>
                <a:cs typeface="Consolas" pitchFamily="49" charset="0"/>
              </a:rPr>
              <a:t>TITLE 'Heat flow around an Insulating blob'</a:t>
            </a:r>
          </a:p>
          <a:p>
            <a:pPr algn="l" rtl="0"/>
            <a:r>
              <a:rPr lang="en-US" sz="1300">
                <a:latin typeface="Consolas" pitchFamily="49" charset="0"/>
                <a:cs typeface="Consolas" pitchFamily="49" charset="0"/>
              </a:rPr>
              <a:t>VARIABLES</a:t>
            </a:r>
          </a:p>
          <a:p>
            <a:pPr algn="l" rtl="0"/>
            <a:r>
              <a:rPr lang="en-US" sz="1300">
                <a:latin typeface="Consolas" pitchFamily="49" charset="0"/>
                <a:cs typeface="Consolas" pitchFamily="49" charset="0"/>
              </a:rPr>
              <a:t> 	Phi                { the temperature }</a:t>
            </a:r>
          </a:p>
          <a:p>
            <a:pPr algn="l" rtl="0"/>
            <a:r>
              <a:rPr lang="en-US" sz="1300">
                <a:latin typeface="Consolas" pitchFamily="49" charset="0"/>
                <a:cs typeface="Consolas" pitchFamily="49" charset="0"/>
              </a:rPr>
              <a:t>DEFINITIONS</a:t>
            </a:r>
          </a:p>
          <a:p>
            <a:pPr algn="l" rtl="0"/>
            <a:r>
              <a:rPr lang="en-US" sz="1300">
                <a:latin typeface="Consolas" pitchFamily="49" charset="0"/>
                <a:cs typeface="Consolas" pitchFamily="49" charset="0"/>
              </a:rPr>
              <a:t>	K = 1              { default conductivity }</a:t>
            </a:r>
          </a:p>
          <a:p>
            <a:pPr algn="l" rtl="0"/>
            <a:r>
              <a:rPr lang="en-US" sz="1300">
                <a:latin typeface="Consolas" pitchFamily="49" charset="0"/>
                <a:cs typeface="Consolas" pitchFamily="49" charset="0"/>
              </a:rPr>
              <a:t>	R = 0.5            { blob radius }</a:t>
            </a:r>
          </a:p>
          <a:p>
            <a:pPr algn="l" rtl="0"/>
            <a:r>
              <a:rPr lang="en-US" sz="1300">
                <a:latin typeface="Consolas" pitchFamily="49" charset="0"/>
                <a:cs typeface="Consolas" pitchFamily="49" charset="0"/>
              </a:rPr>
              <a:t>EQUATIONS</a:t>
            </a:r>
          </a:p>
          <a:p>
            <a:pPr algn="l" rtl="0"/>
            <a:r>
              <a:rPr lang="en-US" sz="1300">
                <a:latin typeface="Consolas" pitchFamily="49" charset="0"/>
                <a:cs typeface="Consolas" pitchFamily="49" charset="0"/>
              </a:rPr>
              <a:t>	Div(-k*grad(phi)) = 0</a:t>
            </a:r>
          </a:p>
          <a:p>
            <a:pPr algn="l" rtl="0"/>
            <a:endParaRPr lang="en-US" sz="1300"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300">
                <a:latin typeface="Consolas" pitchFamily="49" charset="0"/>
                <a:cs typeface="Consolas" pitchFamily="49" charset="0"/>
              </a:rPr>
              <a:t>BOUNDARIES</a:t>
            </a:r>
          </a:p>
          <a:p>
            <a:pPr algn="l" rtl="0"/>
            <a:r>
              <a:rPr lang="en-US" sz="1300">
                <a:latin typeface="Consolas" pitchFamily="49" charset="0"/>
                <a:cs typeface="Consolas" pitchFamily="49" charset="0"/>
              </a:rPr>
              <a:t>	REGION 1 'box'</a:t>
            </a:r>
          </a:p>
          <a:p>
            <a:pPr algn="l" rtl="0"/>
            <a:r>
              <a:rPr lang="en-US" sz="1300">
                <a:latin typeface="Consolas" pitchFamily="49" charset="0"/>
                <a:cs typeface="Consolas" pitchFamily="49" charset="0"/>
              </a:rPr>
              <a:t>	START(-1,-1)</a:t>
            </a:r>
          </a:p>
          <a:p>
            <a:pPr algn="l" rtl="0"/>
            <a:r>
              <a:rPr lang="en-US" sz="1300">
                <a:latin typeface="Consolas" pitchFamily="49" charset="0"/>
                <a:cs typeface="Consolas" pitchFamily="49" charset="0"/>
              </a:rPr>
              <a:t>		VALUE(Phi)=0        LINE TO (1,-1)</a:t>
            </a:r>
          </a:p>
          <a:p>
            <a:pPr algn="l" rtl="0"/>
            <a:r>
              <a:rPr lang="en-US" sz="1300">
                <a:latin typeface="Consolas" pitchFamily="49" charset="0"/>
                <a:cs typeface="Consolas" pitchFamily="49" charset="0"/>
              </a:rPr>
              <a:t>		NATURAL(Phi)=0      LINE TO (1,1)</a:t>
            </a:r>
          </a:p>
          <a:p>
            <a:pPr algn="l" rtl="0"/>
            <a:r>
              <a:rPr lang="en-US" sz="1300">
                <a:latin typeface="Consolas" pitchFamily="49" charset="0"/>
                <a:cs typeface="Consolas" pitchFamily="49" charset="0"/>
              </a:rPr>
              <a:t>		VALUE(Phi)=1        LINE TO (-1,1)</a:t>
            </a:r>
          </a:p>
          <a:p>
            <a:pPr algn="l" rtl="0"/>
            <a:r>
              <a:rPr lang="en-US" sz="1300">
                <a:latin typeface="Consolas" pitchFamily="49" charset="0"/>
                <a:cs typeface="Consolas" pitchFamily="49" charset="0"/>
              </a:rPr>
              <a:t>		NATURAL(Phi)=0      LINE TO CLOSE</a:t>
            </a:r>
          </a:p>
          <a:p>
            <a:pPr algn="l" rtl="0"/>
            <a:r>
              <a:rPr lang="en-US" sz="1300">
                <a:latin typeface="Consolas" pitchFamily="49" charset="0"/>
                <a:cs typeface="Consolas" pitchFamily="49" charset="0"/>
              </a:rPr>
              <a:t>	REGION 2 'blob'        { the embedded blob }</a:t>
            </a:r>
          </a:p>
          <a:p>
            <a:pPr algn="l" rtl="0"/>
            <a:r>
              <a:rPr lang="en-US" sz="1300">
                <a:latin typeface="Consolas" pitchFamily="49" charset="0"/>
                <a:cs typeface="Consolas" pitchFamily="49" charset="0"/>
              </a:rPr>
              <a:t>	k = 0.001</a:t>
            </a:r>
          </a:p>
          <a:p>
            <a:pPr algn="l" rtl="0"/>
            <a:r>
              <a:rPr lang="en-US" sz="1300">
                <a:latin typeface="Consolas" pitchFamily="49" charset="0"/>
                <a:cs typeface="Consolas" pitchFamily="49" charset="0"/>
              </a:rPr>
              <a:t>	START 'ring' (R,0)</a:t>
            </a:r>
          </a:p>
          <a:p>
            <a:pPr algn="l" rtl="0"/>
            <a:r>
              <a:rPr lang="en-US" sz="1300">
                <a:latin typeface="Consolas" pitchFamily="49" charset="0"/>
                <a:cs typeface="Consolas" pitchFamily="49" charset="0"/>
              </a:rPr>
              <a:t>		ARC(CENTER=0,0) ANGLE=360 TO CLOSE</a:t>
            </a:r>
          </a:p>
          <a:p>
            <a:pPr algn="l" rtl="0"/>
            <a:r>
              <a:rPr lang="en-US" sz="1300">
                <a:latin typeface="Consolas" pitchFamily="49" charset="0"/>
                <a:cs typeface="Consolas" pitchFamily="49" charset="0"/>
              </a:rPr>
              <a:t>PLOTS</a:t>
            </a:r>
          </a:p>
          <a:p>
            <a:pPr algn="l" rtl="0"/>
            <a:r>
              <a:rPr lang="en-US" sz="1300">
                <a:latin typeface="Consolas" pitchFamily="49" charset="0"/>
                <a:cs typeface="Consolas" pitchFamily="49" charset="0"/>
              </a:rPr>
              <a:t>	CONTOUR(Phi)</a:t>
            </a:r>
          </a:p>
          <a:p>
            <a:pPr algn="l" rtl="0"/>
            <a:r>
              <a:rPr lang="en-US" sz="1300">
                <a:latin typeface="Consolas" pitchFamily="49" charset="0"/>
                <a:cs typeface="Consolas" pitchFamily="49" charset="0"/>
              </a:rPr>
              <a:t>	VECTOR(-k*grad(Phi))</a:t>
            </a:r>
          </a:p>
          <a:p>
            <a:pPr algn="l" rtl="0"/>
            <a:r>
              <a:rPr lang="en-US" sz="1300">
                <a:latin typeface="Consolas" pitchFamily="49" charset="0"/>
                <a:cs typeface="Consolas" pitchFamily="49" charset="0"/>
              </a:rPr>
              <a:t>	ELEVATION(Phi) FROM (0,-1) to (0,1)</a:t>
            </a:r>
          </a:p>
          <a:p>
            <a:pPr algn="l" rtl="0"/>
            <a:r>
              <a:rPr lang="en-US" sz="1300">
                <a:latin typeface="Consolas" pitchFamily="49" charset="0"/>
                <a:cs typeface="Consolas" pitchFamily="49" charset="0"/>
              </a:rPr>
              <a:t>	ELEVATION(Normal(-k*grad(Phi))) ON 'ring'</a:t>
            </a:r>
          </a:p>
          <a:p>
            <a:pPr algn="l" rtl="0"/>
            <a:r>
              <a:rPr lang="en-US" sz="1300">
                <a:latin typeface="Consolas" pitchFamily="49" charset="0"/>
                <a:cs typeface="Consolas" pitchFamily="49" charset="0"/>
              </a:rPr>
              <a:t>END</a:t>
            </a:r>
            <a:endParaRPr lang="he-IL" sz="1300">
              <a:latin typeface="Consolas" pitchFamily="49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813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6" name="TextBox 3"/>
          <p:cNvSpPr txBox="1">
            <a:spLocks noChangeArrowheads="1"/>
          </p:cNvSpPr>
          <p:nvPr/>
        </p:nvSpPr>
        <p:spPr bwMode="auto">
          <a:xfrm>
            <a:off x="6084888" y="549275"/>
            <a:ext cx="18716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 rtl="0"/>
            <a:r>
              <a:rPr lang="en-US"/>
              <a:t>Problem domain</a:t>
            </a:r>
            <a:endParaRPr lang="he-I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3368</TotalTime>
  <Words>321</Words>
  <Application>Microsoft Office PowerPoint</Application>
  <PresentationFormat>On-screen Show (4:3)</PresentationFormat>
  <Paragraphs>78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Arial</vt:lpstr>
      <vt:lpstr>Times New Roman</vt:lpstr>
      <vt:lpstr>Batang</vt:lpstr>
      <vt:lpstr>Consolas</vt:lpstr>
      <vt:lpstr>Office Theme</vt:lpstr>
      <vt:lpstr>Computational Physics Finite-Elements mini-course using FlexPDE</vt:lpstr>
      <vt:lpstr>Finite Element in 30 sec.</vt:lpstr>
      <vt:lpstr>FlexPDE</vt:lpstr>
      <vt:lpstr>FlexPDE</vt:lpstr>
      <vt:lpstr>How Do I Set Up My Problem?</vt:lpstr>
      <vt:lpstr>Problem Setup Guidelines</vt:lpstr>
      <vt:lpstr>FlexPDE-&gt; file -&gt; new script</vt:lpstr>
      <vt:lpstr>A worked out example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Computational Physics Finite-Elements mini-course using FlexPDE</dc:title>
  <dc:creator>Guy Tel-Zur</dc:creator>
  <cp:lastModifiedBy>Guy Tel-Zur</cp:lastModifiedBy>
  <cp:revision>19</cp:revision>
  <dcterms:created xsi:type="dcterms:W3CDTF">2010-10-08T12:22:28Z</dcterms:created>
  <dcterms:modified xsi:type="dcterms:W3CDTF">2010-11-11T12:13:04Z</dcterms:modified>
</cp:coreProperties>
</file>